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66" r:id="rId2"/>
    <p:sldMasterId id="2147483678" r:id="rId3"/>
  </p:sldMasterIdLst>
  <p:notesMasterIdLst>
    <p:notesMasterId r:id="rId62"/>
  </p:notesMasterIdLst>
  <p:handoutMasterIdLst>
    <p:handoutMasterId r:id="rId63"/>
  </p:handoutMasterIdLst>
  <p:sldIdLst>
    <p:sldId id="1255" r:id="rId4"/>
    <p:sldId id="1340" r:id="rId5"/>
    <p:sldId id="1306" r:id="rId6"/>
    <p:sldId id="1307" r:id="rId7"/>
    <p:sldId id="1308" r:id="rId8"/>
    <p:sldId id="1310" r:id="rId9"/>
    <p:sldId id="1309" r:id="rId10"/>
    <p:sldId id="1281" r:id="rId11"/>
    <p:sldId id="1311" r:id="rId12"/>
    <p:sldId id="1383" r:id="rId13"/>
    <p:sldId id="1384" r:id="rId14"/>
    <p:sldId id="1385" r:id="rId15"/>
    <p:sldId id="1290" r:id="rId16"/>
    <p:sldId id="1393" r:id="rId17"/>
    <p:sldId id="1387" r:id="rId18"/>
    <p:sldId id="1388" r:id="rId19"/>
    <p:sldId id="1389" r:id="rId20"/>
    <p:sldId id="1390" r:id="rId21"/>
    <p:sldId id="1391" r:id="rId22"/>
    <p:sldId id="1392" r:id="rId23"/>
    <p:sldId id="1403" r:id="rId24"/>
    <p:sldId id="1366" r:id="rId25"/>
    <p:sldId id="1358" r:id="rId26"/>
    <p:sldId id="1359" r:id="rId27"/>
    <p:sldId id="1360" r:id="rId28"/>
    <p:sldId id="1404" r:id="rId29"/>
    <p:sldId id="1374" r:id="rId30"/>
    <p:sldId id="1375" r:id="rId31"/>
    <p:sldId id="1376" r:id="rId32"/>
    <p:sldId id="1377" r:id="rId33"/>
    <p:sldId id="1362" r:id="rId34"/>
    <p:sldId id="1363" r:id="rId35"/>
    <p:sldId id="1367" r:id="rId36"/>
    <p:sldId id="1368" r:id="rId37"/>
    <p:sldId id="1369" r:id="rId38"/>
    <p:sldId id="1370" r:id="rId39"/>
    <p:sldId id="1405" r:id="rId40"/>
    <p:sldId id="1412" r:id="rId41"/>
    <p:sldId id="1399" r:id="rId42"/>
    <p:sldId id="1400" r:id="rId43"/>
    <p:sldId id="1397" r:id="rId44"/>
    <p:sldId id="1398" r:id="rId45"/>
    <p:sldId id="1401" r:id="rId46"/>
    <p:sldId id="1402" r:id="rId47"/>
    <p:sldId id="1409" r:id="rId48"/>
    <p:sldId id="1410" r:id="rId49"/>
    <p:sldId id="1300" r:id="rId50"/>
    <p:sldId id="1305" r:id="rId51"/>
    <p:sldId id="1334" r:id="rId52"/>
    <p:sldId id="1336" r:id="rId53"/>
    <p:sldId id="1335" r:id="rId54"/>
    <p:sldId id="1337" r:id="rId55"/>
    <p:sldId id="1345" r:id="rId56"/>
    <p:sldId id="1346" r:id="rId57"/>
    <p:sldId id="1267" r:id="rId58"/>
    <p:sldId id="1406" r:id="rId59"/>
    <p:sldId id="1371" r:id="rId60"/>
    <p:sldId id="1372" r:id="rId61"/>
  </p:sldIdLst>
  <p:sldSz cx="9144000" cy="6858000" type="screen4x3"/>
  <p:notesSz cx="7099300" cy="102235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9900"/>
    <a:srgbClr val="0000FF"/>
    <a:srgbClr val="33CC33"/>
    <a:srgbClr val="FFFFFF"/>
    <a:srgbClr val="00602B"/>
    <a:srgbClr val="0033CC"/>
    <a:srgbClr val="996600"/>
    <a:srgbClr val="FF00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9" autoAdjust="0"/>
    <p:restoredTop sz="97168" autoAdjust="0"/>
  </p:normalViewPr>
  <p:slideViewPr>
    <p:cSldViewPr>
      <p:cViewPr>
        <p:scale>
          <a:sx n="73" d="100"/>
          <a:sy n="73" d="100"/>
        </p:scale>
        <p:origin x="-264" y="-228"/>
      </p:cViewPr>
      <p:guideLst>
        <p:guide orient="horz" pos="4292"/>
        <p:guide pos="2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344"/>
    </p:cViewPr>
  </p:sorterViewPr>
  <p:notesViewPr>
    <p:cSldViewPr>
      <p:cViewPr varScale="1">
        <p:scale>
          <a:sx n="47" d="100"/>
          <a:sy n="47" d="100"/>
        </p:scale>
        <p:origin x="-2880" y="-108"/>
      </p:cViewPr>
      <p:guideLst>
        <p:guide orient="horz" pos="3219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png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image" Target="../media/image109.png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wmf"/><Relationship Id="rId2" Type="http://schemas.openxmlformats.org/officeDocument/2006/relationships/image" Target="../media/image135.wmf"/><Relationship Id="rId1" Type="http://schemas.openxmlformats.org/officeDocument/2006/relationships/image" Target="../media/image134.wmf"/><Relationship Id="rId4" Type="http://schemas.openxmlformats.org/officeDocument/2006/relationships/image" Target="../media/image13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>
            <a:lvl1pPr defTabSz="955675" eaLnBrk="0" hangingPunct="0">
              <a:defRPr sz="1300" i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300" i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2325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b" anchorCtr="0" compatLnSpc="1">
            <a:prstTxWarp prst="textNoShape">
              <a:avLst/>
            </a:prstTxWarp>
          </a:bodyPr>
          <a:lstStyle>
            <a:lvl1pPr defTabSz="955675" eaLnBrk="0" hangingPunct="0">
              <a:defRPr sz="1300" i="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12325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b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300" i="0"/>
            </a:lvl1pPr>
          </a:lstStyle>
          <a:p>
            <a:pPr>
              <a:defRPr/>
            </a:pPr>
            <a:fld id="{BF780BF8-A2A2-41B8-B585-6F48A98D899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90582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vmlDrawing" Target="../drawings/vmlDrawing1.vml"/><Relationship Id="rId1" Type="http://schemas.openxmlformats.org/officeDocument/2006/relationships/theme" Target="../theme/theme4.xml"/><Relationship Id="rId5" Type="http://schemas.openxmlformats.org/officeDocument/2006/relationships/image" Target="../media/image6.emf"/><Relationship Id="rId4" Type="http://schemas.openxmlformats.org/officeDocument/2006/relationships/package" Target="../embeddings/____________Microsoft_PowerPoint1.pptx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>
            <a:lvl1pPr defTabSz="955675" eaLnBrk="0" hangingPunct="0">
              <a:defRPr sz="1300" i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300" i="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56163"/>
            <a:ext cx="52070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12325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b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300" i="0"/>
            </a:lvl1pPr>
          </a:lstStyle>
          <a:p>
            <a:pPr>
              <a:defRPr/>
            </a:pPr>
            <a:fld id="{FB063147-B733-45CF-AFC5-BED0597E565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4"/>
          </p:nvPr>
        </p:nvSpPr>
        <p:spPr>
          <a:xfrm>
            <a:off x="0" y="9710738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fr-FR"/>
          </a:p>
        </p:txBody>
      </p:sp>
      <p:graphicFrame>
        <p:nvGraphicFramePr>
          <p:cNvPr id="108545" name="Object 1"/>
          <p:cNvGraphicFramePr>
            <a:graphicFrameLocks noChangeAspect="1"/>
          </p:cNvGraphicFramePr>
          <p:nvPr/>
        </p:nvGraphicFramePr>
        <p:xfrm>
          <a:off x="1263650" y="3397250"/>
          <a:ext cx="4570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16" name="Présentation" r:id="rId4" imgW="4570656" imgH="3427371" progId="PowerPoint.Show.12">
                  <p:embed/>
                </p:oleObj>
              </mc:Choice>
              <mc:Fallback>
                <p:oleObj name="Présentation" r:id="rId4" imgW="4570656" imgH="3427371" progId="PowerPoint.Show.12">
                  <p:embed/>
                  <p:pic>
                    <p:nvPicPr>
                      <p:cNvPr id="0" name="Picture 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3397250"/>
                        <a:ext cx="4570413" cy="342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09286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75863" indent="-298409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93635" indent="-238727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71089" indent="-238727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48543" indent="-238727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25997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03451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80905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58359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07467-3AC5-4402-9F6B-DB3759D07BFA}" type="slidenum">
              <a:rPr lang="fr-FR" sz="1300"/>
              <a:pPr/>
              <a:t>1</a:t>
            </a:fld>
            <a:endParaRPr lang="fr-FR" sz="13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BB902-DF00-43A2-AAF4-60C1B994EC7B}" type="slidenum">
              <a:rPr lang="fr-FR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75863" indent="-298409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93635" indent="-238727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71089" indent="-238727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48543" indent="-238727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25997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03451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80905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58359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2242128-0315-4BC0-A192-05161F36879C}" type="slidenum">
              <a:rPr lang="fr-FR" sz="1300"/>
              <a:pPr/>
              <a:t>16</a:t>
            </a:fld>
            <a:endParaRPr lang="fr-FR" sz="13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75863" indent="-298409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93635" indent="-238727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71089" indent="-238727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48543" indent="-238727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25997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03451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80905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58359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54DF078-091D-4B6F-B609-D58E8C9FCE12}" type="slidenum">
              <a:rPr lang="fr-FR" sz="1300"/>
              <a:pPr/>
              <a:t>17</a:t>
            </a:fld>
            <a:endParaRPr lang="fr-FR" sz="13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75863" indent="-298409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93635" indent="-238727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71089" indent="-238727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48543" indent="-238727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25997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03451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80905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58359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22D876A-CF6E-44F2-81C8-3C35C6844912}" type="slidenum">
              <a:rPr lang="fr-FR" sz="1300"/>
              <a:pPr/>
              <a:t>18</a:t>
            </a:fld>
            <a:endParaRPr lang="fr-FR" sz="13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75863" indent="-298409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93635" indent="-238727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71089" indent="-238727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48543" indent="-238727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25997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03451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80905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58359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6B9B25F-714B-4054-8BEE-D07B07622A4C}" type="slidenum">
              <a:rPr lang="fr-FR" sz="1300"/>
              <a:pPr/>
              <a:t>19</a:t>
            </a:fld>
            <a:endParaRPr lang="fr-FR" sz="13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75863" indent="-298409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93635" indent="-238727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71089" indent="-238727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48543" indent="-238727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25997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03451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80905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58359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933172F-AD57-4D14-9ACA-870051B8A7D0}" type="slidenum">
              <a:rPr lang="fr-FR" sz="1300"/>
              <a:pPr/>
              <a:t>20</a:t>
            </a:fld>
            <a:endParaRPr lang="fr-FR" sz="13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75863" indent="-298409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93635" indent="-238727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71089" indent="-238727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48543" indent="-238727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25997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03451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80905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58359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728B56C-92ED-4112-A666-47696B36E03A}" type="slidenum">
              <a:rPr lang="fr-FR" sz="1300"/>
              <a:pPr/>
              <a:t>26</a:t>
            </a:fld>
            <a:endParaRPr lang="fr-FR" sz="13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75863" indent="-298409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93635" indent="-238727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71089" indent="-238727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48543" indent="-238727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25997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03451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80905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58359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728B56C-92ED-4112-A666-47696B36E03A}" type="slidenum">
              <a:rPr lang="fr-FR" sz="1300"/>
              <a:pPr/>
              <a:t>37</a:t>
            </a:fld>
            <a:endParaRPr lang="fr-FR" sz="13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5A28FF-8EEF-4DB2-9B03-588E656E27A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CBF8B6-85EC-4124-A337-07A69F5068E7}" type="slidenum">
              <a:rPr lang="fr-FR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01CC0B-8D93-400A-8EA1-4F3AF4DD6AA3}" type="slidenum">
              <a:rPr lang="fr-FR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1591F0-8996-4C55-8C50-D2CEB314360A}" type="slidenum">
              <a:rPr lang="fr-FR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8F42C3-8D36-4765-B7DB-68143373CD0A}" type="slidenum">
              <a:rPr lang="fr-FR"/>
              <a:pPr/>
              <a:t>6</a:t>
            </a:fld>
            <a:endParaRPr lang="fr-FR"/>
          </a:p>
        </p:txBody>
      </p:sp>
      <p:sp>
        <p:nvSpPr>
          <p:cNvPr id="544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6016" y="4857356"/>
            <a:ext cx="5207270" cy="4598846"/>
          </a:xfrm>
        </p:spPr>
        <p:txBody>
          <a:bodyPr/>
          <a:lstStyle/>
          <a:p>
            <a:endParaRPr lang="fr-FR"/>
          </a:p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0E1EDC-56C0-43E2-8044-21685D251175}" type="slidenum">
              <a:rPr lang="fr-FR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75863" indent="-298409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93635" indent="-238727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71089" indent="-238727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48543" indent="-238727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25997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03451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80905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58359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728B56C-92ED-4112-A666-47696B36E03A}" type="slidenum">
              <a:rPr lang="fr-FR" sz="1300"/>
              <a:pPr/>
              <a:t>8</a:t>
            </a:fld>
            <a:endParaRPr lang="fr-FR" sz="13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6D2D73-F26F-4250-A61E-99BE3B03220D}" type="slidenum">
              <a:rPr lang="fr-FR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DC7013-3B3D-4C45-AB4E-651C15F6D125}" type="slidenum">
              <a:rPr lang="fr-FR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83" descr="cea_dapn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80728"/>
            <a:ext cx="769937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086"/>
          <p:cNvGrpSpPr>
            <a:grpSpLocks/>
          </p:cNvGrpSpPr>
          <p:nvPr/>
        </p:nvGrpSpPr>
        <p:grpSpPr bwMode="auto">
          <a:xfrm>
            <a:off x="684213" y="349250"/>
            <a:ext cx="8351837" cy="6175375"/>
            <a:chOff x="431" y="220"/>
            <a:chExt cx="5261" cy="3890"/>
          </a:xfrm>
        </p:grpSpPr>
        <p:pic>
          <p:nvPicPr>
            <p:cNvPr id="6" name="Picture 1077" descr="barre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1" y="220"/>
              <a:ext cx="5239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78" descr="barre2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1" y="3838"/>
              <a:ext cx="5261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84" name="Rectangle 1088"/>
          <p:cNvSpPr>
            <a:spLocks noGrp="1" noChangeArrowheads="1"/>
          </p:cNvSpPr>
          <p:nvPr>
            <p:ph type="ctrTitle" sz="quarter"/>
          </p:nvPr>
        </p:nvSpPr>
        <p:spPr>
          <a:xfrm>
            <a:off x="1116013" y="1196975"/>
            <a:ext cx="7488237" cy="1470025"/>
          </a:xfrm>
        </p:spPr>
        <p:txBody>
          <a:bodyPr/>
          <a:lstStyle>
            <a:lvl1pPr>
              <a:defRPr sz="4400" b="1">
                <a:solidFill>
                  <a:srgbClr val="8ABBD0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5185" name="Rectangle 108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>
              <a:buFontTx/>
              <a:buNone/>
              <a:defRPr sz="2800" b="1" i="1">
                <a:solidFill>
                  <a:srgbClr val="5F5F5F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8" name="Rectangle 1090"/>
          <p:cNvSpPr>
            <a:spLocks noGrp="1" noChangeArrowheads="1"/>
          </p:cNvSpPr>
          <p:nvPr>
            <p:ph type="ftr" sz="quarter" idx="10"/>
          </p:nvPr>
        </p:nvSpPr>
        <p:spPr>
          <a:xfrm>
            <a:off x="2339975" y="6494463"/>
            <a:ext cx="6348413" cy="2159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Egle Tomasi-Gustafsson       Gatchina, July 10, 2012</a:t>
            </a:r>
            <a:endParaRPr lang="fr-FR"/>
          </a:p>
        </p:txBody>
      </p:sp>
      <p:sp>
        <p:nvSpPr>
          <p:cNvPr id="9" name="Rectangle 1092"/>
          <p:cNvSpPr>
            <a:spLocks noGrp="1" noChangeArrowheads="1"/>
          </p:cNvSpPr>
          <p:nvPr>
            <p:ph type="dt" sz="half" idx="11"/>
          </p:nvPr>
        </p:nvSpPr>
        <p:spPr>
          <a:xfrm>
            <a:off x="406400" y="6494463"/>
            <a:ext cx="987425" cy="2159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FR" smtClean="0"/>
              <a:t>Cocoyoc, May 15, 2012</a:t>
            </a:r>
            <a:endParaRPr lang="fr-FR"/>
          </a:p>
        </p:txBody>
      </p:sp>
      <p:sp>
        <p:nvSpPr>
          <p:cNvPr id="10" name="Rectangle 109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FC750-3A04-4678-A096-07A4244D09C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05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Egle Tomasi-Gustafsson       Gatchina, July 10, 2012</a:t>
            </a:r>
            <a:endParaRPr lang="fr-FR"/>
          </a:p>
        </p:txBody>
      </p:sp>
      <p:sp>
        <p:nvSpPr>
          <p:cNvPr id="6" name="Rectangle 105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Cocoyoc, May 15, 2012</a:t>
            </a:r>
            <a:endParaRPr lang="fr-FR"/>
          </a:p>
        </p:txBody>
      </p:sp>
      <p:sp>
        <p:nvSpPr>
          <p:cNvPr id="7" name="Rectangle 10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DFEA4-CBE2-4644-8FF4-E89ADFF5CE2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05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Egle Tomasi-Gustafsson       Gatchina, July 10, 2012</a:t>
            </a:r>
            <a:endParaRPr lang="fr-FR"/>
          </a:p>
        </p:txBody>
      </p:sp>
      <p:sp>
        <p:nvSpPr>
          <p:cNvPr id="5" name="Rectangle 105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Cocoyoc, May 15, 2012</a:t>
            </a:r>
            <a:endParaRPr lang="fr-FR"/>
          </a:p>
        </p:txBody>
      </p:sp>
      <p:sp>
        <p:nvSpPr>
          <p:cNvPr id="6" name="Rectangle 10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40DEA-3FB7-40F4-B7E2-228F1424F9D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29425" y="53975"/>
            <a:ext cx="1952625" cy="607218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71550" y="53975"/>
            <a:ext cx="5705475" cy="607218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05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Egle Tomasi-Gustafsson       Gatchina, July 10, 2012</a:t>
            </a:r>
            <a:endParaRPr lang="fr-FR"/>
          </a:p>
        </p:txBody>
      </p:sp>
      <p:sp>
        <p:nvSpPr>
          <p:cNvPr id="5" name="Rectangle 105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Cocoyoc, May 15, 2012</a:t>
            </a:r>
            <a:endParaRPr lang="fr-FR"/>
          </a:p>
        </p:txBody>
      </p:sp>
      <p:sp>
        <p:nvSpPr>
          <p:cNvPr id="6" name="Rectangle 10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E5536-D323-4C06-AFE7-2E7F2D81E19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4888" y="53975"/>
            <a:ext cx="7777162" cy="40481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971550" y="692150"/>
            <a:ext cx="3817938" cy="54340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41888" y="692150"/>
            <a:ext cx="3817937" cy="54340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05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Egle Tomasi-Gustafsson       Gatchina, July 10, 2012</a:t>
            </a:r>
            <a:endParaRPr lang="fr-FR"/>
          </a:p>
        </p:txBody>
      </p:sp>
      <p:sp>
        <p:nvSpPr>
          <p:cNvPr id="6" name="Rectangle 105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Cocoyoc, May 15, 2012</a:t>
            </a:r>
            <a:endParaRPr lang="fr-FR"/>
          </a:p>
        </p:txBody>
      </p:sp>
      <p:sp>
        <p:nvSpPr>
          <p:cNvPr id="7" name="Rectangle 10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5966C-5F7C-4A63-BEC1-7E378B96830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4888" y="53975"/>
            <a:ext cx="7777162" cy="40481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71550" y="692150"/>
            <a:ext cx="3817938" cy="54340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941888" y="692150"/>
            <a:ext cx="3817937" cy="26400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941888" y="3484563"/>
            <a:ext cx="3817937" cy="2641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105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Egle Tomasi-Gustafsson       Gatchina, July 10, 2012</a:t>
            </a:r>
            <a:endParaRPr lang="fr-FR"/>
          </a:p>
        </p:txBody>
      </p:sp>
      <p:sp>
        <p:nvSpPr>
          <p:cNvPr id="7" name="Rectangle 105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Cocoyoc, May 15, 2012</a:t>
            </a:r>
            <a:endParaRPr lang="fr-FR"/>
          </a:p>
        </p:txBody>
      </p:sp>
      <p:sp>
        <p:nvSpPr>
          <p:cNvPr id="8" name="Rectangle 10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97F20-E9DC-4FB6-BE61-D1F955E09BF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1004888" y="53975"/>
            <a:ext cx="7777162" cy="40481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71550" y="692150"/>
            <a:ext cx="3817938" cy="26400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941888" y="692150"/>
            <a:ext cx="3817937" cy="26400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971550" y="3484563"/>
            <a:ext cx="3817938" cy="2641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941888" y="3484563"/>
            <a:ext cx="3817937" cy="2641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105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Egle Tomasi-Gustafsson       Gatchina, July 10, 2012</a:t>
            </a:r>
            <a:endParaRPr lang="fr-FR"/>
          </a:p>
        </p:txBody>
      </p:sp>
      <p:sp>
        <p:nvSpPr>
          <p:cNvPr id="8" name="Rectangle 105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Cocoyoc, May 15, 2012</a:t>
            </a:r>
            <a:endParaRPr lang="fr-FR"/>
          </a:p>
        </p:txBody>
      </p:sp>
      <p:sp>
        <p:nvSpPr>
          <p:cNvPr id="9" name="Rectangle 10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44AB0-B223-4087-A877-4AD363F7FD4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4888" y="53975"/>
            <a:ext cx="7777162" cy="40481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971550" y="692150"/>
            <a:ext cx="3817938" cy="54340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941888" y="692150"/>
            <a:ext cx="3817937" cy="26400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941888" y="3484563"/>
            <a:ext cx="3817937" cy="2641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105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Egle Tomasi-Gustafsson       Gatchina, July 10, 2012</a:t>
            </a:r>
            <a:endParaRPr lang="fr-FR"/>
          </a:p>
        </p:txBody>
      </p:sp>
      <p:sp>
        <p:nvSpPr>
          <p:cNvPr id="7" name="Rectangle 105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Cocoyoc, May 15, 2012</a:t>
            </a:r>
            <a:endParaRPr lang="fr-FR"/>
          </a:p>
        </p:txBody>
      </p:sp>
      <p:sp>
        <p:nvSpPr>
          <p:cNvPr id="8" name="Rectangle 10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96EAD-F860-42A5-9EDC-4BBD6BEBFC8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Cocoyoc, May 15, 2012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       Gatchina, July 10, 2012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A2C1-256B-46D4-97E4-7767F98B25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0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Cocoyoc, May 15, 2012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       Gatchina, July 10, 2012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A2C1-256B-46D4-97E4-7767F98B25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776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Cocoyoc, May 15, 2012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       Gatchina, July 10, 2012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A2C1-256B-46D4-97E4-7767F98B25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99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105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Egle Tomasi-Gustafsson       Gatchina, July 10, 2012</a:t>
            </a:r>
            <a:endParaRPr lang="fr-FR"/>
          </a:p>
        </p:txBody>
      </p:sp>
      <p:sp>
        <p:nvSpPr>
          <p:cNvPr id="4" name="Rectangle 105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Cocoyoc, May 15, 2012</a:t>
            </a:r>
            <a:endParaRPr lang="fr-FR"/>
          </a:p>
        </p:txBody>
      </p:sp>
      <p:sp>
        <p:nvSpPr>
          <p:cNvPr id="5" name="Rectangle 10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99225-E1F6-4F55-B764-057EEBDEA21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Cocoyoc, May 15, 2012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       Gatchina, July 10, 2012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A2C1-256B-46D4-97E4-7767F98B25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67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Cocoyoc, May 15, 2012</a:t>
            </a:r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       Gatchina, July 10, 2012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A2C1-256B-46D4-97E4-7767F98B25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727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Cocoyoc, May 15, 2012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       Gatchina, July 10, 2012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A2C1-256B-46D4-97E4-7767F98B25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04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Cocoyoc, May 15, 2012</a:t>
            </a:r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       Gatchina, July 10, 2012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A2C1-256B-46D4-97E4-7767F98B25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47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Cocoyoc, May 15, 2012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       Gatchina, July 10, 2012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A2C1-256B-46D4-97E4-7767F98B25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59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Cocoyoc, May 15, 2012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       Gatchina, July 10, 2012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A2C1-256B-46D4-97E4-7767F98B25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195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Cocoyoc, May 15, 2012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       Gatchina, July 10, 2012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A2C1-256B-46D4-97E4-7767F98B25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3276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Cocoyoc, May 15, 2012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       Gatchina, July 10, 2012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A2C1-256B-46D4-97E4-7767F98B25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522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Cocoyoc, May 15, 2012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       Gatchina, July 10, 2012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C150-F894-4305-B5F2-0AAE5BEF2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615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Cocoyoc, May 15, 2012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       Gatchina, July 10, 2012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C150-F894-4305-B5F2-0AAE5BEF2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57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105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Egle Tomasi-Gustafsson       Gatchina, July 10, 2012</a:t>
            </a:r>
            <a:endParaRPr lang="fr-FR"/>
          </a:p>
        </p:txBody>
      </p:sp>
      <p:sp>
        <p:nvSpPr>
          <p:cNvPr id="5" name="Rectangle 105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Cocoyoc, May 15, 2012</a:t>
            </a:r>
            <a:endParaRPr lang="fr-FR"/>
          </a:p>
        </p:txBody>
      </p:sp>
      <p:sp>
        <p:nvSpPr>
          <p:cNvPr id="6" name="Rectangle 10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7A82C-CF80-4CA0-82B2-DAD68A3D560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Cocoyoc, May 15, 2012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       Gatchina, July 10, 2012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C150-F894-4305-B5F2-0AAE5BEF2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025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Cocoyoc, May 15, 2012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       Gatchina, July 10, 2012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C150-F894-4305-B5F2-0AAE5BEF2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483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Cocoyoc, May 15, 2012</a:t>
            </a:r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       Gatchina, July 10, 2012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C150-F894-4305-B5F2-0AAE5BEF2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64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Cocoyoc, May 15, 2012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       Gatchina, July 10, 2012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C150-F894-4305-B5F2-0AAE5BEF2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191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Cocoyoc, May 15, 2012</a:t>
            </a:r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       Gatchina, July 10, 2012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C150-F894-4305-B5F2-0AAE5BEF2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933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Cocoyoc, May 15, 2012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       Gatchina, July 10, 2012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C150-F894-4305-B5F2-0AAE5BEF2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681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Cocoyoc, May 15, 2012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       Gatchina, July 10, 2012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C150-F894-4305-B5F2-0AAE5BEF2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64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Cocoyoc, May 15, 2012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       Gatchina, July 10, 2012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C150-F894-4305-B5F2-0AAE5BEF2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441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Cocoyoc, May 15, 2012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       Gatchina, July 10, 2012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C150-F894-4305-B5F2-0AAE5BEF2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883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14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105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Egle Tomasi-Gustafsson       Gatchina, July 10, 2012</a:t>
            </a:r>
            <a:endParaRPr lang="fr-FR"/>
          </a:p>
        </p:txBody>
      </p:sp>
      <p:sp>
        <p:nvSpPr>
          <p:cNvPr id="5" name="Rectangle 105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Cocoyoc, May 15, 2012</a:t>
            </a:r>
            <a:endParaRPr lang="fr-FR"/>
          </a:p>
        </p:txBody>
      </p:sp>
      <p:sp>
        <p:nvSpPr>
          <p:cNvPr id="6" name="Rectangle 10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0DE20-40A5-4052-84C6-353E9586EC8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71550" y="692150"/>
            <a:ext cx="3817938" cy="5434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41888" y="692150"/>
            <a:ext cx="3817937" cy="5434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05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Egle Tomasi-Gustafsson       Gatchina, July 10, 2012</a:t>
            </a:r>
            <a:endParaRPr lang="fr-FR"/>
          </a:p>
        </p:txBody>
      </p:sp>
      <p:sp>
        <p:nvSpPr>
          <p:cNvPr id="6" name="Rectangle 105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Cocoyoc, May 15, 2012</a:t>
            </a:r>
            <a:endParaRPr lang="fr-FR"/>
          </a:p>
        </p:txBody>
      </p:sp>
      <p:sp>
        <p:nvSpPr>
          <p:cNvPr id="7" name="Rectangle 10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ABF46-EC05-44CF-9150-7497587904C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105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Egle Tomasi-Gustafsson       Gatchina, July 10, 2012</a:t>
            </a:r>
            <a:endParaRPr lang="fr-FR"/>
          </a:p>
        </p:txBody>
      </p:sp>
      <p:sp>
        <p:nvSpPr>
          <p:cNvPr id="8" name="Rectangle 105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Cocoyoc, May 15, 2012</a:t>
            </a:r>
            <a:endParaRPr lang="fr-FR"/>
          </a:p>
        </p:txBody>
      </p:sp>
      <p:sp>
        <p:nvSpPr>
          <p:cNvPr id="9" name="Rectangle 10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52990-5C32-4F16-A63B-3710A888EEA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105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Egle Tomasi-Gustafsson       Gatchina, July 10, 2012</a:t>
            </a:r>
            <a:endParaRPr lang="fr-FR"/>
          </a:p>
        </p:txBody>
      </p:sp>
      <p:sp>
        <p:nvSpPr>
          <p:cNvPr id="4" name="Rectangle 105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Cocoyoc, May 15, 2012</a:t>
            </a:r>
            <a:endParaRPr lang="fr-FR"/>
          </a:p>
        </p:txBody>
      </p:sp>
      <p:sp>
        <p:nvSpPr>
          <p:cNvPr id="5" name="Rectangle 10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33276-51C5-4F23-B8ED-1E077693978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Egle Tomasi-Gustafsson       Gatchina, July 10, 2012</a:t>
            </a:r>
            <a:endParaRPr lang="fr-FR"/>
          </a:p>
        </p:txBody>
      </p:sp>
      <p:sp>
        <p:nvSpPr>
          <p:cNvPr id="3" name="Rectangle 105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Cocoyoc, May 15, 2012</a:t>
            </a:r>
            <a:endParaRPr lang="fr-FR"/>
          </a:p>
        </p:txBody>
      </p:sp>
      <p:sp>
        <p:nvSpPr>
          <p:cNvPr id="4" name="Rectangle 10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3D69F-75E7-47D1-942C-7A03D416D2E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05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Egle Tomasi-Gustafsson       Gatchina, July 10, 2012</a:t>
            </a:r>
            <a:endParaRPr lang="fr-FR"/>
          </a:p>
        </p:txBody>
      </p:sp>
      <p:sp>
        <p:nvSpPr>
          <p:cNvPr id="6" name="Rectangle 105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Cocoyoc, May 15, 2012</a:t>
            </a:r>
            <a:endParaRPr lang="fr-FR"/>
          </a:p>
        </p:txBody>
      </p:sp>
      <p:sp>
        <p:nvSpPr>
          <p:cNvPr id="7" name="Rectangle 10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97744-BE18-4411-8897-BFE00C34751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0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1720" y="732720"/>
            <a:ext cx="7788275" cy="543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1029" name="Rectangle 1044"/>
          <p:cNvSpPr>
            <a:spLocks noGrp="1" noChangeArrowheads="1"/>
          </p:cNvSpPr>
          <p:nvPr>
            <p:ph type="title"/>
          </p:nvPr>
        </p:nvSpPr>
        <p:spPr bwMode="auto">
          <a:xfrm>
            <a:off x="1004888" y="53975"/>
            <a:ext cx="777716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6170" name="Rectangle 105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40200" y="6381750"/>
            <a:ext cx="44640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800" i="0" smtClean="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Egle Tomasi-Gustafsson       Gatchina, July 10, 2012</a:t>
            </a:r>
            <a:endParaRPr lang="fr-FR"/>
          </a:p>
        </p:txBody>
      </p:sp>
      <p:sp>
        <p:nvSpPr>
          <p:cNvPr id="6172" name="Rectangle 105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4149" y="6453336"/>
            <a:ext cx="987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3600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 i="0" smtClean="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 smtClean="0"/>
              <a:t>Cocoyoc, May 15, 2012</a:t>
            </a:r>
            <a:endParaRPr lang="fr-FR"/>
          </a:p>
        </p:txBody>
      </p:sp>
      <p:sp>
        <p:nvSpPr>
          <p:cNvPr id="6173" name="Rectangle 10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3313" y="6494463"/>
            <a:ext cx="3857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 i="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fld id="{E1D1A67A-1B79-4026-9DFF-5570299D5FC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pic>
        <p:nvPicPr>
          <p:cNvPr id="1033" name="Picture 1054" descr="Sigle-Irfu_v_d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7194" y="1340768"/>
            <a:ext cx="573911" cy="100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636912"/>
            <a:ext cx="1043609" cy="6765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slow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Arial" charset="0"/>
        </a:defRPr>
      </a:lvl9pPr>
    </p:titleStyle>
    <p:bodyStyle>
      <a:lvl1pPr marL="342900" indent="-1524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6200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811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Cocoyoc, May 15, 2012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Egle Tomasi-Gustafsson       Gatchina, July 10, 2012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DA2C1-256B-46D4-97E4-7767F98B25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38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Cocoyoc, May 15, 2012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Egle Tomasi-Gustafsson       Gatchina, July 10, 2012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9C150-F894-4305-B5F2-0AAE5BEF2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10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7.png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5.png"/><Relationship Id="rId4" Type="http://schemas.openxmlformats.org/officeDocument/2006/relationships/oleObject" Target="../embeddings/oleObject23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46.png"/><Relationship Id="rId4" Type="http://schemas.openxmlformats.org/officeDocument/2006/relationships/oleObject" Target="../embeddings/oleObject24.bin"/><Relationship Id="rId9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48.png"/><Relationship Id="rId4" Type="http://schemas.openxmlformats.org/officeDocument/2006/relationships/oleObject" Target="../embeddings/oleObject27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50.png"/><Relationship Id="rId4" Type="http://schemas.openxmlformats.org/officeDocument/2006/relationships/oleObject" Target="../embeddings/oleObject29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0.jpeg"/><Relationship Id="rId5" Type="http://schemas.openxmlformats.org/officeDocument/2006/relationships/image" Target="../media/image58.wmf"/><Relationship Id="rId4" Type="http://schemas.openxmlformats.org/officeDocument/2006/relationships/oleObject" Target="../embeddings/oleObject30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2.wmf"/><Relationship Id="rId7" Type="http://schemas.openxmlformats.org/officeDocument/2006/relationships/image" Target="../media/image60.jpeg"/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Relationship Id="rId9" Type="http://schemas.openxmlformats.org/officeDocument/2006/relationships/image" Target="../media/image6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0.png"/><Relationship Id="rId4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5.wmf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1.png"/><Relationship Id="rId14" Type="http://schemas.openxmlformats.org/officeDocument/2006/relationships/oleObject" Target="../embeddings/oleObject7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w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7.png"/><Relationship Id="rId4" Type="http://schemas.openxmlformats.org/officeDocument/2006/relationships/image" Target="../media/image9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wmf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96.wmf"/><Relationship Id="rId4" Type="http://schemas.openxmlformats.org/officeDocument/2006/relationships/oleObject" Target="../embeddings/oleObject31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0.wmf"/><Relationship Id="rId4" Type="http://schemas.openxmlformats.org/officeDocument/2006/relationships/image" Target="../media/image9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4.png"/><Relationship Id="rId4" Type="http://schemas.openxmlformats.org/officeDocument/2006/relationships/image" Target="../media/image103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0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w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6.wmf"/><Relationship Id="rId4" Type="http://schemas.openxmlformats.org/officeDocument/2006/relationships/image" Target="../media/image12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wmf"/><Relationship Id="rId7" Type="http://schemas.openxmlformats.org/officeDocument/2006/relationships/image" Target="../media/image132.png"/><Relationship Id="rId2" Type="http://schemas.openxmlformats.org/officeDocument/2006/relationships/image" Target="../media/image127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1.png"/><Relationship Id="rId5" Type="http://schemas.openxmlformats.org/officeDocument/2006/relationships/image" Target="../media/image130.wmf"/><Relationship Id="rId4" Type="http://schemas.openxmlformats.org/officeDocument/2006/relationships/image" Target="../media/image129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wmf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wmf"/><Relationship Id="rId3" Type="http://schemas.openxmlformats.org/officeDocument/2006/relationships/image" Target="../media/image138.wmf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137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34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136.wmf"/><Relationship Id="rId4" Type="http://schemas.openxmlformats.org/officeDocument/2006/relationships/image" Target="../media/image53.png"/><Relationship Id="rId9" Type="http://schemas.openxmlformats.org/officeDocument/2006/relationships/oleObject" Target="../embeddings/oleObject37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wmf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png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7.png"/><Relationship Id="rId4" Type="http://schemas.openxmlformats.org/officeDocument/2006/relationships/image" Target="../media/image19.png"/><Relationship Id="rId9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24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1.png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26.png"/><Relationship Id="rId2" Type="http://schemas.openxmlformats.org/officeDocument/2006/relationships/slideLayout" Target="../slideLayouts/slideLayout15.xml"/><Relationship Id="rId16" Type="http://schemas.openxmlformats.org/officeDocument/2006/relationships/oleObject" Target="../embeddings/oleObject18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5" Type="http://schemas.openxmlformats.org/officeDocument/2006/relationships/image" Target="../media/image25.png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2.png"/><Relationship Id="rId14" Type="http://schemas.openxmlformats.org/officeDocument/2006/relationships/oleObject" Target="../embeddings/oleObject17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4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0.pn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20.bin"/><Relationship Id="rId5" Type="http://schemas.openxmlformats.org/officeDocument/2006/relationships/image" Target="../media/image27.png"/><Relationship Id="rId10" Type="http://schemas.openxmlformats.org/officeDocument/2006/relationships/image" Target="../media/image33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839" y="0"/>
            <a:ext cx="9133161" cy="2564904"/>
          </a:xfrm>
          <a:solidFill>
            <a:schemeClr val="hlink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4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Model dependent and </a:t>
            </a:r>
            <a:br>
              <a:rPr lang="en-US" sz="4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en-US" sz="4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model </a:t>
            </a:r>
            <a:r>
              <a:rPr lang="en-US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in</a:t>
            </a:r>
            <a:r>
              <a:rPr lang="en-US" sz="4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dependent considerations </a:t>
            </a:r>
            <a:br>
              <a:rPr lang="en-US" sz="4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en-US" sz="4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	on two photon exchange</a:t>
            </a:r>
            <a:endParaRPr lang="en-GB" sz="3200" dirty="0" smtClean="0"/>
          </a:p>
        </p:txBody>
      </p:sp>
      <p:sp>
        <p:nvSpPr>
          <p:cNvPr id="3078" name="Rectangle 3"/>
          <p:cNvSpPr>
            <a:spLocks noChangeArrowheads="1"/>
          </p:cNvSpPr>
          <p:nvPr/>
        </p:nvSpPr>
        <p:spPr bwMode="auto">
          <a:xfrm>
            <a:off x="2123728" y="2708920"/>
            <a:ext cx="547260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3200" dirty="0" err="1">
                <a:solidFill>
                  <a:srgbClr val="000000"/>
                </a:solidFill>
                <a:latin typeface="Arial" charset="0"/>
              </a:rPr>
              <a:t>Egle</a:t>
            </a:r>
            <a:r>
              <a:rPr lang="en-GB" sz="3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Arial" charset="0"/>
              </a:rPr>
              <a:t>Tomasi-Gustafsson</a:t>
            </a:r>
            <a:endParaRPr lang="en-GB" sz="3200" dirty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en-GB" sz="3200" dirty="0">
                <a:solidFill>
                  <a:srgbClr val="000000"/>
                </a:solidFill>
                <a:latin typeface="Arial" charset="0"/>
              </a:rPr>
              <a:t>IRFU, </a:t>
            </a:r>
            <a:r>
              <a:rPr lang="en-GB" sz="3200" dirty="0" err="1">
                <a:solidFill>
                  <a:srgbClr val="000000"/>
                </a:solidFill>
                <a:latin typeface="Arial" charset="0"/>
              </a:rPr>
              <a:t>SPhN-</a:t>
            </a:r>
            <a:r>
              <a:rPr lang="en-GB" sz="2800" dirty="0" err="1">
                <a:solidFill>
                  <a:srgbClr val="000000"/>
                </a:solidFill>
                <a:latin typeface="Arial" charset="0"/>
              </a:rPr>
              <a:t>Saclay</a:t>
            </a:r>
            <a:r>
              <a:rPr lang="en-GB" sz="2800" dirty="0">
                <a:solidFill>
                  <a:srgbClr val="000000"/>
                </a:solidFill>
                <a:latin typeface="Arial" charset="0"/>
              </a:rPr>
              <a:t>, </a:t>
            </a:r>
          </a:p>
          <a:p>
            <a:pPr algn="ctr"/>
            <a:r>
              <a:rPr lang="en-GB" sz="3200" dirty="0">
                <a:solidFill>
                  <a:srgbClr val="000000"/>
                </a:solidFill>
                <a:latin typeface="Arial" charset="0"/>
              </a:rPr>
              <a:t>and </a:t>
            </a:r>
          </a:p>
          <a:p>
            <a:pPr algn="ctr"/>
            <a:r>
              <a:rPr lang="en-GB" sz="3200" dirty="0">
                <a:solidFill>
                  <a:srgbClr val="000000"/>
                </a:solidFill>
                <a:latin typeface="Arial" charset="0"/>
              </a:rPr>
              <a:t>IN2P3- IPN </a:t>
            </a:r>
            <a:r>
              <a:rPr lang="en-GB" sz="3200" dirty="0" err="1">
                <a:solidFill>
                  <a:srgbClr val="000000"/>
                </a:solidFill>
                <a:latin typeface="Arial" charset="0"/>
              </a:rPr>
              <a:t>Orsay</a:t>
            </a:r>
            <a:r>
              <a:rPr lang="en-GB" sz="3200" dirty="0">
                <a:solidFill>
                  <a:srgbClr val="000000"/>
                </a:solidFill>
                <a:latin typeface="Arial" charset="0"/>
              </a:rPr>
              <a:t> France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0" y="5168597"/>
            <a:ext cx="2540000" cy="16891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508" y="4795710"/>
            <a:ext cx="4909492" cy="2061987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Egle Tomasi-Gustafsson       Gatchina, July 10, 2012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1291277"/>
      </p:ext>
    </p:extLst>
  </p:cSld>
  <p:clrMapOvr>
    <a:masterClrMapping/>
  </p:clrMapOvr>
  <p:transition advTm="734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Egle Tomasi-Gustafsson       Gatchina, July 10, 2012</a:t>
            </a:r>
            <a:endParaRPr lang="fr-FR"/>
          </a:p>
        </p:txBody>
      </p:sp>
      <p:pic>
        <p:nvPicPr>
          <p:cNvPr id="457732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31913" y="765175"/>
            <a:ext cx="5545137" cy="696913"/>
          </a:xfrm>
          <a:noFill/>
          <a:ln>
            <a:solidFill>
              <a:srgbClr val="FF0000"/>
            </a:solidFill>
          </a:ln>
        </p:spPr>
      </p:pic>
      <p:sp>
        <p:nvSpPr>
          <p:cNvPr id="45773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940425" y="4365625"/>
            <a:ext cx="3530600" cy="1223963"/>
          </a:xfrm>
        </p:spPr>
        <p:txBody>
          <a:bodyPr/>
          <a:lstStyle/>
          <a:p>
            <a:pPr>
              <a:buFontTx/>
              <a:buNone/>
            </a:pPr>
            <a:r>
              <a:rPr lang="en-GB" sz="2000" b="1" i="1">
                <a:solidFill>
                  <a:srgbClr val="FF0000"/>
                </a:solidFill>
              </a:rPr>
              <a:t>From the data: </a:t>
            </a:r>
          </a:p>
          <a:p>
            <a:pPr>
              <a:buFontTx/>
              <a:buNone/>
            </a:pPr>
            <a:r>
              <a:rPr lang="en-GB" sz="2000" b="1" i="1">
                <a:solidFill>
                  <a:srgbClr val="FF0000"/>
                </a:solidFill>
              </a:rPr>
              <a:t>deviation from linearity</a:t>
            </a:r>
          </a:p>
          <a:p>
            <a:pPr>
              <a:buFontTx/>
              <a:buNone/>
            </a:pPr>
            <a:r>
              <a:rPr lang="en-GB" sz="2000" b="1" i="1">
                <a:solidFill>
                  <a:srgbClr val="FF0000"/>
                </a:solidFill>
              </a:rPr>
              <a:t> &lt;&lt; 1%!</a:t>
            </a:r>
            <a:endParaRPr lang="fr-FR" sz="2000" b="1" i="1">
              <a:solidFill>
                <a:srgbClr val="FF0000"/>
              </a:solidFill>
            </a:endParaRPr>
          </a:p>
        </p:txBody>
      </p:sp>
      <p:pic>
        <p:nvPicPr>
          <p:cNvPr id="4577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1484313"/>
            <a:ext cx="5184775" cy="4584700"/>
          </a:xfrm>
          <a:prstGeom prst="rect">
            <a:avLst/>
          </a:prstGeom>
          <a:noFill/>
        </p:spPr>
      </p:pic>
      <p:sp>
        <p:nvSpPr>
          <p:cNvPr id="457733" name="Rectangle 5"/>
          <p:cNvSpPr>
            <a:spLocks noChangeArrowheads="1"/>
          </p:cNvSpPr>
          <p:nvPr/>
        </p:nvSpPr>
        <p:spPr bwMode="auto">
          <a:xfrm>
            <a:off x="1115616" y="188640"/>
            <a:ext cx="561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dirty="0" err="1">
                <a:solidFill>
                  <a:srgbClr val="FF0000"/>
                </a:solidFill>
              </a:rPr>
              <a:t>Parametrization</a:t>
            </a:r>
            <a:r>
              <a:rPr lang="en-GB" b="1" dirty="0">
                <a:solidFill>
                  <a:srgbClr val="FF0000"/>
                </a:solidFill>
              </a:rPr>
              <a:t> of 2</a:t>
            </a:r>
            <a:r>
              <a:rPr lang="en-GB" b="1" dirty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GB" b="1" dirty="0">
                <a:solidFill>
                  <a:srgbClr val="FF0000"/>
                </a:solidFill>
              </a:rPr>
              <a:t>-contribution for  </a:t>
            </a:r>
            <a:r>
              <a:rPr lang="en-GB" b="1" dirty="0" err="1">
                <a:solidFill>
                  <a:srgbClr val="FF0000"/>
                </a:solidFill>
              </a:rPr>
              <a:t>e+p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57734" name="Rectangle 6"/>
          <p:cNvSpPr>
            <a:spLocks noChangeArrowheads="1"/>
          </p:cNvSpPr>
          <p:nvPr/>
        </p:nvSpPr>
        <p:spPr bwMode="auto">
          <a:xfrm>
            <a:off x="3995738" y="5949950"/>
            <a:ext cx="484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accent2"/>
                </a:solidFill>
              </a:rPr>
              <a:t>E. T.-G., G. </a:t>
            </a:r>
            <a:r>
              <a:rPr lang="en-US" sz="1800" dirty="0" err="1">
                <a:solidFill>
                  <a:schemeClr val="accent2"/>
                </a:solidFill>
              </a:rPr>
              <a:t>Gakh</a:t>
            </a:r>
            <a:r>
              <a:rPr lang="en-US" sz="1800" dirty="0">
                <a:solidFill>
                  <a:schemeClr val="accent2"/>
                </a:solidFill>
              </a:rPr>
              <a:t>, Phys. Rev. C 72, 015209 (2005)</a:t>
            </a:r>
            <a:endParaRPr lang="fr-FR" sz="1800" dirty="0">
              <a:solidFill>
                <a:schemeClr val="accent2"/>
              </a:solidFill>
            </a:endParaRPr>
          </a:p>
        </p:txBody>
      </p:sp>
      <p:graphicFrame>
        <p:nvGraphicFramePr>
          <p:cNvPr id="457747" name="Object 1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867400" y="1844675"/>
          <a:ext cx="32766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972" name="Equation" r:id="rId5" imgW="1726920" imgH="444240" progId="Equation.3">
                  <p:embed/>
                </p:oleObj>
              </mc:Choice>
              <mc:Fallback>
                <p:oleObj name="Equation" r:id="rId5" imgW="1726920" imgH="444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844675"/>
                        <a:ext cx="3276600" cy="842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7739" name="Object 11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672138" y="2924175"/>
          <a:ext cx="3249612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973" name="Equation" r:id="rId7" imgW="1917360" imgH="457200" progId="Equation.3">
                  <p:embed/>
                </p:oleObj>
              </mc:Choice>
              <mc:Fallback>
                <p:oleObj name="Equation" r:id="rId7" imgW="191736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2138" y="2924175"/>
                        <a:ext cx="3249612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i="1" dirty="0" smtClean="0">
                <a:solidFill>
                  <a:srgbClr val="FF3300"/>
                </a:solidFill>
              </a:rPr>
              <a:t> </a:t>
            </a:r>
            <a:r>
              <a:rPr lang="fr-FR" sz="3200" i="1" dirty="0">
                <a:solidFill>
                  <a:srgbClr val="FF3300"/>
                </a:solidFill>
              </a:rPr>
              <a:t>e+</a:t>
            </a:r>
            <a:r>
              <a:rPr lang="fr-FR" sz="3200" i="1" baseline="30000" dirty="0">
                <a:solidFill>
                  <a:srgbClr val="FF3300"/>
                </a:solidFill>
              </a:rPr>
              <a:t>4</a:t>
            </a:r>
            <a:r>
              <a:rPr lang="fr-FR" sz="3200" i="1" dirty="0">
                <a:solidFill>
                  <a:srgbClr val="FF3300"/>
                </a:solidFill>
              </a:rPr>
              <a:t>He </a:t>
            </a:r>
            <a:r>
              <a:rPr lang="fr-FR" sz="3200" i="1" dirty="0" err="1">
                <a:solidFill>
                  <a:srgbClr val="FF3300"/>
                </a:solidFill>
              </a:rPr>
              <a:t>scattering</a:t>
            </a:r>
            <a:endParaRPr lang="fr-FR" sz="3200" i="1" dirty="0">
              <a:solidFill>
                <a:srgbClr val="FF3300"/>
              </a:solidFill>
            </a:endParaRPr>
          </a:p>
        </p:txBody>
      </p:sp>
      <p:pic>
        <p:nvPicPr>
          <p:cNvPr id="468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5319973" cy="986209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689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509120"/>
            <a:ext cx="7359058" cy="1483221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971600" y="1052736"/>
            <a:ext cx="7920880" cy="523220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00FF"/>
                </a:solidFill>
                <a:latin typeface="Comic Sans MS" pitchFamily="66" charset="0"/>
              </a:rPr>
              <a:t>Spin 0 </a:t>
            </a:r>
            <a:r>
              <a:rPr lang="fr-FR" sz="2800" dirty="0" err="1" smtClean="0">
                <a:solidFill>
                  <a:srgbClr val="0000FF"/>
                </a:solidFill>
                <a:latin typeface="Comic Sans MS" pitchFamily="66" charset="0"/>
              </a:rPr>
              <a:t>particle</a:t>
            </a:r>
            <a:r>
              <a:rPr lang="fr-FR" sz="2800" dirty="0" smtClean="0">
                <a:solidFill>
                  <a:srgbClr val="0000FF"/>
                </a:solidFill>
                <a:latin typeface="Comic Sans MS" pitchFamily="66" charset="0"/>
              </a:rPr>
              <a:t>: F(q</a:t>
            </a:r>
            <a:r>
              <a:rPr lang="fr-FR" sz="2800" baseline="30000" dirty="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fr-FR" sz="2800" dirty="0" smtClean="0">
                <a:solidFill>
                  <a:srgbClr val="0000FF"/>
                </a:solidFill>
                <a:latin typeface="Comic Sans MS" pitchFamily="66" charset="0"/>
              </a:rPr>
              <a:t>) in Born approximation</a:t>
            </a:r>
            <a:endParaRPr lang="fr-FR" sz="28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043608" y="2924944"/>
            <a:ext cx="7920880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fr-FR" dirty="0" smtClean="0">
                <a:solidFill>
                  <a:srgbClr val="0000FF"/>
                </a:solidFill>
                <a:latin typeface="Symbol" pitchFamily="18" charset="2"/>
              </a:rPr>
              <a:t>g </a:t>
            </a:r>
            <a:r>
              <a:rPr lang="fr-FR" sz="2800" dirty="0" smtClean="0">
                <a:solidFill>
                  <a:srgbClr val="0000FF"/>
                </a:solidFill>
                <a:latin typeface="Comic Sans MS" pitchFamily="66" charset="0"/>
              </a:rPr>
              <a:t>exchange : F</a:t>
            </a:r>
            <a:r>
              <a:rPr lang="fr-FR" sz="2800" baseline="-25000" dirty="0" smtClean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fr-FR" sz="2800" dirty="0" smtClean="0">
                <a:solidFill>
                  <a:srgbClr val="0000FF"/>
                </a:solidFill>
                <a:latin typeface="Comic Sans MS" pitchFamily="66" charset="0"/>
              </a:rPr>
              <a:t>(s,q</a:t>
            </a:r>
            <a:r>
              <a:rPr lang="fr-FR" sz="2800" baseline="30000" dirty="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fr-FR" sz="2800" dirty="0" smtClean="0">
                <a:solidFill>
                  <a:srgbClr val="0000FF"/>
                </a:solidFill>
                <a:latin typeface="Comic Sans MS" pitchFamily="66" charset="0"/>
              </a:rPr>
              <a:t>),F</a:t>
            </a:r>
            <a:r>
              <a:rPr lang="fr-FR" sz="2800" baseline="-25000" dirty="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fr-FR" sz="2800" dirty="0" smtClean="0">
                <a:solidFill>
                  <a:srgbClr val="0000FF"/>
                </a:solidFill>
                <a:latin typeface="Comic Sans MS" pitchFamily="66" charset="0"/>
              </a:rPr>
              <a:t>(s,q</a:t>
            </a:r>
            <a:r>
              <a:rPr lang="fr-FR" sz="2800" baseline="30000" dirty="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fr-FR" sz="2800" dirty="0" smtClean="0">
                <a:solidFill>
                  <a:srgbClr val="0000FF"/>
                </a:solidFill>
                <a:latin typeface="Comic Sans MS" pitchFamily="66" charset="0"/>
              </a:rPr>
              <a:t>)=F(q</a:t>
            </a:r>
            <a:r>
              <a:rPr lang="fr-FR" sz="2800" baseline="30000" dirty="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fr-FR" sz="2800" dirty="0" smtClean="0">
                <a:solidFill>
                  <a:srgbClr val="0000FF"/>
                </a:solidFill>
                <a:latin typeface="Comic Sans MS" pitchFamily="66" charset="0"/>
              </a:rPr>
              <a:t>) +f(s,q</a:t>
            </a:r>
            <a:r>
              <a:rPr lang="fr-FR" sz="2800" baseline="30000" dirty="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fr-FR" sz="2800" dirty="0" smtClean="0">
                <a:solidFill>
                  <a:srgbClr val="0000FF"/>
                </a:solidFill>
                <a:latin typeface="Comic Sans MS" pitchFamily="66" charset="0"/>
              </a:rPr>
              <a:t>) </a:t>
            </a:r>
          </a:p>
        </p:txBody>
      </p:sp>
      <p:pic>
        <p:nvPicPr>
          <p:cNvPr id="4689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645024"/>
            <a:ext cx="463731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395536" y="3789040"/>
            <a:ext cx="40190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  <a:latin typeface="Comic Sans MS" pitchFamily="66" charset="0"/>
              </a:rPr>
              <a:t>F(q</a:t>
            </a:r>
            <a:r>
              <a:rPr lang="fr-FR" baseline="30000" dirty="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fr-FR" dirty="0" smtClean="0">
                <a:solidFill>
                  <a:srgbClr val="0000FF"/>
                </a:solidFill>
                <a:latin typeface="Comic Sans MS" pitchFamily="66" charset="0"/>
              </a:rPr>
              <a:t>)~</a:t>
            </a:r>
            <a:r>
              <a:rPr lang="fr-FR" dirty="0" smtClean="0">
                <a:solidFill>
                  <a:srgbClr val="0000FF"/>
                </a:solidFill>
                <a:latin typeface="Symbol" pitchFamily="18" charset="2"/>
              </a:rPr>
              <a:t>a</a:t>
            </a:r>
            <a:r>
              <a:rPr lang="fr-FR" baseline="30000" dirty="0" smtClean="0">
                <a:solidFill>
                  <a:srgbClr val="0000FF"/>
                </a:solidFill>
                <a:latin typeface="Comic Sans MS" pitchFamily="66" charset="0"/>
              </a:rPr>
              <a:t>0</a:t>
            </a:r>
            <a:r>
              <a:rPr lang="fr-FR" dirty="0" smtClean="0">
                <a:solidFill>
                  <a:srgbClr val="0000FF"/>
                </a:solidFill>
                <a:latin typeface="Comic Sans MS" pitchFamily="66" charset="0"/>
              </a:rPr>
              <a:t>, F</a:t>
            </a:r>
            <a:r>
              <a:rPr lang="fr-FR" baseline="-25000" dirty="0" smtClean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fr-FR" dirty="0" smtClean="0">
                <a:solidFill>
                  <a:srgbClr val="0000FF"/>
                </a:solidFill>
                <a:latin typeface="Comic Sans MS" pitchFamily="66" charset="0"/>
              </a:rPr>
              <a:t>(s,q</a:t>
            </a:r>
            <a:r>
              <a:rPr lang="fr-FR" baseline="30000" dirty="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fr-FR" dirty="0" smtClean="0">
                <a:solidFill>
                  <a:srgbClr val="0000FF"/>
                </a:solidFill>
                <a:latin typeface="Comic Sans MS" pitchFamily="66" charset="0"/>
              </a:rPr>
              <a:t>)~</a:t>
            </a:r>
            <a:r>
              <a:rPr lang="fr-FR" dirty="0" smtClean="0">
                <a:solidFill>
                  <a:srgbClr val="0000FF"/>
                </a:solidFill>
                <a:latin typeface="Symbol" pitchFamily="18" charset="2"/>
              </a:rPr>
              <a:t>a</a:t>
            </a:r>
            <a:r>
              <a:rPr lang="fr-FR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Egle Tomasi-Gustafsson       Gatchina, July 10, 2012</a:t>
            </a:r>
            <a:endParaRPr lang="fr-FR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0" y="620688"/>
            <a:ext cx="53314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 smtClean="0">
                <a:solidFill>
                  <a:schemeClr val="accent2"/>
                </a:solidFill>
              </a:rPr>
              <a:t>G.I </a:t>
            </a:r>
            <a:r>
              <a:rPr lang="en-US" sz="1800" dirty="0" err="1">
                <a:solidFill>
                  <a:schemeClr val="accent2"/>
                </a:solidFill>
              </a:rPr>
              <a:t>Gakh</a:t>
            </a:r>
            <a:r>
              <a:rPr lang="en-US" sz="1800" dirty="0">
                <a:solidFill>
                  <a:schemeClr val="accent2"/>
                </a:solidFill>
              </a:rPr>
              <a:t>, </a:t>
            </a:r>
            <a:r>
              <a:rPr lang="en-US" sz="1800" dirty="0" smtClean="0">
                <a:solidFill>
                  <a:schemeClr val="accent2"/>
                </a:solidFill>
              </a:rPr>
              <a:t> and E. T.-G., </a:t>
            </a:r>
            <a:r>
              <a:rPr lang="en-US" sz="1800" dirty="0" err="1" smtClean="0">
                <a:solidFill>
                  <a:schemeClr val="accent2"/>
                </a:solidFill>
              </a:rPr>
              <a:t>Nucl.Phys</a:t>
            </a:r>
            <a:r>
              <a:rPr lang="en-US" sz="1800" dirty="0" smtClean="0">
                <a:solidFill>
                  <a:schemeClr val="accent2"/>
                </a:solidFill>
              </a:rPr>
              <a:t>. A838 (2010) 50-60 </a:t>
            </a:r>
            <a:endParaRPr lang="fr-FR" sz="1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i="1" dirty="0" err="1">
                <a:solidFill>
                  <a:srgbClr val="FF3300"/>
                </a:solidFill>
              </a:rPr>
              <a:t>Linear</a:t>
            </a:r>
            <a:r>
              <a:rPr lang="fr-FR" sz="3200" i="1" dirty="0">
                <a:solidFill>
                  <a:srgbClr val="FF3300"/>
                </a:solidFill>
              </a:rPr>
              <a:t> fit to e+</a:t>
            </a:r>
            <a:r>
              <a:rPr lang="fr-FR" sz="3200" i="1" baseline="30000" dirty="0">
                <a:solidFill>
                  <a:srgbClr val="FF3300"/>
                </a:solidFill>
              </a:rPr>
              <a:t>4</a:t>
            </a:r>
            <a:r>
              <a:rPr lang="fr-FR" sz="3200" i="1" dirty="0">
                <a:solidFill>
                  <a:srgbClr val="FF3300"/>
                </a:solidFill>
              </a:rPr>
              <a:t>He </a:t>
            </a:r>
            <a:r>
              <a:rPr lang="fr-FR" sz="3200" i="1" dirty="0" err="1" smtClean="0">
                <a:solidFill>
                  <a:srgbClr val="FF3300"/>
                </a:solidFill>
              </a:rPr>
              <a:t>elastic</a:t>
            </a:r>
            <a:r>
              <a:rPr lang="fr-FR" sz="3200" i="1" dirty="0" smtClean="0">
                <a:solidFill>
                  <a:srgbClr val="FF3300"/>
                </a:solidFill>
              </a:rPr>
              <a:t> </a:t>
            </a:r>
            <a:r>
              <a:rPr lang="fr-FR" sz="3200" i="1" dirty="0" err="1" smtClean="0">
                <a:solidFill>
                  <a:srgbClr val="FF3300"/>
                </a:solidFill>
              </a:rPr>
              <a:t>scattering</a:t>
            </a:r>
            <a:endParaRPr lang="fr-FR" sz="3200" i="1" dirty="0">
              <a:solidFill>
                <a:srgbClr val="FF3300"/>
              </a:solidFill>
            </a:endParaRPr>
          </a:p>
        </p:txBody>
      </p:sp>
      <p:pic>
        <p:nvPicPr>
          <p:cNvPr id="551939" name="Picture 3" descr="r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5346000" cy="5157787"/>
          </a:xfrm>
          <a:prstGeom prst="rect">
            <a:avLst/>
          </a:prstGeom>
          <a:noFill/>
        </p:spPr>
      </p:pic>
      <p:pic>
        <p:nvPicPr>
          <p:cNvPr id="4710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1192" y="1556792"/>
            <a:ext cx="4172808" cy="789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3429000"/>
            <a:ext cx="4932362" cy="2959100"/>
          </a:xfrm>
          <a:prstGeom prst="rect">
            <a:avLst/>
          </a:prstGeom>
          <a:noFill/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Egle Tomasi-Gustafsson       Gatchina, July 10, 2012</a:t>
            </a:r>
            <a:endParaRPr lang="fr-FR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836712"/>
            <a:ext cx="53314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 smtClean="0">
                <a:solidFill>
                  <a:schemeClr val="accent2"/>
                </a:solidFill>
              </a:rPr>
              <a:t>G.I </a:t>
            </a:r>
            <a:r>
              <a:rPr lang="en-US" sz="1800" dirty="0" err="1">
                <a:solidFill>
                  <a:schemeClr val="accent2"/>
                </a:solidFill>
              </a:rPr>
              <a:t>Gakh</a:t>
            </a:r>
            <a:r>
              <a:rPr lang="en-US" sz="1800" dirty="0">
                <a:solidFill>
                  <a:schemeClr val="accent2"/>
                </a:solidFill>
              </a:rPr>
              <a:t>, </a:t>
            </a:r>
            <a:r>
              <a:rPr lang="en-US" sz="1800" dirty="0" smtClean="0">
                <a:solidFill>
                  <a:schemeClr val="accent2"/>
                </a:solidFill>
              </a:rPr>
              <a:t> and E. T.-G., </a:t>
            </a:r>
            <a:r>
              <a:rPr lang="en-US" sz="1800" dirty="0" err="1" smtClean="0">
                <a:solidFill>
                  <a:schemeClr val="accent2"/>
                </a:solidFill>
              </a:rPr>
              <a:t>Nucl.Phys</a:t>
            </a:r>
            <a:r>
              <a:rPr lang="en-US" sz="1800" dirty="0" smtClean="0">
                <a:solidFill>
                  <a:schemeClr val="accent2"/>
                </a:solidFill>
              </a:rPr>
              <a:t>. A838 (2010) 50-60 </a:t>
            </a:r>
            <a:endParaRPr lang="fr-FR" sz="1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Egle Tomasi-Gustafsson       Gatchina, July 10, 2012</a:t>
            </a:r>
            <a:endParaRPr lang="fr-FR"/>
          </a:p>
        </p:txBody>
      </p:sp>
      <p:sp>
        <p:nvSpPr>
          <p:cNvPr id="602114" name="Text Box 2"/>
          <p:cNvSpPr txBox="1">
            <a:spLocks noChangeArrowheads="1"/>
          </p:cNvSpPr>
          <p:nvPr/>
        </p:nvSpPr>
        <p:spPr bwMode="auto">
          <a:xfrm>
            <a:off x="1115616" y="3501008"/>
            <a:ext cx="7488832" cy="1384995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buFontTx/>
              <a:buChar char="•"/>
            </a:pPr>
            <a:r>
              <a:rPr lang="fr-FR" sz="3600" i="0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fr-FR" i="0" dirty="0">
                <a:solidFill>
                  <a:schemeClr val="accent2"/>
                </a:solidFill>
                <a:latin typeface="Comic Sans MS" pitchFamily="66" charset="0"/>
              </a:rPr>
              <a:t>O</a:t>
            </a:r>
            <a:r>
              <a:rPr lang="fr-FR" i="0" dirty="0" smtClean="0">
                <a:solidFill>
                  <a:schemeClr val="accent2"/>
                </a:solidFill>
                <a:latin typeface="Comic Sans MS" pitchFamily="66" charset="0"/>
              </a:rPr>
              <a:t>ne-photon </a:t>
            </a:r>
            <a:r>
              <a:rPr lang="fr-FR" i="0" dirty="0">
                <a:solidFill>
                  <a:schemeClr val="accent2"/>
                </a:solidFill>
                <a:latin typeface="Comic Sans MS" pitchFamily="66" charset="0"/>
              </a:rPr>
              <a:t>exchange:</a:t>
            </a:r>
            <a:r>
              <a:rPr lang="fr-FR" i="0" dirty="0">
                <a:latin typeface="Comic Sans MS" pitchFamily="66" charset="0"/>
              </a:rPr>
              <a:t> </a:t>
            </a:r>
            <a:endParaRPr lang="fr-FR" i="0" dirty="0" smtClean="0">
              <a:latin typeface="Comic Sans MS" pitchFamily="66" charset="0"/>
            </a:endParaRPr>
          </a:p>
          <a:p>
            <a:pPr eaLnBrk="1" hangingPunct="1"/>
            <a:r>
              <a:rPr lang="fr-FR" sz="2400" i="0" dirty="0" smtClean="0">
                <a:solidFill>
                  <a:schemeClr val="accent2"/>
                </a:solidFill>
                <a:latin typeface="Comic Sans MS" pitchFamily="66" charset="0"/>
              </a:rPr>
              <a:t>      - </a:t>
            </a:r>
            <a:r>
              <a:rPr lang="fr-FR" sz="2400" i="0" dirty="0" err="1" smtClean="0">
                <a:solidFill>
                  <a:schemeClr val="accent2"/>
                </a:solidFill>
                <a:latin typeface="Comic Sans MS" pitchFamily="66" charset="0"/>
              </a:rPr>
              <a:t>Two</a:t>
            </a:r>
            <a:r>
              <a:rPr lang="fr-FR" sz="2400" i="0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fr-FR" sz="2400" i="0" dirty="0" err="1">
                <a:solidFill>
                  <a:schemeClr val="accent2"/>
                </a:solidFill>
                <a:latin typeface="Comic Sans MS" pitchFamily="66" charset="0"/>
              </a:rPr>
              <a:t>form</a:t>
            </a:r>
            <a:r>
              <a:rPr lang="fr-FR" sz="2400" i="0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fr-FR" sz="2400" i="0" dirty="0" err="1" smtClean="0">
                <a:solidFill>
                  <a:schemeClr val="accent2"/>
                </a:solidFill>
                <a:latin typeface="Comic Sans MS" pitchFamily="66" charset="0"/>
              </a:rPr>
              <a:t>factors</a:t>
            </a:r>
            <a:r>
              <a:rPr lang="fr-FR" sz="2400" i="0" dirty="0" smtClean="0">
                <a:solidFill>
                  <a:schemeClr val="accent2"/>
                </a:solidFill>
                <a:latin typeface="Comic Sans MS" pitchFamily="66" charset="0"/>
              </a:rPr>
              <a:t> (real in SL, </a:t>
            </a:r>
            <a:r>
              <a:rPr lang="fr-FR" sz="2400" i="0" dirty="0" err="1" smtClean="0">
                <a:solidFill>
                  <a:schemeClr val="accent2"/>
                </a:solidFill>
                <a:latin typeface="Comic Sans MS" pitchFamily="66" charset="0"/>
              </a:rPr>
              <a:t>complex</a:t>
            </a:r>
            <a:r>
              <a:rPr lang="fr-FR" sz="2400" i="0" dirty="0" smtClean="0">
                <a:solidFill>
                  <a:schemeClr val="accent2"/>
                </a:solidFill>
                <a:latin typeface="Comic Sans MS" pitchFamily="66" charset="0"/>
              </a:rPr>
              <a:t> in TL)</a:t>
            </a:r>
            <a:endParaRPr lang="fr-FR" sz="2400" i="0" dirty="0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/>
            <a:r>
              <a:rPr lang="fr-FR" sz="2400" i="0" dirty="0" smtClean="0">
                <a:solidFill>
                  <a:schemeClr val="accent2"/>
                </a:solidFill>
                <a:latin typeface="Comic Sans MS" pitchFamily="66" charset="0"/>
              </a:rPr>
              <a:t>      -  </a:t>
            </a:r>
            <a:r>
              <a:rPr lang="fr-FR" sz="2400" i="0" dirty="0" err="1" smtClean="0">
                <a:solidFill>
                  <a:schemeClr val="accent2"/>
                </a:solidFill>
                <a:latin typeface="Comic Sans MS" pitchFamily="66" charset="0"/>
              </a:rPr>
              <a:t>Functions</a:t>
            </a:r>
            <a:r>
              <a:rPr lang="fr-FR" sz="2400" i="0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fr-FR" sz="2400" i="0" dirty="0">
                <a:solidFill>
                  <a:schemeClr val="accent2"/>
                </a:solidFill>
                <a:latin typeface="Comic Sans MS" pitchFamily="66" charset="0"/>
              </a:rPr>
              <a:t>of one variable </a:t>
            </a:r>
            <a:r>
              <a:rPr lang="fr-FR" sz="2400" dirty="0">
                <a:solidFill>
                  <a:schemeClr val="accent2"/>
                </a:solidFill>
                <a:latin typeface="Comic Sans MS" pitchFamily="66" charset="0"/>
              </a:rPr>
              <a:t>(t)</a:t>
            </a:r>
            <a:endParaRPr lang="fr-FR" sz="2800" i="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602115" name="Text Box 3"/>
          <p:cNvSpPr txBox="1">
            <a:spLocks noChangeArrowheads="1"/>
          </p:cNvSpPr>
          <p:nvPr/>
        </p:nvSpPr>
        <p:spPr bwMode="auto">
          <a:xfrm>
            <a:off x="1043608" y="1124744"/>
            <a:ext cx="7345363" cy="2062103"/>
          </a:xfrm>
          <a:prstGeom prst="rect">
            <a:avLst/>
          </a:prstGeom>
          <a:noFill/>
          <a:ln w="12700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fr-FR" dirty="0" smtClean="0">
                <a:solidFill>
                  <a:srgbClr val="FF0000"/>
                </a:solidFill>
                <a:latin typeface="Comic Sans MS" pitchFamily="66" charset="0"/>
              </a:rPr>
              <a:t>16 </a:t>
            </a:r>
            <a:r>
              <a:rPr lang="fr-FR" dirty="0">
                <a:solidFill>
                  <a:srgbClr val="FF0000"/>
                </a:solidFill>
                <a:latin typeface="Comic Sans MS" pitchFamily="66" charset="0"/>
              </a:rPr>
              <a:t>amplitudes</a:t>
            </a:r>
            <a:r>
              <a:rPr lang="fr-FR" dirty="0">
                <a:latin typeface="Comic Sans MS" pitchFamily="66" charset="0"/>
              </a:rPr>
              <a:t> in the </a:t>
            </a:r>
            <a:r>
              <a:rPr lang="fr-FR" dirty="0" err="1">
                <a:latin typeface="Comic Sans MS" pitchFamily="66" charset="0"/>
              </a:rPr>
              <a:t>general</a:t>
            </a:r>
            <a:r>
              <a:rPr lang="fr-FR" dirty="0">
                <a:latin typeface="Comic Sans MS" pitchFamily="66" charset="0"/>
              </a:rPr>
              <a:t> case.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fr-FR" i="0" dirty="0">
                <a:solidFill>
                  <a:srgbClr val="FF0000"/>
                </a:solidFill>
                <a:latin typeface="Comic Sans MS" pitchFamily="66" charset="0"/>
              </a:rPr>
              <a:t>P- and T-invariance of EM interaction,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fr-FR" i="0" dirty="0" err="1">
                <a:solidFill>
                  <a:srgbClr val="FF0000"/>
                </a:solidFill>
                <a:latin typeface="Comic Sans MS" pitchFamily="66" charset="0"/>
              </a:rPr>
              <a:t>helicity</a:t>
            </a:r>
            <a:r>
              <a:rPr lang="fr-FR" i="0" dirty="0">
                <a:solidFill>
                  <a:srgbClr val="FF0000"/>
                </a:solidFill>
                <a:latin typeface="Comic Sans MS" pitchFamily="66" charset="0"/>
              </a:rPr>
              <a:t> conservation,  </a:t>
            </a:r>
          </a:p>
        </p:txBody>
      </p:sp>
      <p:sp>
        <p:nvSpPr>
          <p:cNvPr id="602116" name="Text Box 4"/>
          <p:cNvSpPr txBox="1">
            <a:spLocks noChangeArrowheads="1"/>
          </p:cNvSpPr>
          <p:nvPr/>
        </p:nvSpPr>
        <p:spPr bwMode="auto">
          <a:xfrm>
            <a:off x="3419475" y="5876925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602118" name="Rectangle 6"/>
          <p:cNvSpPr>
            <a:spLocks noChangeArrowheads="1"/>
          </p:cNvSpPr>
          <p:nvPr/>
        </p:nvSpPr>
        <p:spPr bwMode="auto">
          <a:xfrm>
            <a:off x="1115616" y="260648"/>
            <a:ext cx="657103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3600" b="1" dirty="0" smtClean="0"/>
              <a:t>Interaction of  4 spin ½ fermions </a:t>
            </a:r>
            <a:endParaRPr lang="fr-FR" sz="3600" b="1" dirty="0"/>
          </a:p>
        </p:txBody>
      </p:sp>
      <p:sp>
        <p:nvSpPr>
          <p:cNvPr id="602119" name="Text Box 7"/>
          <p:cNvSpPr txBox="1">
            <a:spLocks noChangeArrowheads="1"/>
          </p:cNvSpPr>
          <p:nvPr/>
        </p:nvSpPr>
        <p:spPr bwMode="auto">
          <a:xfrm>
            <a:off x="3131840" y="5085184"/>
            <a:ext cx="5436096" cy="1323439"/>
          </a:xfrm>
          <a:prstGeom prst="rect">
            <a:avLst/>
          </a:prstGeom>
          <a:noFill/>
          <a:ln>
            <a:solidFill>
              <a:srgbClr val="0099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buFontTx/>
              <a:buChar char="•"/>
            </a:pPr>
            <a:r>
              <a:rPr lang="fr-FR" i="0" dirty="0" err="1" smtClean="0">
                <a:solidFill>
                  <a:srgbClr val="11631B"/>
                </a:solidFill>
                <a:latin typeface="Comic Sans MS" pitchFamily="66" charset="0"/>
              </a:rPr>
              <a:t>Two</a:t>
            </a:r>
            <a:r>
              <a:rPr lang="fr-FR" i="0" dirty="0" smtClean="0">
                <a:solidFill>
                  <a:srgbClr val="11631B"/>
                </a:solidFill>
                <a:latin typeface="Comic Sans MS" pitchFamily="66" charset="0"/>
              </a:rPr>
              <a:t>-photon exchange</a:t>
            </a:r>
            <a:r>
              <a:rPr lang="fr-FR" i="0" dirty="0">
                <a:solidFill>
                  <a:srgbClr val="11631B"/>
                </a:solidFill>
                <a:latin typeface="Comic Sans MS" pitchFamily="66" charset="0"/>
              </a:rPr>
              <a:t>: </a:t>
            </a:r>
            <a:r>
              <a:rPr lang="fr-FR" i="0" dirty="0" smtClean="0">
                <a:solidFill>
                  <a:srgbClr val="11631B"/>
                </a:solidFill>
                <a:latin typeface="Comic Sans MS" pitchFamily="66" charset="0"/>
              </a:rPr>
              <a:t>     </a:t>
            </a:r>
          </a:p>
          <a:p>
            <a:pPr eaLnBrk="1" hangingPunct="1"/>
            <a:r>
              <a:rPr lang="fr-FR" sz="2400" i="0" dirty="0" smtClean="0">
                <a:solidFill>
                  <a:srgbClr val="11631B"/>
                </a:solidFill>
                <a:latin typeface="Comic Sans MS" pitchFamily="66" charset="0"/>
              </a:rPr>
              <a:t>    - </a:t>
            </a:r>
            <a:r>
              <a:rPr lang="fr-FR" sz="2400" i="0" dirty="0" err="1" smtClean="0">
                <a:solidFill>
                  <a:srgbClr val="11631B"/>
                </a:solidFill>
                <a:latin typeface="Comic Sans MS" pitchFamily="66" charset="0"/>
              </a:rPr>
              <a:t>Three</a:t>
            </a:r>
            <a:r>
              <a:rPr lang="fr-FR" sz="2400" i="0" dirty="0" smtClean="0">
                <a:solidFill>
                  <a:srgbClr val="11631B"/>
                </a:solidFill>
                <a:latin typeface="Comic Sans MS" pitchFamily="66" charset="0"/>
              </a:rPr>
              <a:t> </a:t>
            </a:r>
            <a:r>
              <a:rPr lang="fr-FR" sz="2400" i="0" dirty="0">
                <a:solidFill>
                  <a:srgbClr val="11631B"/>
                </a:solidFill>
                <a:latin typeface="Comic Sans MS" pitchFamily="66" charset="0"/>
              </a:rPr>
              <a:t>(</a:t>
            </a:r>
            <a:r>
              <a:rPr lang="fr-FR" sz="2400" i="0" dirty="0" err="1" smtClean="0">
                <a:solidFill>
                  <a:srgbClr val="11631B"/>
                </a:solidFill>
                <a:latin typeface="Comic Sans MS" pitchFamily="66" charset="0"/>
              </a:rPr>
              <a:t>complex</a:t>
            </a:r>
            <a:r>
              <a:rPr lang="fr-FR" sz="2400" i="0" dirty="0" smtClean="0">
                <a:solidFill>
                  <a:srgbClr val="11631B"/>
                </a:solidFill>
                <a:latin typeface="Comic Sans MS" pitchFamily="66" charset="0"/>
              </a:rPr>
              <a:t>) amplitudes</a:t>
            </a:r>
          </a:p>
          <a:p>
            <a:pPr eaLnBrk="1" hangingPunct="1"/>
            <a:r>
              <a:rPr lang="fr-FR" sz="2400" i="0" dirty="0" smtClean="0">
                <a:solidFill>
                  <a:srgbClr val="11631B"/>
                </a:solidFill>
                <a:latin typeface="Comic Sans MS" pitchFamily="66" charset="0"/>
              </a:rPr>
              <a:t>    -  </a:t>
            </a:r>
            <a:r>
              <a:rPr lang="fr-FR" sz="2400" i="0" dirty="0" err="1" smtClean="0">
                <a:solidFill>
                  <a:srgbClr val="11631B"/>
                </a:solidFill>
                <a:latin typeface="Comic Sans MS" pitchFamily="66" charset="0"/>
              </a:rPr>
              <a:t>Functions</a:t>
            </a:r>
            <a:r>
              <a:rPr lang="fr-FR" sz="2400" i="0" dirty="0" smtClean="0">
                <a:solidFill>
                  <a:srgbClr val="11631B"/>
                </a:solidFill>
                <a:latin typeface="Comic Sans MS" pitchFamily="66" charset="0"/>
              </a:rPr>
              <a:t> </a:t>
            </a:r>
            <a:r>
              <a:rPr lang="fr-FR" sz="2400" i="0" dirty="0">
                <a:solidFill>
                  <a:srgbClr val="11631B"/>
                </a:solidFill>
                <a:latin typeface="Comic Sans MS" pitchFamily="66" charset="0"/>
              </a:rPr>
              <a:t>of </a:t>
            </a:r>
            <a:r>
              <a:rPr lang="fr-FR" sz="2400" i="0" dirty="0" err="1">
                <a:solidFill>
                  <a:srgbClr val="11631B"/>
                </a:solidFill>
                <a:latin typeface="Comic Sans MS" pitchFamily="66" charset="0"/>
              </a:rPr>
              <a:t>two</a:t>
            </a:r>
            <a:r>
              <a:rPr lang="fr-FR" sz="2400" i="0" dirty="0">
                <a:solidFill>
                  <a:srgbClr val="11631B"/>
                </a:solidFill>
                <a:latin typeface="Comic Sans MS" pitchFamily="66" charset="0"/>
              </a:rPr>
              <a:t> variables </a:t>
            </a:r>
            <a:r>
              <a:rPr lang="fr-FR" sz="2400" dirty="0">
                <a:solidFill>
                  <a:srgbClr val="11631B"/>
                </a:solidFill>
                <a:latin typeface="Comic Sans MS" pitchFamily="66" charset="0"/>
              </a:rPr>
              <a:t>(</a:t>
            </a:r>
            <a:r>
              <a:rPr lang="fr-FR" sz="2400" dirty="0" err="1">
                <a:solidFill>
                  <a:srgbClr val="11631B"/>
                </a:solidFill>
                <a:latin typeface="Comic Sans MS" pitchFamily="66" charset="0"/>
              </a:rPr>
              <a:t>s,t</a:t>
            </a:r>
            <a:r>
              <a:rPr lang="fr-FR" sz="2400" dirty="0">
                <a:solidFill>
                  <a:srgbClr val="11631B"/>
                </a:solidFill>
                <a:latin typeface="Comic Sans MS" pitchFamily="66" charset="0"/>
              </a:rPr>
              <a:t>)</a:t>
            </a:r>
            <a:endParaRPr lang="fr-FR" sz="2400" i="0" dirty="0">
              <a:solidFill>
                <a:srgbClr val="11631B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96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400"/>
    </mc:Choice>
    <mc:Fallback xmlns="">
      <p:transition spd="slow" advTm="734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Egle Tomasi-Gustafsson       Gatchina, July 10, 2012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419872" y="3573016"/>
            <a:ext cx="44678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err="1" smtClean="0">
                <a:solidFill>
                  <a:srgbClr val="FF0000"/>
                </a:solidFill>
                <a:latin typeface="Comic Sans MS" pitchFamily="66" charset="0"/>
              </a:rPr>
              <a:t>Space</a:t>
            </a:r>
            <a:r>
              <a:rPr lang="fr-FR" sz="4000" dirty="0" smtClean="0">
                <a:solidFill>
                  <a:srgbClr val="FF0000"/>
                </a:solidFill>
                <a:latin typeface="Comic Sans MS" pitchFamily="66" charset="0"/>
              </a:rPr>
              <a:t>-</a:t>
            </a:r>
            <a:r>
              <a:rPr lang="fr-FR" sz="4000" dirty="0" err="1" smtClean="0">
                <a:solidFill>
                  <a:srgbClr val="FF0000"/>
                </a:solidFill>
                <a:latin typeface="Comic Sans MS" pitchFamily="66" charset="0"/>
              </a:rPr>
              <a:t>like</a:t>
            </a:r>
            <a:r>
              <a:rPr lang="fr-FR" sz="4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4000" dirty="0" err="1" smtClean="0">
                <a:solidFill>
                  <a:srgbClr val="FF0000"/>
                </a:solidFill>
                <a:latin typeface="Comic Sans MS" pitchFamily="66" charset="0"/>
              </a:rPr>
              <a:t>region</a:t>
            </a:r>
            <a:r>
              <a:rPr lang="fr-FR" sz="4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fr-FR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619672" y="548680"/>
            <a:ext cx="7209025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0000FF"/>
                </a:solidFill>
                <a:latin typeface="Comic Sans MS" pitchFamily="66" charset="0"/>
              </a:rPr>
              <a:t>Is </a:t>
            </a:r>
            <a:r>
              <a:rPr lang="fr-FR" sz="4000" dirty="0" err="1" smtClean="0">
                <a:solidFill>
                  <a:srgbClr val="0000FF"/>
                </a:solidFill>
                <a:latin typeface="Comic Sans MS" pitchFamily="66" charset="0"/>
              </a:rPr>
              <a:t>it</a:t>
            </a:r>
            <a:r>
              <a:rPr lang="fr-FR" sz="40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fr-FR" sz="4000" dirty="0" err="1" smtClean="0">
                <a:solidFill>
                  <a:srgbClr val="0000FF"/>
                </a:solidFill>
                <a:latin typeface="Comic Sans MS" pitchFamily="66" charset="0"/>
              </a:rPr>
              <a:t>still</a:t>
            </a:r>
            <a:r>
              <a:rPr lang="fr-FR" sz="4000" dirty="0" smtClean="0">
                <a:solidFill>
                  <a:srgbClr val="0000FF"/>
                </a:solidFill>
                <a:latin typeface="Comic Sans MS" pitchFamily="66" charset="0"/>
              </a:rPr>
              <a:t> possible to </a:t>
            </a:r>
            <a:r>
              <a:rPr lang="fr-FR" sz="4000" dirty="0" err="1" smtClean="0">
                <a:solidFill>
                  <a:srgbClr val="0000FF"/>
                </a:solidFill>
                <a:latin typeface="Comic Sans MS" pitchFamily="66" charset="0"/>
              </a:rPr>
              <a:t>extract</a:t>
            </a:r>
            <a:r>
              <a:rPr lang="fr-FR" sz="40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</a:p>
          <a:p>
            <a:r>
              <a:rPr lang="fr-FR" sz="4000" dirty="0" smtClean="0">
                <a:solidFill>
                  <a:srgbClr val="0000FF"/>
                </a:solidFill>
                <a:latin typeface="Comic Sans MS" pitchFamily="66" charset="0"/>
              </a:rPr>
              <a:t>the « real »  </a:t>
            </a:r>
            <a:r>
              <a:rPr lang="fr-FR" sz="4000" dirty="0" err="1" smtClean="0">
                <a:solidFill>
                  <a:srgbClr val="0000FF"/>
                </a:solidFill>
                <a:latin typeface="Comic Sans MS" pitchFamily="66" charset="0"/>
              </a:rPr>
              <a:t>FFs</a:t>
            </a:r>
            <a:r>
              <a:rPr lang="fr-FR" sz="4000" dirty="0" smtClean="0">
                <a:solidFill>
                  <a:srgbClr val="0000FF"/>
                </a:solidFill>
                <a:latin typeface="Comic Sans MS" pitchFamily="66" charset="0"/>
              </a:rPr>
              <a:t> in </a:t>
            </a:r>
            <a:r>
              <a:rPr lang="fr-FR" sz="4000" dirty="0" err="1" smtClean="0">
                <a:solidFill>
                  <a:srgbClr val="0000FF"/>
                </a:solidFill>
                <a:latin typeface="Comic Sans MS" pitchFamily="66" charset="0"/>
              </a:rPr>
              <a:t>presence</a:t>
            </a:r>
            <a:r>
              <a:rPr lang="fr-FR" sz="40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</a:p>
          <a:p>
            <a:r>
              <a:rPr lang="fr-FR" sz="4000" dirty="0" smtClean="0">
                <a:solidFill>
                  <a:srgbClr val="0000FF"/>
                </a:solidFill>
                <a:latin typeface="Comic Sans MS" pitchFamily="66" charset="0"/>
              </a:rPr>
              <a:t>of 2</a:t>
            </a:r>
            <a:r>
              <a:rPr lang="fr-FR" sz="4400" dirty="0" smtClean="0">
                <a:solidFill>
                  <a:srgbClr val="0000FF"/>
                </a:solidFill>
                <a:latin typeface="Symbol" pitchFamily="18" charset="2"/>
              </a:rPr>
              <a:t>g</a:t>
            </a:r>
            <a:r>
              <a:rPr lang="fr-FR" sz="4000" dirty="0" smtClean="0">
                <a:solidFill>
                  <a:srgbClr val="0000FF"/>
                </a:solidFill>
                <a:latin typeface="Comic Sans MS" pitchFamily="66" charset="0"/>
              </a:rPr>
              <a:t> exchange?</a:t>
            </a:r>
            <a:endParaRPr lang="fr-FR" sz="4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75856" y="5301208"/>
            <a:ext cx="53591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i="0" dirty="0" smtClean="0">
                <a:latin typeface="Comic Sans MS" pitchFamily="66" charset="0"/>
              </a:rPr>
              <a:t>Possible but </a:t>
            </a:r>
            <a:r>
              <a:rPr lang="fr-FR" sz="4000" i="0" dirty="0" err="1" smtClean="0">
                <a:latin typeface="Comic Sans MS" pitchFamily="66" charset="0"/>
              </a:rPr>
              <a:t>difficult</a:t>
            </a:r>
            <a:r>
              <a:rPr lang="fr-FR" sz="4000" i="0" dirty="0" smtClean="0">
                <a:latin typeface="Comic Sans MS" pitchFamily="66" charset="0"/>
              </a:rPr>
              <a:t>!</a:t>
            </a:r>
            <a:endParaRPr lang="fr-FR" sz="4000" i="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Egle Tomasi-Gustafsson       Gatchina, July 10, 2012</a:t>
            </a:r>
            <a:endParaRPr lang="fr-FR"/>
          </a:p>
        </p:txBody>
      </p:sp>
      <p:sp>
        <p:nvSpPr>
          <p:cNvPr id="541699" name="Text Box 3"/>
          <p:cNvSpPr txBox="1">
            <a:spLocks noChangeArrowheads="1"/>
          </p:cNvSpPr>
          <p:nvPr/>
        </p:nvSpPr>
        <p:spPr bwMode="auto">
          <a:xfrm>
            <a:off x="1187624" y="1556792"/>
            <a:ext cx="7345362" cy="946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fr-FR" sz="2800" b="1" i="0" u="sng" dirty="0" err="1">
                <a:solidFill>
                  <a:srgbClr val="00CC00"/>
                </a:solidFill>
                <a:latin typeface="Comic Sans MS" pitchFamily="66" charset="0"/>
              </a:rPr>
              <a:t>Determination</a:t>
            </a:r>
            <a:r>
              <a:rPr lang="fr-FR" sz="2800" b="1" i="0" u="sng" dirty="0">
                <a:solidFill>
                  <a:srgbClr val="00CC00"/>
                </a:solidFill>
                <a:latin typeface="Comic Sans MS" pitchFamily="66" charset="0"/>
              </a:rPr>
              <a:t> of EM </a:t>
            </a:r>
            <a:r>
              <a:rPr lang="fr-FR" sz="2800" b="1" i="0" u="sng" dirty="0" err="1">
                <a:solidFill>
                  <a:srgbClr val="00CC00"/>
                </a:solidFill>
                <a:latin typeface="Comic Sans MS" pitchFamily="66" charset="0"/>
              </a:rPr>
              <a:t>form</a:t>
            </a:r>
            <a:r>
              <a:rPr lang="fr-FR" sz="2800" b="1" i="0" u="sng" dirty="0">
                <a:solidFill>
                  <a:srgbClr val="00CC00"/>
                </a:solidFill>
                <a:latin typeface="Comic Sans MS" pitchFamily="66" charset="0"/>
              </a:rPr>
              <a:t> </a:t>
            </a:r>
            <a:r>
              <a:rPr lang="fr-FR" sz="2800" b="1" i="0" u="sng" dirty="0" err="1">
                <a:solidFill>
                  <a:srgbClr val="00CC00"/>
                </a:solidFill>
                <a:latin typeface="Comic Sans MS" pitchFamily="66" charset="0"/>
              </a:rPr>
              <a:t>factors</a:t>
            </a:r>
            <a:r>
              <a:rPr lang="fr-FR" sz="2800" b="1" i="0" u="sng" dirty="0">
                <a:solidFill>
                  <a:srgbClr val="00CC00"/>
                </a:solidFill>
                <a:latin typeface="Comic Sans MS" pitchFamily="66" charset="0"/>
              </a:rPr>
              <a:t>, </a:t>
            </a:r>
          </a:p>
          <a:p>
            <a:pPr eaLnBrk="1" hangingPunct="1"/>
            <a:r>
              <a:rPr lang="fr-FR" sz="2800" b="1" i="0" u="sng" dirty="0">
                <a:solidFill>
                  <a:srgbClr val="00CC00"/>
                </a:solidFill>
                <a:latin typeface="Comic Sans MS" pitchFamily="66" charset="0"/>
              </a:rPr>
              <a:t>in </a:t>
            </a:r>
            <a:r>
              <a:rPr lang="fr-FR" sz="2800" b="1" i="0" u="sng" dirty="0" err="1">
                <a:solidFill>
                  <a:srgbClr val="00CC00"/>
                </a:solidFill>
                <a:latin typeface="Comic Sans MS" pitchFamily="66" charset="0"/>
              </a:rPr>
              <a:t>presence</a:t>
            </a:r>
            <a:r>
              <a:rPr lang="fr-FR" sz="2800" b="1" i="0" u="sng" dirty="0">
                <a:solidFill>
                  <a:srgbClr val="00CC00"/>
                </a:solidFill>
                <a:latin typeface="Comic Sans MS" pitchFamily="66" charset="0"/>
              </a:rPr>
              <a:t> of 2</a:t>
            </a:r>
            <a:r>
              <a:rPr lang="fr-FR" sz="2800" b="1" i="0" u="sng" dirty="0">
                <a:solidFill>
                  <a:srgbClr val="00CC00"/>
                </a:solidFill>
                <a:latin typeface="Symbol" pitchFamily="18" charset="2"/>
              </a:rPr>
              <a:t>g</a:t>
            </a:r>
            <a:r>
              <a:rPr lang="fr-FR" sz="2800" b="1" i="0" u="sng" dirty="0">
                <a:solidFill>
                  <a:srgbClr val="00CC00"/>
                </a:solidFill>
                <a:latin typeface="Comic Sans MS" pitchFamily="66" charset="0"/>
              </a:rPr>
              <a:t> exchange:</a:t>
            </a:r>
          </a:p>
        </p:txBody>
      </p:sp>
      <p:sp>
        <p:nvSpPr>
          <p:cNvPr id="541700" name="Text Box 4"/>
          <p:cNvSpPr txBox="1">
            <a:spLocks noChangeArrowheads="1"/>
          </p:cNvSpPr>
          <p:nvPr/>
        </p:nvSpPr>
        <p:spPr bwMode="auto">
          <a:xfrm>
            <a:off x="1187450" y="2924175"/>
            <a:ext cx="7416800" cy="205740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lvl="1" eaLnBrk="1" hangingPunct="1">
              <a:buFontTx/>
              <a:buChar char="-"/>
            </a:pPr>
            <a:r>
              <a:rPr lang="fr-FR" sz="3600" i="0">
                <a:solidFill>
                  <a:srgbClr val="FF0000"/>
                </a:solidFill>
                <a:latin typeface="Comic Sans MS" pitchFamily="66" charset="0"/>
              </a:rPr>
              <a:t>electron and positron beams</a:t>
            </a:r>
          </a:p>
          <a:p>
            <a:pPr lvl="1" eaLnBrk="1" hangingPunct="1"/>
            <a:endParaRPr lang="fr-FR" sz="3600" i="0">
              <a:solidFill>
                <a:srgbClr val="FF0000"/>
              </a:solidFill>
              <a:latin typeface="Comic Sans MS" pitchFamily="66" charset="0"/>
            </a:endParaRPr>
          </a:p>
          <a:p>
            <a:pPr lvl="1" eaLnBrk="1" hangingPunct="1"/>
            <a:r>
              <a:rPr lang="fr-FR" sz="2800" i="0">
                <a:latin typeface="Comic Sans MS" pitchFamily="66" charset="0"/>
              </a:rPr>
              <a:t>	- longitudinally polarized , </a:t>
            </a:r>
          </a:p>
          <a:p>
            <a:pPr lvl="1" eaLnBrk="1" hangingPunct="1"/>
            <a:r>
              <a:rPr lang="fr-FR" sz="2800" i="0">
                <a:latin typeface="Comic Sans MS" pitchFamily="66" charset="0"/>
              </a:rPr>
              <a:t>	- in identical kinematical conditions,</a:t>
            </a:r>
          </a:p>
        </p:txBody>
      </p:sp>
      <p:sp>
        <p:nvSpPr>
          <p:cNvPr id="541705" name="Rectangle 9"/>
          <p:cNvSpPr>
            <a:spLocks noChangeArrowheads="1"/>
          </p:cNvSpPr>
          <p:nvPr/>
        </p:nvSpPr>
        <p:spPr bwMode="auto">
          <a:xfrm>
            <a:off x="2916238" y="5876925"/>
            <a:ext cx="572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rgbClr val="FF3300"/>
                </a:solidFill>
              </a:rPr>
              <a:t>M. P. Rekalo, E. T.-G. , EPJA (2004), Nucl.  Phys. A  (2003)</a:t>
            </a:r>
            <a:endParaRPr lang="fr-FR" sz="1800">
              <a:solidFill>
                <a:srgbClr val="FF3300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51520" y="0"/>
            <a:ext cx="82296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 independent considerations for</a:t>
            </a:r>
            <a:br>
              <a:rPr kumimoji="0" lang="en-GB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</a:t>
            </a:r>
            <a:r>
              <a:rPr kumimoji="0" lang="en-US" sz="2800" b="1" i="1" u="none" strike="noStrike" kern="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±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scattering</a:t>
            </a:r>
            <a:endParaRPr kumimoji="0" lang="en-GB" sz="2800" b="1" i="1" u="none" strike="noStrike" kern="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Egle Tomasi-Gustafsson       Gatchina, July 10, 2012</a:t>
            </a:r>
            <a:endParaRPr lang="fr-FR"/>
          </a:p>
        </p:txBody>
      </p:sp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50938"/>
          </a:xfrm>
        </p:spPr>
        <p:txBody>
          <a:bodyPr/>
          <a:lstStyle/>
          <a:p>
            <a:pPr>
              <a:defRPr/>
            </a:pPr>
            <a:r>
              <a:rPr lang="en-GB" b="1" i="1" dirty="0" smtClean="0">
                <a:solidFill>
                  <a:srgbClr val="FF0000"/>
                </a:solidFill>
              </a:rPr>
              <a:t>Model independent considerations for</a:t>
            </a:r>
            <a:br>
              <a:rPr lang="en-GB" b="1" i="1" dirty="0" smtClean="0">
                <a:solidFill>
                  <a:srgbClr val="FF0000"/>
                </a:solidFill>
              </a:rPr>
            </a:br>
            <a:r>
              <a:rPr lang="fr-FR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b="1" i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±</a:t>
            </a:r>
            <a:r>
              <a:rPr lang="en-US" b="1" i="1" dirty="0" smtClean="0">
                <a:solidFill>
                  <a:srgbClr val="0000FF"/>
                </a:solidFill>
              </a:rPr>
              <a:t> N </a:t>
            </a:r>
            <a:r>
              <a:rPr lang="en-US" b="1" i="1" dirty="0" smtClean="0">
                <a:solidFill>
                  <a:srgbClr val="FF3300"/>
                </a:solidFill>
              </a:rPr>
              <a:t>scattering</a:t>
            </a:r>
            <a:endParaRPr lang="en-GB" b="1" i="1" dirty="0" smtClean="0">
              <a:solidFill>
                <a:srgbClr val="FF3300"/>
              </a:solidFill>
            </a:endParaRPr>
          </a:p>
        </p:txBody>
      </p:sp>
      <p:graphicFrame>
        <p:nvGraphicFramePr>
          <p:cNvPr id="18438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765175" y="2565400"/>
          <a:ext cx="8378825" cy="276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43" name="Bitmap Image" r:id="rId4" imgW="4772691" imgH="1523810" progId="PBrush">
                  <p:embed/>
                </p:oleObj>
              </mc:Choice>
              <mc:Fallback>
                <p:oleObj name="Bitmap Image" r:id="rId4" imgW="4772691" imgH="1523810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175" y="2565400"/>
                        <a:ext cx="8378825" cy="276542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0000"/>
                          </a:gs>
                          <a:gs pos="100000">
                            <a:srgbClr val="760000"/>
                          </a:gs>
                        </a:gsLst>
                        <a:lin ang="5400000" scaled="1"/>
                      </a:gradFill>
                      <a:ln w="12700">
                        <a:solidFill>
                          <a:srgbClr val="FF0000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9" name="Text Box 4"/>
          <p:cNvSpPr txBox="1">
            <a:spLocks noChangeArrowheads="1"/>
          </p:cNvSpPr>
          <p:nvPr/>
        </p:nvSpPr>
        <p:spPr bwMode="auto">
          <a:xfrm>
            <a:off x="1116013" y="981075"/>
            <a:ext cx="77057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b="1" u="sng" dirty="0" err="1">
                <a:solidFill>
                  <a:srgbClr val="00CC00"/>
                </a:solidFill>
                <a:effectLst/>
                <a:latin typeface="Comic Sans MS" pitchFamily="66" charset="0"/>
              </a:rPr>
              <a:t>Determination</a:t>
            </a:r>
            <a:r>
              <a:rPr lang="fr-FR" b="1" u="sng" dirty="0">
                <a:solidFill>
                  <a:srgbClr val="00CC00"/>
                </a:solidFill>
                <a:effectLst/>
                <a:latin typeface="Comic Sans MS" pitchFamily="66" charset="0"/>
              </a:rPr>
              <a:t> of EM </a:t>
            </a:r>
            <a:r>
              <a:rPr lang="fr-FR" b="1" u="sng" dirty="0" err="1">
                <a:solidFill>
                  <a:srgbClr val="00CC00"/>
                </a:solidFill>
                <a:effectLst/>
                <a:latin typeface="Comic Sans MS" pitchFamily="66" charset="0"/>
              </a:rPr>
              <a:t>form</a:t>
            </a:r>
            <a:r>
              <a:rPr lang="fr-FR" b="1" u="sng" dirty="0">
                <a:solidFill>
                  <a:srgbClr val="00CC00"/>
                </a:solidFill>
                <a:effectLst/>
                <a:latin typeface="Comic Sans MS" pitchFamily="66" charset="0"/>
              </a:rPr>
              <a:t> </a:t>
            </a:r>
            <a:r>
              <a:rPr lang="fr-FR" b="1" u="sng" dirty="0" err="1">
                <a:solidFill>
                  <a:srgbClr val="00CC00"/>
                </a:solidFill>
                <a:effectLst/>
                <a:latin typeface="Comic Sans MS" pitchFamily="66" charset="0"/>
              </a:rPr>
              <a:t>factors</a:t>
            </a:r>
            <a:r>
              <a:rPr lang="fr-FR" b="1" u="sng" dirty="0">
                <a:solidFill>
                  <a:srgbClr val="00CC00"/>
                </a:solidFill>
                <a:effectLst/>
                <a:latin typeface="Comic Sans MS" pitchFamily="66" charset="0"/>
              </a:rPr>
              <a:t>, in </a:t>
            </a:r>
            <a:r>
              <a:rPr lang="fr-FR" b="1" u="sng" dirty="0" err="1">
                <a:solidFill>
                  <a:srgbClr val="00CC00"/>
                </a:solidFill>
                <a:effectLst/>
                <a:latin typeface="Comic Sans MS" pitchFamily="66" charset="0"/>
              </a:rPr>
              <a:t>presence</a:t>
            </a:r>
            <a:r>
              <a:rPr lang="fr-FR" b="1" u="sng" dirty="0">
                <a:solidFill>
                  <a:srgbClr val="00CC00"/>
                </a:solidFill>
                <a:effectLst/>
                <a:latin typeface="Comic Sans MS" pitchFamily="66" charset="0"/>
              </a:rPr>
              <a:t> of 2g exchange</a:t>
            </a:r>
          </a:p>
        </p:txBody>
      </p:sp>
      <p:sp>
        <p:nvSpPr>
          <p:cNvPr id="18440" name="Text Box 5"/>
          <p:cNvSpPr txBox="1">
            <a:spLocks noChangeArrowheads="1"/>
          </p:cNvSpPr>
          <p:nvPr/>
        </p:nvSpPr>
        <p:spPr bwMode="auto">
          <a:xfrm>
            <a:off x="3563938" y="1484313"/>
            <a:ext cx="504051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r>
              <a:rPr lang="fr-FR" sz="2000" dirty="0">
                <a:effectLst/>
                <a:latin typeface="Comic Sans MS" pitchFamily="66" charset="0"/>
              </a:rPr>
              <a:t>- </a:t>
            </a:r>
            <a:r>
              <a:rPr lang="fr-FR" sz="2000" dirty="0" err="1">
                <a:effectLst/>
                <a:latin typeface="Comic Sans MS" pitchFamily="66" charset="0"/>
              </a:rPr>
              <a:t>electron</a:t>
            </a:r>
            <a:r>
              <a:rPr lang="fr-FR" sz="2000" dirty="0">
                <a:effectLst/>
                <a:latin typeface="Comic Sans MS" pitchFamily="66" charset="0"/>
              </a:rPr>
              <a:t> and positron </a:t>
            </a:r>
            <a:r>
              <a:rPr lang="fr-FR" sz="2000" dirty="0" err="1">
                <a:effectLst/>
                <a:latin typeface="Comic Sans MS" pitchFamily="66" charset="0"/>
              </a:rPr>
              <a:t>beams</a:t>
            </a:r>
            <a:r>
              <a:rPr lang="fr-FR" sz="2000" dirty="0">
                <a:effectLst/>
                <a:latin typeface="Comic Sans MS" pitchFamily="66" charset="0"/>
              </a:rPr>
              <a:t>, </a:t>
            </a:r>
          </a:p>
          <a:p>
            <a:pPr lvl="1" eaLnBrk="1" hangingPunct="1"/>
            <a:r>
              <a:rPr lang="fr-FR" sz="2000" dirty="0">
                <a:effectLst/>
                <a:latin typeface="Comic Sans MS" pitchFamily="66" charset="0"/>
              </a:rPr>
              <a:t>- </a:t>
            </a:r>
            <a:r>
              <a:rPr lang="fr-FR" sz="2000" dirty="0" err="1">
                <a:effectLst/>
                <a:latin typeface="Comic Sans MS" pitchFamily="66" charset="0"/>
              </a:rPr>
              <a:t>longitudinally</a:t>
            </a:r>
            <a:r>
              <a:rPr lang="fr-FR" sz="2000" dirty="0">
                <a:effectLst/>
                <a:latin typeface="Comic Sans MS" pitchFamily="66" charset="0"/>
              </a:rPr>
              <a:t> </a:t>
            </a:r>
            <a:r>
              <a:rPr lang="fr-FR" sz="2000" dirty="0" err="1">
                <a:effectLst/>
                <a:latin typeface="Comic Sans MS" pitchFamily="66" charset="0"/>
              </a:rPr>
              <a:t>polarized</a:t>
            </a:r>
            <a:r>
              <a:rPr lang="fr-FR" sz="2000" dirty="0">
                <a:effectLst/>
                <a:latin typeface="Comic Sans MS" pitchFamily="66" charset="0"/>
              </a:rPr>
              <a:t> , </a:t>
            </a:r>
          </a:p>
          <a:p>
            <a:pPr lvl="1" eaLnBrk="1" hangingPunct="1"/>
            <a:r>
              <a:rPr lang="fr-FR" sz="2000" dirty="0">
                <a:effectLst/>
                <a:latin typeface="Comic Sans MS" pitchFamily="66" charset="0"/>
              </a:rPr>
              <a:t>- in </a:t>
            </a:r>
            <a:r>
              <a:rPr lang="fr-FR" sz="2000" dirty="0" err="1">
                <a:effectLst/>
                <a:latin typeface="Comic Sans MS" pitchFamily="66" charset="0"/>
              </a:rPr>
              <a:t>identical</a:t>
            </a:r>
            <a:r>
              <a:rPr lang="fr-FR" sz="2000" dirty="0">
                <a:effectLst/>
                <a:latin typeface="Comic Sans MS" pitchFamily="66" charset="0"/>
              </a:rPr>
              <a:t> </a:t>
            </a:r>
            <a:r>
              <a:rPr lang="fr-FR" sz="2000" dirty="0" err="1">
                <a:effectLst/>
                <a:latin typeface="Comic Sans MS" pitchFamily="66" charset="0"/>
              </a:rPr>
              <a:t>kinematical</a:t>
            </a:r>
            <a:r>
              <a:rPr lang="fr-FR" sz="2000" dirty="0">
                <a:effectLst/>
                <a:latin typeface="Comic Sans MS" pitchFamily="66" charset="0"/>
              </a:rPr>
              <a:t> conditions</a:t>
            </a:r>
            <a:r>
              <a:rPr lang="fr-FR" sz="2000" dirty="0">
                <a:effectLst/>
              </a:rPr>
              <a:t>,</a:t>
            </a:r>
          </a:p>
        </p:txBody>
      </p:sp>
      <p:sp>
        <p:nvSpPr>
          <p:cNvPr id="18442" name="Rectangle 7"/>
          <p:cNvSpPr>
            <a:spLocks noChangeArrowheads="1"/>
          </p:cNvSpPr>
          <p:nvPr/>
        </p:nvSpPr>
        <p:spPr bwMode="auto">
          <a:xfrm>
            <a:off x="0" y="5251450"/>
            <a:ext cx="9144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fr-FR" sz="2400" b="1" dirty="0" err="1">
                <a:solidFill>
                  <a:srgbClr val="0000FF"/>
                </a:solidFill>
                <a:effectLst/>
                <a:latin typeface="Comic Sans MS" pitchFamily="66" charset="0"/>
              </a:rPr>
              <a:t>Generalization</a:t>
            </a:r>
            <a:r>
              <a:rPr lang="fr-FR" sz="2400" b="1" dirty="0">
                <a:solidFill>
                  <a:srgbClr val="0000FF"/>
                </a:solidFill>
                <a:effectLst/>
                <a:latin typeface="Comic Sans MS" pitchFamily="66" charset="0"/>
              </a:rPr>
              <a:t> of the </a:t>
            </a:r>
            <a:r>
              <a:rPr lang="fr-FR" sz="2400" b="1" dirty="0" err="1">
                <a:solidFill>
                  <a:srgbClr val="0000FF"/>
                </a:solidFill>
                <a:effectLst/>
                <a:latin typeface="Comic Sans MS" pitchFamily="66" charset="0"/>
              </a:rPr>
              <a:t>polarization</a:t>
            </a:r>
            <a:r>
              <a:rPr lang="fr-FR" sz="2400" b="1" dirty="0">
                <a:solidFill>
                  <a:srgbClr val="0000FF"/>
                </a:solidFill>
                <a:effectLst/>
                <a:latin typeface="Comic Sans MS" pitchFamily="66" charset="0"/>
              </a:rPr>
              <a:t> </a:t>
            </a:r>
            <a:r>
              <a:rPr lang="fr-FR" sz="2400" b="1" dirty="0" err="1">
                <a:solidFill>
                  <a:srgbClr val="0000FF"/>
                </a:solidFill>
                <a:effectLst/>
                <a:latin typeface="Comic Sans MS" pitchFamily="66" charset="0"/>
              </a:rPr>
              <a:t>method</a:t>
            </a:r>
            <a:r>
              <a:rPr lang="fr-FR" sz="2400" b="1" dirty="0">
                <a:solidFill>
                  <a:srgbClr val="0000FF"/>
                </a:solidFill>
                <a:effectLst/>
                <a:latin typeface="Comic Sans MS" pitchFamily="66" charset="0"/>
              </a:rPr>
              <a:t> </a:t>
            </a:r>
            <a:endParaRPr lang="fr-FR" sz="2400" b="1" dirty="0" smtClean="0">
              <a:solidFill>
                <a:srgbClr val="0000FF"/>
              </a:solidFill>
              <a:effectLst/>
              <a:latin typeface="Comic Sans MS" pitchFamily="66" charset="0"/>
            </a:endParaRPr>
          </a:p>
          <a:p>
            <a:pPr eaLnBrk="1" hangingPunct="1"/>
            <a:r>
              <a:rPr lang="fr-FR" sz="2000" b="1" i="1" dirty="0" smtClean="0">
                <a:solidFill>
                  <a:srgbClr val="0000FF"/>
                </a:solidFill>
                <a:effectLst/>
                <a:latin typeface="Comic Sans MS" pitchFamily="66" charset="0"/>
              </a:rPr>
              <a:t>(</a:t>
            </a:r>
            <a:r>
              <a:rPr lang="fr-FR" sz="2000" b="1" i="1" dirty="0">
                <a:solidFill>
                  <a:srgbClr val="0000FF"/>
                </a:solidFill>
                <a:effectLst/>
                <a:latin typeface="Comic Sans MS" pitchFamily="66" charset="0"/>
              </a:rPr>
              <a:t>A. </a:t>
            </a:r>
            <a:r>
              <a:rPr lang="fr-FR" sz="2000" b="1" i="1" dirty="0" err="1">
                <a:solidFill>
                  <a:srgbClr val="0000FF"/>
                </a:solidFill>
                <a:effectLst/>
                <a:latin typeface="Comic Sans MS" pitchFamily="66" charset="0"/>
              </a:rPr>
              <a:t>Akhiezer</a:t>
            </a:r>
            <a:r>
              <a:rPr lang="fr-FR" sz="2000" b="1" i="1" dirty="0">
                <a:solidFill>
                  <a:srgbClr val="0000FF"/>
                </a:solidFill>
                <a:effectLst/>
                <a:latin typeface="Comic Sans MS" pitchFamily="66" charset="0"/>
              </a:rPr>
              <a:t> and M.P. </a:t>
            </a:r>
            <a:r>
              <a:rPr lang="fr-FR" sz="2000" b="1" i="1" dirty="0" err="1">
                <a:solidFill>
                  <a:srgbClr val="0000FF"/>
                </a:solidFill>
                <a:effectLst/>
                <a:latin typeface="Comic Sans MS" pitchFamily="66" charset="0"/>
              </a:rPr>
              <a:t>Rekalo</a:t>
            </a:r>
            <a:r>
              <a:rPr lang="fr-FR" sz="2000" b="1" i="1" dirty="0">
                <a:solidFill>
                  <a:srgbClr val="0000FF"/>
                </a:solidFill>
                <a:effectLst/>
                <a:latin typeface="Comic Sans MS" pitchFamily="66" charset="0"/>
              </a:rPr>
              <a:t>)</a:t>
            </a:r>
            <a:endParaRPr lang="fr-FR" sz="2000" i="1" dirty="0"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774950" y="5911850"/>
            <a:ext cx="63690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sz="2000" i="1" dirty="0">
                <a:solidFill>
                  <a:srgbClr val="FF0000"/>
                </a:solidFill>
                <a:effectLst/>
              </a:rPr>
              <a:t>M. P. </a:t>
            </a:r>
            <a:r>
              <a:rPr lang="en-US" sz="2000" i="1" dirty="0" err="1">
                <a:solidFill>
                  <a:srgbClr val="FF0000"/>
                </a:solidFill>
                <a:effectLst/>
              </a:rPr>
              <a:t>Rekalo</a:t>
            </a:r>
            <a:r>
              <a:rPr lang="en-US" sz="2000" i="1" dirty="0">
                <a:solidFill>
                  <a:srgbClr val="FF0000"/>
                </a:solidFill>
                <a:effectLst/>
              </a:rPr>
              <a:t> and E. T-G  </a:t>
            </a:r>
            <a:r>
              <a:rPr lang="en-US" sz="2000" i="1" dirty="0" err="1">
                <a:solidFill>
                  <a:srgbClr val="FF0000"/>
                </a:solidFill>
                <a:effectLst/>
              </a:rPr>
              <a:t>Nucl</a:t>
            </a:r>
            <a:r>
              <a:rPr lang="en-US" sz="2000" i="1" dirty="0">
                <a:solidFill>
                  <a:srgbClr val="FF0000"/>
                </a:solidFill>
                <a:effectLst/>
              </a:rPr>
              <a:t>. Phys. A740 (2004) 271, 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sz="2000" i="1" dirty="0">
                <a:solidFill>
                  <a:srgbClr val="FF0000"/>
                </a:solidFill>
                <a:effectLst/>
              </a:rPr>
              <a:t>M. P. </a:t>
            </a:r>
            <a:r>
              <a:rPr lang="en-US" sz="2000" i="1" dirty="0" err="1">
                <a:solidFill>
                  <a:srgbClr val="FF0000"/>
                </a:solidFill>
                <a:effectLst/>
              </a:rPr>
              <a:t>Rekalo</a:t>
            </a:r>
            <a:r>
              <a:rPr lang="en-US" sz="2000" i="1" dirty="0">
                <a:solidFill>
                  <a:srgbClr val="FF0000"/>
                </a:solidFill>
                <a:effectLst/>
              </a:rPr>
              <a:t> and E. T-G  </a:t>
            </a:r>
            <a:r>
              <a:rPr lang="en-US" sz="2000" i="1" dirty="0" err="1">
                <a:solidFill>
                  <a:srgbClr val="FF0000"/>
                </a:solidFill>
                <a:effectLst/>
              </a:rPr>
              <a:t>Nucl</a:t>
            </a:r>
            <a:r>
              <a:rPr lang="en-US" sz="2000" i="1" dirty="0">
                <a:solidFill>
                  <a:srgbClr val="FF0000"/>
                </a:solidFill>
                <a:effectLst/>
              </a:rPr>
              <a:t>. Phys.</a:t>
            </a:r>
            <a:r>
              <a:rPr lang="en-US" sz="2000" dirty="0">
                <a:solidFill>
                  <a:srgbClr val="FF0000"/>
                </a:solidFill>
                <a:effectLst/>
              </a:rPr>
              <a:t> </a:t>
            </a:r>
            <a:r>
              <a:rPr lang="en-US" sz="2000" i="1" dirty="0">
                <a:solidFill>
                  <a:srgbClr val="FF0000"/>
                </a:solidFill>
                <a:effectLst/>
              </a:rPr>
              <a:t>A742 (2004) 322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n-US" sz="2000" i="1" dirty="0">
              <a:solidFill>
                <a:srgbClr val="33CC3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72572830"/>
      </p:ext>
    </p:extLst>
  </p:cSld>
  <p:clrMapOvr>
    <a:masterClrMapping/>
  </p:clrMapOvr>
  <p:transition advTm="734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Egle Tomasi-Gustafsson       Gatchina, July 10, 2012</a:t>
            </a:r>
            <a:endParaRPr lang="fr-FR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004888" y="53975"/>
            <a:ext cx="7777162" cy="239713"/>
          </a:xfrm>
        </p:spPr>
        <p:txBody>
          <a:bodyPr/>
          <a:lstStyle/>
          <a:p>
            <a:r>
              <a:rPr lang="en-GB" b="1" i="1" dirty="0" smtClean="0">
                <a:solidFill>
                  <a:srgbClr val="FF0000"/>
                </a:solidFill>
              </a:rPr>
              <a:t>If no positron beam…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20376" y="548680"/>
            <a:ext cx="90236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sz="3200" i="1" dirty="0" err="1">
                <a:solidFill>
                  <a:srgbClr val="0000FF"/>
                </a:solidFill>
                <a:effectLst/>
                <a:latin typeface="Comic Sans MS" pitchFamily="66" charset="0"/>
              </a:rPr>
              <a:t>Either</a:t>
            </a:r>
            <a:r>
              <a:rPr lang="fr-FR" sz="3200" i="1" dirty="0">
                <a:solidFill>
                  <a:srgbClr val="0000FF"/>
                </a:solidFill>
                <a:effectLst/>
                <a:latin typeface="Comic Sans MS" pitchFamily="66" charset="0"/>
              </a:rPr>
              <a:t> </a:t>
            </a:r>
            <a:r>
              <a:rPr lang="fr-FR" sz="3200" i="1" dirty="0" err="1">
                <a:solidFill>
                  <a:srgbClr val="0000FF"/>
                </a:solidFill>
                <a:effectLst/>
                <a:latin typeface="Comic Sans MS" pitchFamily="66" charset="0"/>
              </a:rPr>
              <a:t>three</a:t>
            </a:r>
            <a:r>
              <a:rPr lang="fr-FR" sz="3200" i="1" dirty="0">
                <a:solidFill>
                  <a:srgbClr val="0000FF"/>
                </a:solidFill>
                <a:effectLst/>
                <a:latin typeface="Comic Sans MS" pitchFamily="66" charset="0"/>
              </a:rPr>
              <a:t> </a:t>
            </a:r>
            <a:r>
              <a:rPr lang="fr-FR" sz="3200" i="1" dirty="0" err="1">
                <a:solidFill>
                  <a:srgbClr val="0000FF"/>
                </a:solidFill>
                <a:effectLst/>
                <a:latin typeface="Comic Sans MS" pitchFamily="66" charset="0"/>
              </a:rPr>
              <a:t>T-odd</a:t>
            </a:r>
            <a:r>
              <a:rPr lang="fr-FR" sz="3200" i="1" dirty="0">
                <a:solidFill>
                  <a:srgbClr val="0000FF"/>
                </a:solidFill>
                <a:effectLst/>
                <a:latin typeface="Comic Sans MS" pitchFamily="66" charset="0"/>
              </a:rPr>
              <a:t> </a:t>
            </a:r>
            <a:r>
              <a:rPr lang="fr-FR" sz="3200" i="1" dirty="0" err="1">
                <a:solidFill>
                  <a:srgbClr val="0000FF"/>
                </a:solidFill>
                <a:effectLst/>
                <a:latin typeface="Comic Sans MS" pitchFamily="66" charset="0"/>
              </a:rPr>
              <a:t>polarization</a:t>
            </a:r>
            <a:r>
              <a:rPr lang="fr-FR" sz="3200" i="1" dirty="0">
                <a:solidFill>
                  <a:srgbClr val="0000FF"/>
                </a:solidFill>
                <a:effectLst/>
                <a:latin typeface="Comic Sans MS" pitchFamily="66" charset="0"/>
              </a:rPr>
              <a:t> observables….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899592" y="1772816"/>
            <a:ext cx="7723917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fr-FR" dirty="0">
                <a:solidFill>
                  <a:srgbClr val="0000FF"/>
                </a:solidFill>
                <a:effectLst/>
                <a:latin typeface="Comic Sans MS" pitchFamily="66" charset="0"/>
              </a:rPr>
              <a:t>Ay:</a:t>
            </a:r>
            <a:r>
              <a:rPr lang="fr-FR" dirty="0">
                <a:effectLst/>
                <a:latin typeface="Comic Sans MS" pitchFamily="66" charset="0"/>
              </a:rPr>
              <a:t> </a:t>
            </a:r>
            <a:r>
              <a:rPr lang="fr-FR" dirty="0" err="1">
                <a:effectLst/>
                <a:latin typeface="Comic Sans MS" pitchFamily="66" charset="0"/>
              </a:rPr>
              <a:t>unpolarized</a:t>
            </a:r>
            <a:r>
              <a:rPr lang="fr-FR" dirty="0">
                <a:effectLst/>
                <a:latin typeface="Comic Sans MS" pitchFamily="66" charset="0"/>
              </a:rPr>
              <a:t> leptons, </a:t>
            </a:r>
            <a:r>
              <a:rPr lang="fr-FR" dirty="0" err="1">
                <a:effectLst/>
                <a:latin typeface="Comic Sans MS" pitchFamily="66" charset="0"/>
              </a:rPr>
              <a:t>transversally</a:t>
            </a:r>
            <a:r>
              <a:rPr lang="fr-FR" dirty="0">
                <a:effectLst/>
                <a:latin typeface="Comic Sans MS" pitchFamily="66" charset="0"/>
              </a:rPr>
              <a:t> </a:t>
            </a:r>
            <a:r>
              <a:rPr lang="fr-FR" dirty="0" err="1" smtClean="0">
                <a:effectLst/>
                <a:latin typeface="Comic Sans MS" pitchFamily="66" charset="0"/>
              </a:rPr>
              <a:t>polarized</a:t>
            </a:r>
            <a:endParaRPr lang="fr-FR" dirty="0" smtClean="0">
              <a:effectLst/>
              <a:latin typeface="Comic Sans MS" pitchFamily="66" charset="0"/>
            </a:endParaRPr>
          </a:p>
          <a:p>
            <a:pPr eaLnBrk="1" hangingPunct="1"/>
            <a:r>
              <a:rPr lang="fr-FR" dirty="0" smtClean="0">
                <a:latin typeface="Comic Sans MS" pitchFamily="66" charset="0"/>
              </a:rPr>
              <a:t>      </a:t>
            </a:r>
            <a:r>
              <a:rPr lang="fr-FR" dirty="0" smtClean="0">
                <a:effectLst/>
                <a:latin typeface="Comic Sans MS" pitchFamily="66" charset="0"/>
              </a:rPr>
              <a:t> </a:t>
            </a:r>
            <a:r>
              <a:rPr lang="fr-FR" dirty="0" err="1" smtClean="0">
                <a:effectLst/>
                <a:latin typeface="Comic Sans MS" pitchFamily="66" charset="0"/>
              </a:rPr>
              <a:t>target</a:t>
            </a:r>
            <a:r>
              <a:rPr lang="fr-FR" dirty="0" smtClean="0">
                <a:effectLst/>
                <a:latin typeface="Comic Sans MS" pitchFamily="66" charset="0"/>
              </a:rPr>
              <a:t>  or </a:t>
            </a:r>
            <a:endParaRPr lang="fr-FR" dirty="0">
              <a:effectLst/>
              <a:latin typeface="Comic Sans MS" pitchFamily="66" charset="0"/>
            </a:endParaRPr>
          </a:p>
          <a:p>
            <a:pPr eaLnBrk="1" hangingPunct="1"/>
            <a:r>
              <a:rPr lang="fr-FR" dirty="0">
                <a:effectLst/>
                <a:latin typeface="Comic Sans MS" pitchFamily="66" charset="0"/>
              </a:rPr>
              <a:t> </a:t>
            </a:r>
            <a:r>
              <a:rPr lang="fr-FR" i="1" dirty="0" err="1" smtClean="0">
                <a:solidFill>
                  <a:srgbClr val="0000FF"/>
                </a:solidFill>
                <a:effectLst/>
                <a:latin typeface="Comic Sans MS" pitchFamily="66" charset="0"/>
              </a:rPr>
              <a:t>Py</a:t>
            </a:r>
            <a:r>
              <a:rPr lang="fr-FR" i="1" dirty="0">
                <a:solidFill>
                  <a:srgbClr val="0000FF"/>
                </a:solidFill>
                <a:effectLst/>
                <a:latin typeface="Comic Sans MS" pitchFamily="66" charset="0"/>
              </a:rPr>
              <a:t>: </a:t>
            </a:r>
            <a:r>
              <a:rPr lang="fr-FR" i="1" dirty="0" err="1">
                <a:effectLst/>
                <a:latin typeface="Comic Sans MS" pitchFamily="66" charset="0"/>
              </a:rPr>
              <a:t>outgoing</a:t>
            </a:r>
            <a:r>
              <a:rPr lang="fr-FR" i="1" dirty="0">
                <a:effectLst/>
                <a:latin typeface="Comic Sans MS" pitchFamily="66" charset="0"/>
              </a:rPr>
              <a:t> </a:t>
            </a:r>
            <a:r>
              <a:rPr lang="fr-FR" i="1" dirty="0" err="1">
                <a:effectLst/>
                <a:latin typeface="Comic Sans MS" pitchFamily="66" charset="0"/>
              </a:rPr>
              <a:t>nucleon</a:t>
            </a:r>
            <a:r>
              <a:rPr lang="fr-FR" i="1" dirty="0">
                <a:effectLst/>
                <a:latin typeface="Comic Sans MS" pitchFamily="66" charset="0"/>
              </a:rPr>
              <a:t>  </a:t>
            </a:r>
            <a:r>
              <a:rPr lang="fr-FR" i="1" dirty="0" err="1">
                <a:effectLst/>
                <a:latin typeface="Comic Sans MS" pitchFamily="66" charset="0"/>
              </a:rPr>
              <a:t>polarization</a:t>
            </a:r>
            <a:r>
              <a:rPr lang="fr-FR" i="1" dirty="0">
                <a:effectLst/>
                <a:latin typeface="Comic Sans MS" pitchFamily="66" charset="0"/>
              </a:rPr>
              <a:t> </a:t>
            </a:r>
            <a:r>
              <a:rPr lang="fr-FR" i="1" dirty="0" err="1">
                <a:effectLst/>
                <a:latin typeface="Comic Sans MS" pitchFamily="66" charset="0"/>
              </a:rPr>
              <a:t>with</a:t>
            </a:r>
            <a:r>
              <a:rPr lang="fr-FR" i="1" dirty="0">
                <a:effectLst/>
                <a:latin typeface="Comic Sans MS" pitchFamily="66" charset="0"/>
              </a:rPr>
              <a:t> </a:t>
            </a:r>
          </a:p>
          <a:p>
            <a:pPr eaLnBrk="1" hangingPunct="1"/>
            <a:r>
              <a:rPr lang="fr-FR" i="1" dirty="0">
                <a:effectLst/>
                <a:latin typeface="Comic Sans MS" pitchFamily="66" charset="0"/>
              </a:rPr>
              <a:t>       </a:t>
            </a:r>
            <a:r>
              <a:rPr lang="fr-FR" i="1" dirty="0" err="1" smtClean="0">
                <a:effectLst/>
                <a:latin typeface="Comic Sans MS" pitchFamily="66" charset="0"/>
              </a:rPr>
              <a:t>unpolarized</a:t>
            </a:r>
            <a:r>
              <a:rPr lang="fr-FR" i="1" dirty="0" smtClean="0">
                <a:effectLst/>
                <a:latin typeface="Comic Sans MS" pitchFamily="66" charset="0"/>
              </a:rPr>
              <a:t> </a:t>
            </a:r>
            <a:r>
              <a:rPr lang="fr-FR" i="1" dirty="0">
                <a:effectLst/>
                <a:latin typeface="Comic Sans MS" pitchFamily="66" charset="0"/>
              </a:rPr>
              <a:t>leptons, </a:t>
            </a:r>
            <a:r>
              <a:rPr lang="fr-FR" i="1" dirty="0" err="1">
                <a:effectLst/>
                <a:latin typeface="Comic Sans MS" pitchFamily="66" charset="0"/>
              </a:rPr>
              <a:t>unpolarized</a:t>
            </a:r>
            <a:r>
              <a:rPr lang="fr-FR" i="1" dirty="0">
                <a:effectLst/>
                <a:latin typeface="Comic Sans MS" pitchFamily="66" charset="0"/>
              </a:rPr>
              <a:t> </a:t>
            </a:r>
            <a:r>
              <a:rPr lang="fr-FR" i="1" dirty="0" err="1">
                <a:effectLst/>
                <a:latin typeface="Comic Sans MS" pitchFamily="66" charset="0"/>
              </a:rPr>
              <a:t>target</a:t>
            </a:r>
            <a:r>
              <a:rPr lang="fr-FR" b="1" dirty="0">
                <a:effectLst/>
                <a:latin typeface="Comic Sans MS" pitchFamily="66" charset="0"/>
              </a:rPr>
              <a:t> </a:t>
            </a:r>
            <a:endParaRPr lang="fr-FR" b="1" dirty="0" smtClean="0">
              <a:latin typeface="Comic Sans MS" pitchFamily="66" charset="0"/>
            </a:endParaRPr>
          </a:p>
          <a:p>
            <a:pPr eaLnBrk="1" hangingPunct="1"/>
            <a:endParaRPr lang="fr-FR" b="1" dirty="0">
              <a:effectLst/>
              <a:latin typeface="Comic Sans MS" pitchFamily="66" charset="0"/>
            </a:endParaRPr>
          </a:p>
          <a:p>
            <a:pPr eaLnBrk="1" hangingPunct="1">
              <a:buFontTx/>
              <a:buChar char="•"/>
            </a:pPr>
            <a:r>
              <a:rPr lang="fr-FR" dirty="0" err="1">
                <a:solidFill>
                  <a:srgbClr val="0000FF"/>
                </a:solidFill>
                <a:effectLst/>
                <a:latin typeface="Comic Sans MS" pitchFamily="66" charset="0"/>
              </a:rPr>
              <a:t>Depolarization</a:t>
            </a:r>
            <a:r>
              <a:rPr lang="fr-FR" dirty="0">
                <a:solidFill>
                  <a:srgbClr val="0000FF"/>
                </a:solidFill>
                <a:effectLst/>
                <a:latin typeface="Comic Sans MS" pitchFamily="66" charset="0"/>
              </a:rPr>
              <a:t> </a:t>
            </a:r>
            <a:r>
              <a:rPr lang="fr-FR" dirty="0" err="1">
                <a:solidFill>
                  <a:srgbClr val="0000FF"/>
                </a:solidFill>
                <a:effectLst/>
                <a:latin typeface="Comic Sans MS" pitchFamily="66" charset="0"/>
              </a:rPr>
              <a:t>tensor</a:t>
            </a:r>
            <a:r>
              <a:rPr lang="fr-FR" dirty="0">
                <a:solidFill>
                  <a:srgbClr val="0000FF"/>
                </a:solidFill>
                <a:effectLst/>
                <a:latin typeface="Comic Sans MS" pitchFamily="66" charset="0"/>
              </a:rPr>
              <a:t> (</a:t>
            </a:r>
            <a:r>
              <a:rPr lang="fr-FR" i="1" dirty="0">
                <a:solidFill>
                  <a:srgbClr val="0000FF"/>
                </a:solidFill>
                <a:effectLst/>
                <a:latin typeface="Comic Sans MS" pitchFamily="66" charset="0"/>
              </a:rPr>
              <a:t>D</a:t>
            </a:r>
            <a:r>
              <a:rPr lang="fr-FR" b="1" i="1" dirty="0">
                <a:solidFill>
                  <a:srgbClr val="00602B"/>
                </a:solidFill>
                <a:effectLst/>
                <a:latin typeface="Comic Sans MS" pitchFamily="66" charset="0"/>
              </a:rPr>
              <a:t>a</a:t>
            </a:r>
            <a:r>
              <a:rPr lang="fr-FR" b="1" i="1" dirty="0">
                <a:solidFill>
                  <a:srgbClr val="FF00FF"/>
                </a:solidFill>
                <a:effectLst/>
                <a:latin typeface="Comic Sans MS" pitchFamily="66" charset="0"/>
              </a:rPr>
              <a:t>b</a:t>
            </a:r>
            <a:r>
              <a:rPr lang="fr-FR" dirty="0">
                <a:solidFill>
                  <a:srgbClr val="0000FF"/>
                </a:solidFill>
                <a:effectLst/>
                <a:latin typeface="Comic Sans MS" pitchFamily="66" charset="0"/>
              </a:rPr>
              <a:t>):</a:t>
            </a:r>
            <a:r>
              <a:rPr lang="fr-FR" dirty="0">
                <a:effectLst/>
                <a:latin typeface="Comic Sans MS" pitchFamily="66" charset="0"/>
              </a:rPr>
              <a:t> </a:t>
            </a:r>
            <a:r>
              <a:rPr lang="fr-FR" dirty="0" err="1">
                <a:effectLst/>
                <a:latin typeface="Comic Sans MS" pitchFamily="66" charset="0"/>
              </a:rPr>
              <a:t>dependence</a:t>
            </a:r>
            <a:r>
              <a:rPr lang="fr-FR" dirty="0">
                <a:effectLst/>
                <a:latin typeface="Comic Sans MS" pitchFamily="66" charset="0"/>
              </a:rPr>
              <a:t> of the </a:t>
            </a:r>
          </a:p>
          <a:p>
            <a:pPr eaLnBrk="1" hangingPunct="1"/>
            <a:r>
              <a:rPr lang="fr-FR" b="1" i="1" dirty="0">
                <a:solidFill>
                  <a:srgbClr val="00602B"/>
                </a:solidFill>
                <a:effectLst/>
                <a:latin typeface="Comic Sans MS" pitchFamily="66" charset="0"/>
              </a:rPr>
              <a:t>     </a:t>
            </a:r>
            <a:r>
              <a:rPr lang="fr-FR" b="1" i="1" dirty="0" smtClean="0">
                <a:solidFill>
                  <a:srgbClr val="00602B"/>
                </a:solidFill>
                <a:effectLst/>
                <a:latin typeface="Comic Sans MS" pitchFamily="66" charset="0"/>
              </a:rPr>
              <a:t>b-component </a:t>
            </a:r>
            <a:r>
              <a:rPr lang="fr-FR" b="1" dirty="0">
                <a:solidFill>
                  <a:srgbClr val="00602B"/>
                </a:solidFill>
                <a:effectLst/>
                <a:latin typeface="Comic Sans MS" pitchFamily="66" charset="0"/>
              </a:rPr>
              <a:t>of the final </a:t>
            </a:r>
            <a:r>
              <a:rPr lang="fr-FR" b="1" dirty="0" err="1">
                <a:solidFill>
                  <a:srgbClr val="00602B"/>
                </a:solidFill>
                <a:effectLst/>
                <a:latin typeface="Comic Sans MS" pitchFamily="66" charset="0"/>
              </a:rPr>
              <a:t>nucleon</a:t>
            </a:r>
            <a:r>
              <a:rPr lang="fr-FR" b="1" dirty="0">
                <a:solidFill>
                  <a:srgbClr val="00602B"/>
                </a:solidFill>
                <a:effectLst/>
                <a:latin typeface="Comic Sans MS" pitchFamily="66" charset="0"/>
              </a:rPr>
              <a:t> </a:t>
            </a:r>
          </a:p>
          <a:p>
            <a:pPr eaLnBrk="1" hangingPunct="1"/>
            <a:r>
              <a:rPr lang="fr-FR" b="1" dirty="0">
                <a:solidFill>
                  <a:srgbClr val="00602B"/>
                </a:solidFill>
                <a:effectLst/>
                <a:latin typeface="Comic Sans MS" pitchFamily="66" charset="0"/>
              </a:rPr>
              <a:t>     </a:t>
            </a:r>
            <a:r>
              <a:rPr lang="fr-FR" b="1" dirty="0" err="1" smtClean="0">
                <a:solidFill>
                  <a:srgbClr val="00602B"/>
                </a:solidFill>
                <a:effectLst/>
                <a:latin typeface="Comic Sans MS" pitchFamily="66" charset="0"/>
              </a:rPr>
              <a:t>polarization</a:t>
            </a:r>
            <a:r>
              <a:rPr lang="fr-FR" b="1" dirty="0" smtClean="0">
                <a:solidFill>
                  <a:srgbClr val="00602B"/>
                </a:solidFill>
                <a:effectLst/>
                <a:latin typeface="Comic Sans MS" pitchFamily="66" charset="0"/>
              </a:rPr>
              <a:t> </a:t>
            </a:r>
            <a:r>
              <a:rPr lang="fr-FR" dirty="0">
                <a:effectLst/>
                <a:latin typeface="Comic Sans MS" pitchFamily="66" charset="0"/>
              </a:rPr>
              <a:t>on the</a:t>
            </a:r>
            <a:r>
              <a:rPr lang="fr-FR" i="1" dirty="0">
                <a:solidFill>
                  <a:srgbClr val="0000FF"/>
                </a:solidFill>
                <a:effectLst/>
                <a:latin typeface="Comic Sans MS" pitchFamily="66" charset="0"/>
              </a:rPr>
              <a:t> </a:t>
            </a:r>
            <a:r>
              <a:rPr lang="fr-FR" b="1" i="1" dirty="0" smtClean="0">
                <a:solidFill>
                  <a:srgbClr val="FF00FF"/>
                </a:solidFill>
                <a:effectLst/>
                <a:latin typeface="Comic Sans MS" pitchFamily="66" charset="0"/>
              </a:rPr>
              <a:t>a-component</a:t>
            </a:r>
            <a:r>
              <a:rPr lang="fr-FR" b="1" dirty="0" smtClean="0">
                <a:solidFill>
                  <a:srgbClr val="FF00FF"/>
                </a:solidFill>
                <a:latin typeface="Comic Sans MS" pitchFamily="66" charset="0"/>
              </a:rPr>
              <a:t> </a:t>
            </a:r>
            <a:r>
              <a:rPr lang="fr-FR" dirty="0" smtClean="0">
                <a:solidFill>
                  <a:srgbClr val="FF00FF"/>
                </a:solidFill>
                <a:effectLst/>
                <a:latin typeface="Comic Sans MS" pitchFamily="66" charset="0"/>
              </a:rPr>
              <a:t>of </a:t>
            </a:r>
            <a:r>
              <a:rPr lang="fr-FR" dirty="0">
                <a:solidFill>
                  <a:srgbClr val="FF00FF"/>
                </a:solidFill>
                <a:effectLst/>
                <a:latin typeface="Comic Sans MS" pitchFamily="66" charset="0"/>
              </a:rPr>
              <a:t>the </a:t>
            </a:r>
            <a:r>
              <a:rPr lang="fr-FR" dirty="0" err="1" smtClean="0">
                <a:solidFill>
                  <a:srgbClr val="FF00FF"/>
                </a:solidFill>
                <a:effectLst/>
                <a:latin typeface="Comic Sans MS" pitchFamily="66" charset="0"/>
              </a:rPr>
              <a:t>nucleon</a:t>
            </a:r>
            <a:endParaRPr lang="fr-FR" dirty="0" smtClean="0">
              <a:solidFill>
                <a:srgbClr val="FF00FF"/>
              </a:solidFill>
              <a:effectLst/>
              <a:latin typeface="Comic Sans MS" pitchFamily="66" charset="0"/>
            </a:endParaRPr>
          </a:p>
          <a:p>
            <a:pPr eaLnBrk="1" hangingPunct="1"/>
            <a:r>
              <a:rPr lang="fr-FR" dirty="0" smtClean="0">
                <a:solidFill>
                  <a:srgbClr val="FF00FF"/>
                </a:solidFill>
                <a:latin typeface="Comic Sans MS" pitchFamily="66" charset="0"/>
              </a:rPr>
              <a:t>      </a:t>
            </a:r>
            <a:r>
              <a:rPr lang="fr-FR" dirty="0" smtClean="0">
                <a:solidFill>
                  <a:srgbClr val="FF00FF"/>
                </a:solidFill>
                <a:effectLst/>
                <a:latin typeface="Comic Sans MS" pitchFamily="66" charset="0"/>
              </a:rPr>
              <a:t> </a:t>
            </a:r>
            <a:r>
              <a:rPr lang="fr-FR" dirty="0" err="1">
                <a:solidFill>
                  <a:srgbClr val="FF00FF"/>
                </a:solidFill>
                <a:effectLst/>
                <a:latin typeface="Comic Sans MS" pitchFamily="66" charset="0"/>
              </a:rPr>
              <a:t>target</a:t>
            </a:r>
            <a:r>
              <a:rPr lang="fr-FR" dirty="0">
                <a:effectLst/>
                <a:latin typeface="Comic Sans MS" pitchFamily="66" charset="0"/>
              </a:rPr>
              <a:t> </a:t>
            </a:r>
            <a:r>
              <a:rPr lang="fr-FR" dirty="0" smtClean="0">
                <a:effectLst/>
                <a:latin typeface="Comic Sans MS" pitchFamily="66" charset="0"/>
              </a:rPr>
              <a:t> </a:t>
            </a:r>
            <a:r>
              <a:rPr lang="fr-FR" dirty="0" err="1" smtClean="0">
                <a:effectLst/>
                <a:latin typeface="Comic Sans MS" pitchFamily="66" charset="0"/>
              </a:rPr>
              <a:t>with</a:t>
            </a:r>
            <a:r>
              <a:rPr lang="fr-FR" dirty="0" smtClean="0">
                <a:effectLst/>
                <a:latin typeface="Comic Sans MS" pitchFamily="66" charset="0"/>
              </a:rPr>
              <a:t> </a:t>
            </a:r>
            <a:r>
              <a:rPr lang="fr-FR" dirty="0" err="1">
                <a:effectLst/>
                <a:latin typeface="Comic Sans MS" pitchFamily="66" charset="0"/>
              </a:rPr>
              <a:t>longitudinally</a:t>
            </a:r>
            <a:r>
              <a:rPr lang="fr-FR" dirty="0">
                <a:effectLst/>
                <a:latin typeface="Comic Sans MS" pitchFamily="66" charset="0"/>
              </a:rPr>
              <a:t>  </a:t>
            </a:r>
            <a:r>
              <a:rPr lang="fr-FR" dirty="0" err="1">
                <a:effectLst/>
                <a:latin typeface="Comic Sans MS" pitchFamily="66" charset="0"/>
              </a:rPr>
              <a:t>polarized</a:t>
            </a:r>
            <a:r>
              <a:rPr lang="fr-FR" dirty="0">
                <a:effectLst/>
                <a:latin typeface="Comic Sans MS" pitchFamily="66" charset="0"/>
              </a:rPr>
              <a:t> leptons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555875" y="5734050"/>
            <a:ext cx="63690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sz="2000" i="1" dirty="0">
                <a:solidFill>
                  <a:srgbClr val="0000FF"/>
                </a:solidFill>
                <a:effectLst/>
              </a:rPr>
              <a:t>M. P. </a:t>
            </a:r>
            <a:r>
              <a:rPr lang="en-US" sz="2000" i="1" dirty="0" err="1">
                <a:solidFill>
                  <a:srgbClr val="0000FF"/>
                </a:solidFill>
                <a:effectLst/>
              </a:rPr>
              <a:t>Rekalo</a:t>
            </a:r>
            <a:r>
              <a:rPr lang="en-US" sz="2000" i="1" dirty="0">
                <a:solidFill>
                  <a:srgbClr val="0000FF"/>
                </a:solidFill>
                <a:effectLst/>
              </a:rPr>
              <a:t> and E. T-G  </a:t>
            </a:r>
            <a:r>
              <a:rPr lang="en-US" sz="2000" i="1" dirty="0" err="1">
                <a:solidFill>
                  <a:srgbClr val="0000FF"/>
                </a:solidFill>
                <a:effectLst/>
              </a:rPr>
              <a:t>Nucl</a:t>
            </a:r>
            <a:r>
              <a:rPr lang="en-US" sz="2000" i="1" dirty="0">
                <a:solidFill>
                  <a:srgbClr val="0000FF"/>
                </a:solidFill>
                <a:effectLst/>
              </a:rPr>
              <a:t>. Phys. A740 (2004) 271, 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sz="2000" i="1" dirty="0">
                <a:solidFill>
                  <a:srgbClr val="0000FF"/>
                </a:solidFill>
                <a:effectLst/>
              </a:rPr>
              <a:t>M. P. </a:t>
            </a:r>
            <a:r>
              <a:rPr lang="en-US" sz="2000" i="1" dirty="0" err="1">
                <a:solidFill>
                  <a:srgbClr val="0000FF"/>
                </a:solidFill>
                <a:effectLst/>
              </a:rPr>
              <a:t>Rekalo</a:t>
            </a:r>
            <a:r>
              <a:rPr lang="en-US" sz="2000" i="1" dirty="0">
                <a:solidFill>
                  <a:srgbClr val="0000FF"/>
                </a:solidFill>
                <a:effectLst/>
              </a:rPr>
              <a:t> and E. T-G  </a:t>
            </a:r>
            <a:r>
              <a:rPr lang="en-US" sz="2000" i="1" dirty="0" err="1">
                <a:solidFill>
                  <a:srgbClr val="0000FF"/>
                </a:solidFill>
                <a:effectLst/>
              </a:rPr>
              <a:t>Nucl</a:t>
            </a:r>
            <a:r>
              <a:rPr lang="en-US" sz="2000" i="1" dirty="0">
                <a:solidFill>
                  <a:srgbClr val="0000FF"/>
                </a:solidFill>
                <a:effectLst/>
              </a:rPr>
              <a:t>. Phys.</a:t>
            </a:r>
            <a:r>
              <a:rPr lang="en-US" sz="2000" dirty="0">
                <a:solidFill>
                  <a:srgbClr val="0000FF"/>
                </a:solidFill>
                <a:effectLst/>
              </a:rPr>
              <a:t> </a:t>
            </a:r>
            <a:r>
              <a:rPr lang="en-US" sz="2000" i="1" dirty="0">
                <a:solidFill>
                  <a:srgbClr val="0000FF"/>
                </a:solidFill>
                <a:effectLst/>
              </a:rPr>
              <a:t>A742 (2004) 322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n-US" sz="2000" i="1" dirty="0">
              <a:solidFill>
                <a:srgbClr val="33CC3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26244589"/>
      </p:ext>
    </p:extLst>
  </p:cSld>
  <p:clrMapOvr>
    <a:masterClrMapping/>
  </p:clrMapOvr>
  <p:transition advTm="734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Egle Tomasi-Gustafsson       Gatchina, July 10, 2012</a:t>
            </a:r>
            <a:endParaRPr lang="fr-FR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004888" y="53975"/>
            <a:ext cx="7777162" cy="239713"/>
          </a:xfrm>
        </p:spPr>
        <p:txBody>
          <a:bodyPr/>
          <a:lstStyle/>
          <a:p>
            <a:r>
              <a:rPr lang="en-GB" b="1" i="1" smtClean="0">
                <a:solidFill>
                  <a:srgbClr val="FF0000"/>
                </a:solidFill>
              </a:rPr>
              <a:t>If no positron beam…</a:t>
            </a:r>
          </a:p>
        </p:txBody>
      </p:sp>
      <p:graphicFrame>
        <p:nvGraphicFramePr>
          <p:cNvPr id="20486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501650" y="2133600"/>
          <a:ext cx="8642350" cy="179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69" name="Bitmap Image" r:id="rId4" imgW="5971429" imgH="1142857" progId="PBrush">
                  <p:embed/>
                </p:oleObj>
              </mc:Choice>
              <mc:Fallback>
                <p:oleObj name="Bitmap Image" r:id="rId4" imgW="5971429" imgH="1142857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2133600"/>
                        <a:ext cx="8642350" cy="179228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12700">
                        <a:solidFill>
                          <a:srgbClr val="0000FF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95288" y="4149725"/>
          <a:ext cx="8208962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70" name="Bitmap Image" r:id="rId6" imgW="5276190" imgH="733333" progId="PBrush">
                  <p:embed/>
                </p:oleObj>
              </mc:Choice>
              <mc:Fallback>
                <p:oleObj name="Bitmap Image" r:id="rId6" imgW="5276190" imgH="733333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149725"/>
                        <a:ext cx="8208962" cy="1141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364088" y="5157192"/>
          <a:ext cx="345757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71" name="Bitmap Image" r:id="rId8" imgW="2866667" imgH="552527" progId="PBrush">
                  <p:embed/>
                </p:oleObj>
              </mc:Choice>
              <mc:Fallback>
                <p:oleObj name="Bitmap Image" r:id="rId8" imgW="2866667" imgH="552527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5157192"/>
                        <a:ext cx="3457575" cy="66675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00FF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9" name="Text Box 6"/>
          <p:cNvSpPr txBox="1">
            <a:spLocks noChangeArrowheads="1"/>
          </p:cNvSpPr>
          <p:nvPr/>
        </p:nvSpPr>
        <p:spPr bwMode="auto">
          <a:xfrm>
            <a:off x="120376" y="548680"/>
            <a:ext cx="90236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sz="3200" i="1" dirty="0" err="1">
                <a:solidFill>
                  <a:srgbClr val="0000FF"/>
                </a:solidFill>
                <a:effectLst/>
                <a:latin typeface="Comic Sans MS" pitchFamily="66" charset="0"/>
              </a:rPr>
              <a:t>Either</a:t>
            </a:r>
            <a:r>
              <a:rPr lang="fr-FR" sz="3200" i="1" dirty="0">
                <a:solidFill>
                  <a:srgbClr val="0000FF"/>
                </a:solidFill>
                <a:effectLst/>
                <a:latin typeface="Comic Sans MS" pitchFamily="66" charset="0"/>
              </a:rPr>
              <a:t> </a:t>
            </a:r>
            <a:r>
              <a:rPr lang="fr-FR" sz="3200" i="1" dirty="0" err="1">
                <a:solidFill>
                  <a:srgbClr val="0000FF"/>
                </a:solidFill>
                <a:effectLst/>
                <a:latin typeface="Comic Sans MS" pitchFamily="66" charset="0"/>
              </a:rPr>
              <a:t>three</a:t>
            </a:r>
            <a:r>
              <a:rPr lang="fr-FR" sz="3200" i="1" dirty="0">
                <a:solidFill>
                  <a:srgbClr val="0000FF"/>
                </a:solidFill>
                <a:effectLst/>
                <a:latin typeface="Comic Sans MS" pitchFamily="66" charset="0"/>
              </a:rPr>
              <a:t> </a:t>
            </a:r>
            <a:r>
              <a:rPr lang="fr-FR" sz="3200" i="1" dirty="0" err="1">
                <a:solidFill>
                  <a:srgbClr val="0000FF"/>
                </a:solidFill>
                <a:effectLst/>
                <a:latin typeface="Comic Sans MS" pitchFamily="66" charset="0"/>
              </a:rPr>
              <a:t>T-odd</a:t>
            </a:r>
            <a:r>
              <a:rPr lang="fr-FR" sz="3200" i="1" dirty="0">
                <a:solidFill>
                  <a:srgbClr val="0000FF"/>
                </a:solidFill>
                <a:effectLst/>
                <a:latin typeface="Comic Sans MS" pitchFamily="66" charset="0"/>
              </a:rPr>
              <a:t> </a:t>
            </a:r>
            <a:r>
              <a:rPr lang="fr-FR" sz="3200" i="1" dirty="0" err="1">
                <a:solidFill>
                  <a:srgbClr val="0000FF"/>
                </a:solidFill>
                <a:effectLst/>
                <a:latin typeface="Comic Sans MS" pitchFamily="66" charset="0"/>
              </a:rPr>
              <a:t>polarization</a:t>
            </a:r>
            <a:r>
              <a:rPr lang="fr-FR" sz="3200" i="1" dirty="0">
                <a:solidFill>
                  <a:srgbClr val="0000FF"/>
                </a:solidFill>
                <a:effectLst/>
                <a:latin typeface="Comic Sans MS" pitchFamily="66" charset="0"/>
              </a:rPr>
              <a:t> observables….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79512" y="5911850"/>
            <a:ext cx="63690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sz="2000" i="1" dirty="0">
                <a:solidFill>
                  <a:srgbClr val="0000FF"/>
                </a:solidFill>
                <a:effectLst/>
              </a:rPr>
              <a:t>M. P. </a:t>
            </a:r>
            <a:r>
              <a:rPr lang="en-US" sz="2000" i="1" dirty="0" err="1">
                <a:solidFill>
                  <a:srgbClr val="0000FF"/>
                </a:solidFill>
                <a:effectLst/>
              </a:rPr>
              <a:t>Rekalo</a:t>
            </a:r>
            <a:r>
              <a:rPr lang="en-US" sz="2000" i="1" dirty="0">
                <a:solidFill>
                  <a:srgbClr val="0000FF"/>
                </a:solidFill>
                <a:effectLst/>
              </a:rPr>
              <a:t> and E. T-G  </a:t>
            </a:r>
            <a:r>
              <a:rPr lang="en-US" sz="2000" i="1" dirty="0" err="1">
                <a:solidFill>
                  <a:srgbClr val="0000FF"/>
                </a:solidFill>
                <a:effectLst/>
              </a:rPr>
              <a:t>Nucl</a:t>
            </a:r>
            <a:r>
              <a:rPr lang="en-US" sz="2000" i="1" dirty="0">
                <a:solidFill>
                  <a:srgbClr val="0000FF"/>
                </a:solidFill>
                <a:effectLst/>
              </a:rPr>
              <a:t>. Phys. A740 (2004) 271, 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sz="2000" i="1" dirty="0">
                <a:solidFill>
                  <a:srgbClr val="0000FF"/>
                </a:solidFill>
                <a:effectLst/>
              </a:rPr>
              <a:t>M. P. </a:t>
            </a:r>
            <a:r>
              <a:rPr lang="en-US" sz="2000" i="1" dirty="0" err="1">
                <a:solidFill>
                  <a:srgbClr val="0000FF"/>
                </a:solidFill>
                <a:effectLst/>
              </a:rPr>
              <a:t>Rekalo</a:t>
            </a:r>
            <a:r>
              <a:rPr lang="en-US" sz="2000" i="1" dirty="0">
                <a:solidFill>
                  <a:srgbClr val="0000FF"/>
                </a:solidFill>
                <a:effectLst/>
              </a:rPr>
              <a:t> and E. T-G  </a:t>
            </a:r>
            <a:r>
              <a:rPr lang="en-US" sz="2000" i="1" dirty="0" err="1">
                <a:solidFill>
                  <a:srgbClr val="0000FF"/>
                </a:solidFill>
                <a:effectLst/>
              </a:rPr>
              <a:t>Nucl</a:t>
            </a:r>
            <a:r>
              <a:rPr lang="en-US" sz="2000" i="1" dirty="0">
                <a:solidFill>
                  <a:srgbClr val="0000FF"/>
                </a:solidFill>
                <a:effectLst/>
              </a:rPr>
              <a:t>. Phys.</a:t>
            </a:r>
            <a:r>
              <a:rPr lang="en-US" sz="2000" dirty="0">
                <a:solidFill>
                  <a:srgbClr val="0000FF"/>
                </a:solidFill>
                <a:effectLst/>
              </a:rPr>
              <a:t> </a:t>
            </a:r>
            <a:r>
              <a:rPr lang="en-US" sz="2000" i="1" dirty="0">
                <a:solidFill>
                  <a:srgbClr val="0000FF"/>
                </a:solidFill>
                <a:effectLst/>
              </a:rPr>
              <a:t>A742 (2004) 322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n-US" sz="2000" i="1" dirty="0">
              <a:solidFill>
                <a:srgbClr val="33CC3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41379353"/>
      </p:ext>
    </p:extLst>
  </p:cSld>
  <p:clrMapOvr>
    <a:masterClrMapping/>
  </p:clrMapOvr>
  <p:transition advTm="734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Egle Tomasi-Gustafsson       Gatchina, July 10, 2012</a:t>
            </a:r>
            <a:endParaRPr lang="fr-FR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004888" y="53975"/>
            <a:ext cx="7777162" cy="303213"/>
          </a:xfrm>
        </p:spPr>
        <p:txBody>
          <a:bodyPr/>
          <a:lstStyle/>
          <a:p>
            <a:r>
              <a:rPr lang="en-GB" b="1" i="1" smtClean="0">
                <a:solidFill>
                  <a:srgbClr val="FF0000"/>
                </a:solidFill>
              </a:rPr>
              <a:t>If no positron beam…</a:t>
            </a:r>
          </a:p>
        </p:txBody>
      </p:sp>
      <p:graphicFrame>
        <p:nvGraphicFramePr>
          <p:cNvPr id="21510" name="Object 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268538" y="1773238"/>
          <a:ext cx="4032250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292" name="Bitmap Image" r:id="rId4" imgW="2866667" imgH="552527" progId="PBrush">
                  <p:embed/>
                </p:oleObj>
              </mc:Choice>
              <mc:Fallback>
                <p:oleObj name="Bitmap Image" r:id="rId4" imgW="2866667" imgH="552527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1773238"/>
                        <a:ext cx="4032250" cy="77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4660" name="Text Box 4"/>
          <p:cNvSpPr txBox="1">
            <a:spLocks noChangeArrowheads="1"/>
          </p:cNvSpPr>
          <p:nvPr/>
        </p:nvSpPr>
        <p:spPr bwMode="auto">
          <a:xfrm>
            <a:off x="1259632" y="4221088"/>
            <a:ext cx="7129463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sz="28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Very</a:t>
            </a:r>
            <a:r>
              <a:rPr lang="fr-FR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fr-FR" sz="28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difficult</a:t>
            </a:r>
            <a:r>
              <a:rPr lang="fr-FR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fr-FR" sz="28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experiments</a:t>
            </a:r>
            <a:endParaRPr lang="fr-FR" sz="28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fr-FR" sz="2800" dirty="0" err="1">
                <a:effectLst/>
                <a:latin typeface="Comic Sans MS" pitchFamily="66" charset="0"/>
              </a:rPr>
              <a:t>Three</a:t>
            </a:r>
            <a:r>
              <a:rPr lang="fr-FR" sz="2800" dirty="0">
                <a:effectLst/>
                <a:latin typeface="Comic Sans MS" pitchFamily="66" charset="0"/>
              </a:rPr>
              <a:t> </a:t>
            </a:r>
            <a:r>
              <a:rPr lang="fr-FR" sz="2800" dirty="0" err="1">
                <a:effectLst/>
                <a:latin typeface="Comic Sans MS" pitchFamily="66" charset="0"/>
              </a:rPr>
              <a:t>T-odd</a:t>
            </a:r>
            <a:r>
              <a:rPr lang="fr-FR" sz="2800" dirty="0">
                <a:effectLst/>
                <a:latin typeface="Comic Sans MS" pitchFamily="66" charset="0"/>
              </a:rPr>
              <a:t> </a:t>
            </a:r>
            <a:r>
              <a:rPr lang="fr-FR" sz="2800" dirty="0" err="1">
                <a:effectLst/>
                <a:latin typeface="Comic Sans MS" pitchFamily="66" charset="0"/>
              </a:rPr>
              <a:t>polarization</a:t>
            </a:r>
            <a:r>
              <a:rPr lang="fr-FR" sz="2800" dirty="0">
                <a:effectLst/>
                <a:latin typeface="Comic Sans MS" pitchFamily="66" charset="0"/>
              </a:rPr>
              <a:t> observables….</a:t>
            </a:r>
          </a:p>
          <a:p>
            <a:pPr eaLnBrk="1" hangingPunct="1">
              <a:defRPr/>
            </a:pPr>
            <a:r>
              <a:rPr lang="fr-FR" sz="2800" dirty="0" err="1">
                <a:effectLst/>
                <a:latin typeface="Comic Sans MS" pitchFamily="66" charset="0"/>
              </a:rPr>
              <a:t>Expected</a:t>
            </a:r>
            <a:r>
              <a:rPr lang="fr-FR" sz="2800" dirty="0">
                <a:effectLst/>
                <a:latin typeface="Comic Sans MS" pitchFamily="66" charset="0"/>
              </a:rPr>
              <a:t> </a:t>
            </a:r>
            <a:r>
              <a:rPr lang="fr-FR" sz="2800" dirty="0" err="1">
                <a:effectLst/>
                <a:latin typeface="Comic Sans MS" pitchFamily="66" charset="0"/>
              </a:rPr>
              <a:t>small</a:t>
            </a:r>
            <a:r>
              <a:rPr lang="fr-FR" sz="2800" dirty="0">
                <a:effectLst/>
                <a:latin typeface="Comic Sans MS" pitchFamily="66" charset="0"/>
              </a:rPr>
              <a:t>, of the </a:t>
            </a:r>
            <a:r>
              <a:rPr lang="fr-FR" sz="2800" dirty="0" err="1">
                <a:effectLst/>
                <a:latin typeface="Comic Sans MS" pitchFamily="66" charset="0"/>
              </a:rPr>
              <a:t>order</a:t>
            </a:r>
            <a:r>
              <a:rPr lang="fr-FR" sz="2800" dirty="0">
                <a:effectLst/>
                <a:latin typeface="Comic Sans MS" pitchFamily="66" charset="0"/>
              </a:rPr>
              <a:t> of a, triple spin </a:t>
            </a:r>
            <a:r>
              <a:rPr lang="fr-FR" sz="2800" dirty="0" err="1">
                <a:effectLst/>
                <a:latin typeface="Comic Sans MS" pitchFamily="66" charset="0"/>
              </a:rPr>
              <a:t>correlations</a:t>
            </a:r>
            <a:endParaRPr lang="fr-FR" sz="2800" dirty="0">
              <a:effectLst/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fr-FR" sz="2800" dirty="0">
                <a:solidFill>
                  <a:srgbClr val="FF3300"/>
                </a:solidFill>
                <a:effectLst/>
                <a:latin typeface="Comic Sans MS" pitchFamily="66" charset="0"/>
              </a:rPr>
              <a:t>  	but…	 </a:t>
            </a:r>
            <a:r>
              <a:rPr lang="fr-FR" sz="2800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Model </a:t>
            </a:r>
            <a:r>
              <a:rPr lang="fr-FR" sz="2800" u="sng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independent</a:t>
            </a:r>
            <a:r>
              <a:rPr lang="fr-FR" sz="2800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fr-FR" sz="2800" u="sng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way</a:t>
            </a:r>
            <a:endParaRPr lang="fr-FR" sz="2800" u="sng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21512" name="Object 5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403350" y="2708275"/>
          <a:ext cx="6877050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293" name="Bitmap Image" r:id="rId6" imgW="4466667" imgH="628571" progId="PBrush">
                  <p:embed/>
                </p:oleObj>
              </mc:Choice>
              <mc:Fallback>
                <p:oleObj name="Bitmap Image" r:id="rId6" imgW="4466667" imgH="628571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708275"/>
                        <a:ext cx="6877050" cy="1112838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00FF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3" name="Text Box 6"/>
          <p:cNvSpPr txBox="1">
            <a:spLocks noChangeArrowheads="1"/>
          </p:cNvSpPr>
          <p:nvPr/>
        </p:nvSpPr>
        <p:spPr bwMode="auto">
          <a:xfrm>
            <a:off x="1259632" y="908720"/>
            <a:ext cx="65229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dirty="0">
                <a:solidFill>
                  <a:srgbClr val="0000FF"/>
                </a:solidFill>
                <a:effectLst/>
                <a:latin typeface="Comic Sans MS" pitchFamily="66" charset="0"/>
              </a:rPr>
              <a:t>This ratio </a:t>
            </a:r>
            <a:r>
              <a:rPr lang="fr-FR" dirty="0" err="1">
                <a:solidFill>
                  <a:srgbClr val="0000FF"/>
                </a:solidFill>
                <a:effectLst/>
                <a:latin typeface="Comic Sans MS" pitchFamily="66" charset="0"/>
              </a:rPr>
              <a:t>contains</a:t>
            </a:r>
            <a:r>
              <a:rPr lang="fr-FR" dirty="0">
                <a:solidFill>
                  <a:srgbClr val="0000FF"/>
                </a:solidFill>
                <a:effectLst/>
                <a:latin typeface="Comic Sans MS" pitchFamily="66" charset="0"/>
              </a:rPr>
              <a:t> the </a:t>
            </a:r>
            <a:r>
              <a:rPr lang="fr-FR" dirty="0" smtClean="0">
                <a:solidFill>
                  <a:srgbClr val="0000FF"/>
                </a:solidFill>
                <a:effectLst/>
                <a:latin typeface="Comic Sans MS" pitchFamily="66" charset="0"/>
              </a:rPr>
              <a:t>‘TRUE ‘</a:t>
            </a:r>
            <a:r>
              <a:rPr lang="fr-FR" dirty="0" err="1" smtClean="0">
                <a:solidFill>
                  <a:srgbClr val="0000FF"/>
                </a:solidFill>
                <a:effectLst/>
                <a:latin typeface="Comic Sans MS" pitchFamily="66" charset="0"/>
              </a:rPr>
              <a:t>form</a:t>
            </a:r>
            <a:r>
              <a:rPr lang="fr-FR" dirty="0" smtClean="0">
                <a:solidFill>
                  <a:srgbClr val="0000FF"/>
                </a:solidFill>
                <a:effectLst/>
                <a:latin typeface="Comic Sans MS" pitchFamily="66" charset="0"/>
              </a:rPr>
              <a:t> </a:t>
            </a:r>
            <a:r>
              <a:rPr lang="fr-FR" dirty="0" err="1">
                <a:solidFill>
                  <a:srgbClr val="0000FF"/>
                </a:solidFill>
                <a:effectLst/>
                <a:latin typeface="Comic Sans MS" pitchFamily="66" charset="0"/>
              </a:rPr>
              <a:t>factors</a:t>
            </a:r>
            <a:r>
              <a:rPr lang="fr-FR" dirty="0">
                <a:solidFill>
                  <a:srgbClr val="0000FF"/>
                </a:solidFill>
                <a:effectLst/>
                <a:latin typeface="Comic Sans MS" pitchFamily="66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09140441"/>
      </p:ext>
    </p:extLst>
  </p:cSld>
  <p:clrMapOvr>
    <a:masterClrMapping/>
  </p:clrMapOvr>
  <p:transition advTm="734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Egle Tomasi-Gustafsson       Gatchina, July 10, 2012</a:t>
            </a:r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395536" y="216805"/>
            <a:ext cx="777716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9pPr>
          </a:lstStyle>
          <a:p>
            <a:r>
              <a:rPr lang="en-US" sz="4400" dirty="0" smtClean="0">
                <a:solidFill>
                  <a:srgbClr val="FF0000"/>
                </a:solidFill>
                <a:latin typeface="Comic Sans MS" pitchFamily="66" charset="0"/>
              </a:rPr>
              <a:t>Plan</a:t>
            </a:r>
            <a:endParaRPr lang="en-US" sz="4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73306" y="836712"/>
            <a:ext cx="323999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i="0" dirty="0" smtClean="0">
              <a:latin typeface="Comic Sans MS" pitchFamily="66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i="0" dirty="0" smtClean="0">
                <a:latin typeface="Comic Sans MS" pitchFamily="66" charset="0"/>
              </a:rPr>
              <a:t>Introduction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i="0" dirty="0" smtClean="0">
                <a:solidFill>
                  <a:srgbClr val="0000FF"/>
                </a:solidFill>
                <a:latin typeface="Comic Sans MS" pitchFamily="66" charset="0"/>
              </a:rPr>
              <a:t>Generalities 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en-US" sz="2800" i="0" dirty="0" smtClean="0">
              <a:latin typeface="Comic Sans MS" pitchFamily="66" charset="0"/>
            </a:endParaRPr>
          </a:p>
          <a:p>
            <a:pPr marL="914400" lvl="1" indent="-457200">
              <a:buFont typeface="Arial" pitchFamily="34" charset="0"/>
              <a:buChar char="•"/>
            </a:pPr>
            <a:endParaRPr lang="en-US" sz="2800" i="0" dirty="0" smtClean="0">
              <a:latin typeface="Comic Sans MS" pitchFamily="66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2800" i="0" dirty="0">
              <a:latin typeface="Comic Sans MS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43608" y="2276872"/>
            <a:ext cx="634019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i="0" dirty="0" smtClean="0">
                <a:latin typeface="Comic Sans MS" pitchFamily="66" charset="0"/>
              </a:rPr>
              <a:t>Model </a:t>
            </a:r>
            <a:r>
              <a:rPr lang="en-US" sz="2800" i="0" dirty="0" smtClean="0">
                <a:solidFill>
                  <a:srgbClr val="FF0000"/>
                </a:solidFill>
                <a:latin typeface="Comic Sans MS" pitchFamily="66" charset="0"/>
              </a:rPr>
              <a:t>in</a:t>
            </a:r>
            <a:r>
              <a:rPr lang="en-US" sz="2800" i="0" dirty="0" smtClean="0">
                <a:latin typeface="Comic Sans MS" pitchFamily="66" charset="0"/>
              </a:rPr>
              <a:t>dependent considerations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i="0" dirty="0" smtClean="0">
                <a:solidFill>
                  <a:srgbClr val="0000FF"/>
                </a:solidFill>
                <a:latin typeface="Comic Sans MS" pitchFamily="66" charset="0"/>
              </a:rPr>
              <a:t>Space-like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i="0" dirty="0" smtClean="0">
                <a:solidFill>
                  <a:srgbClr val="0000FF"/>
                </a:solidFill>
                <a:latin typeface="Comic Sans MS" pitchFamily="66" charset="0"/>
              </a:rPr>
              <a:t>Time-like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en-US" sz="2800" i="0" dirty="0" smtClean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115616" y="4221088"/>
            <a:ext cx="669285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i="0" dirty="0" smtClean="0">
                <a:latin typeface="Comic Sans MS" pitchFamily="66" charset="0"/>
              </a:rPr>
              <a:t>What do data say?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i="0" dirty="0" smtClean="0">
                <a:latin typeface="Comic Sans MS" pitchFamily="66" charset="0"/>
              </a:rPr>
              <a:t>Which alternative for </a:t>
            </a:r>
            <a:r>
              <a:rPr lang="en-US" sz="2800" i="0" smtClean="0">
                <a:latin typeface="Comic Sans MS" pitchFamily="66" charset="0"/>
              </a:rPr>
              <a:t>GEp</a:t>
            </a:r>
            <a:r>
              <a:rPr lang="en-US" sz="2800" i="0" dirty="0" smtClean="0">
                <a:latin typeface="Comic Sans MS" pitchFamily="66" charset="0"/>
              </a:rPr>
              <a:t> problem?</a:t>
            </a:r>
          </a:p>
          <a:p>
            <a:endParaRPr lang="en-US" sz="2800" i="0" dirty="0" smtClean="0">
              <a:latin typeface="Comic Sans MS" pitchFamily="66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i="0" dirty="0" smtClean="0">
                <a:latin typeface="Comic Sans MS" pitchFamily="66" charset="0"/>
              </a:rPr>
              <a:t>Conclusions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en-US" sz="2800" i="0" dirty="0">
              <a:solidFill>
                <a:srgbClr val="0000FF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43608" y="3645024"/>
            <a:ext cx="6051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i="0" dirty="0" smtClean="0">
                <a:latin typeface="Comic Sans MS" pitchFamily="66" charset="0"/>
              </a:rPr>
              <a:t>Model dependent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33396520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Egle Tomasi-Gustafsson       Gatchina, July 10, 2012</a:t>
            </a:r>
            <a:endParaRPr lang="fr-FR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1004888" y="53975"/>
            <a:ext cx="7777162" cy="303213"/>
          </a:xfrm>
        </p:spPr>
        <p:txBody>
          <a:bodyPr/>
          <a:lstStyle/>
          <a:p>
            <a:r>
              <a:rPr lang="en-GB" b="1" i="1" smtClean="0">
                <a:solidFill>
                  <a:srgbClr val="FF0000"/>
                </a:solidFill>
              </a:rPr>
              <a:t>If no positron beam…</a:t>
            </a:r>
          </a:p>
        </p:txBody>
      </p:sp>
      <p:sp>
        <p:nvSpPr>
          <p:cNvPr id="22534" name="Text Box 3"/>
          <p:cNvSpPr txBox="1">
            <a:spLocks noChangeArrowheads="1"/>
          </p:cNvSpPr>
          <p:nvPr/>
        </p:nvSpPr>
        <p:spPr bwMode="auto">
          <a:xfrm>
            <a:off x="1043608" y="404664"/>
            <a:ext cx="7345363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i="1" dirty="0">
              <a:solidFill>
                <a:srgbClr val="0000FF"/>
              </a:solidFill>
              <a:effectLst/>
            </a:endParaRPr>
          </a:p>
          <a:p>
            <a:pPr eaLnBrk="1" hangingPunct="1"/>
            <a:r>
              <a:rPr lang="fr-FR" i="1" dirty="0" err="1">
                <a:solidFill>
                  <a:srgbClr val="0000FF"/>
                </a:solidFill>
                <a:effectLst/>
              </a:rPr>
              <a:t>Either</a:t>
            </a:r>
            <a:r>
              <a:rPr lang="fr-FR" i="1" dirty="0">
                <a:solidFill>
                  <a:srgbClr val="0000FF"/>
                </a:solidFill>
                <a:effectLst/>
              </a:rPr>
              <a:t> </a:t>
            </a:r>
            <a:r>
              <a:rPr lang="fr-FR" i="1" dirty="0" err="1">
                <a:solidFill>
                  <a:srgbClr val="0000FF"/>
                </a:solidFill>
                <a:effectLst/>
              </a:rPr>
              <a:t>three</a:t>
            </a:r>
            <a:r>
              <a:rPr lang="fr-FR" i="1" dirty="0">
                <a:solidFill>
                  <a:srgbClr val="0000FF"/>
                </a:solidFill>
                <a:effectLst/>
              </a:rPr>
              <a:t> </a:t>
            </a:r>
            <a:r>
              <a:rPr lang="fr-FR" i="1" dirty="0" err="1">
                <a:solidFill>
                  <a:srgbClr val="0000FF"/>
                </a:solidFill>
                <a:effectLst/>
              </a:rPr>
              <a:t>T-odd</a:t>
            </a:r>
            <a:r>
              <a:rPr lang="fr-FR" i="1" dirty="0">
                <a:solidFill>
                  <a:srgbClr val="0000FF"/>
                </a:solidFill>
                <a:effectLst/>
              </a:rPr>
              <a:t> </a:t>
            </a:r>
            <a:r>
              <a:rPr lang="fr-FR" i="1" dirty="0" err="1">
                <a:solidFill>
                  <a:srgbClr val="0000FF"/>
                </a:solidFill>
                <a:effectLst/>
              </a:rPr>
              <a:t>polarization</a:t>
            </a:r>
            <a:r>
              <a:rPr lang="fr-FR" i="1" dirty="0">
                <a:solidFill>
                  <a:srgbClr val="0000FF"/>
                </a:solidFill>
                <a:effectLst/>
              </a:rPr>
              <a:t> observables….</a:t>
            </a:r>
            <a:endParaRPr lang="fr-FR" sz="2800" i="1" dirty="0">
              <a:solidFill>
                <a:srgbClr val="0000FF"/>
              </a:solidFill>
              <a:effectLst/>
            </a:endParaRPr>
          </a:p>
          <a:p>
            <a:pPr eaLnBrk="1" hangingPunct="1"/>
            <a:r>
              <a:rPr lang="fr-FR" sz="2800" i="1" dirty="0">
                <a:solidFill>
                  <a:srgbClr val="0000FF"/>
                </a:solidFill>
                <a:effectLst/>
              </a:rPr>
              <a:t>..or five T-</a:t>
            </a:r>
            <a:r>
              <a:rPr lang="fr-FR" sz="2800" i="1" dirty="0" err="1">
                <a:solidFill>
                  <a:srgbClr val="0000FF"/>
                </a:solidFill>
                <a:effectLst/>
              </a:rPr>
              <a:t>even</a:t>
            </a:r>
            <a:r>
              <a:rPr lang="fr-FR" sz="2800" i="1" dirty="0">
                <a:solidFill>
                  <a:srgbClr val="0000FF"/>
                </a:solidFill>
                <a:effectLst/>
              </a:rPr>
              <a:t> </a:t>
            </a:r>
            <a:r>
              <a:rPr lang="fr-FR" sz="2800" i="1" dirty="0" err="1">
                <a:solidFill>
                  <a:srgbClr val="0000FF"/>
                </a:solidFill>
                <a:effectLst/>
              </a:rPr>
              <a:t>polarization</a:t>
            </a:r>
            <a:r>
              <a:rPr lang="fr-FR" sz="2800" i="1" dirty="0">
                <a:solidFill>
                  <a:srgbClr val="0000FF"/>
                </a:solidFill>
                <a:effectLst/>
              </a:rPr>
              <a:t> observables….</a:t>
            </a:r>
          </a:p>
          <a:p>
            <a:pPr eaLnBrk="1" hangingPunct="1"/>
            <a:r>
              <a:rPr lang="fr-FR" sz="2800" i="1" dirty="0">
                <a:solidFill>
                  <a:srgbClr val="0000FF"/>
                </a:solidFill>
                <a:effectLst/>
              </a:rPr>
              <a:t>  </a:t>
            </a:r>
            <a:r>
              <a:rPr lang="fr-FR" sz="2800" i="1" dirty="0" err="1">
                <a:solidFill>
                  <a:srgbClr val="0000FF"/>
                </a:solidFill>
                <a:effectLst/>
              </a:rPr>
              <a:t>among</a:t>
            </a:r>
            <a:r>
              <a:rPr lang="fr-FR" sz="2800" i="1" dirty="0">
                <a:solidFill>
                  <a:srgbClr val="0000FF"/>
                </a:solidFill>
                <a:effectLst/>
              </a:rPr>
              <a:t> </a:t>
            </a:r>
            <a:r>
              <a:rPr lang="fr-FR" sz="2800" i="1" dirty="0" err="1">
                <a:solidFill>
                  <a:srgbClr val="0000FF"/>
                </a:solidFill>
                <a:effectLst/>
              </a:rPr>
              <a:t>d</a:t>
            </a:r>
            <a:r>
              <a:rPr lang="fr-FR" sz="2800" i="1" dirty="0" err="1">
                <a:solidFill>
                  <a:srgbClr val="0000FF"/>
                </a:solidFill>
                <a:effectLst/>
                <a:latin typeface="Symbol" pitchFamily="18" charset="2"/>
              </a:rPr>
              <a:t>s</a:t>
            </a:r>
            <a:r>
              <a:rPr lang="fr-FR" sz="2800" i="1" dirty="0">
                <a:solidFill>
                  <a:srgbClr val="0000FF"/>
                </a:solidFill>
                <a:effectLst/>
              </a:rPr>
              <a:t>/</a:t>
            </a:r>
            <a:r>
              <a:rPr lang="fr-FR" sz="2800" i="1" dirty="0" err="1">
                <a:solidFill>
                  <a:srgbClr val="0000FF"/>
                </a:solidFill>
                <a:effectLst/>
              </a:rPr>
              <a:t>d</a:t>
            </a:r>
            <a:r>
              <a:rPr lang="fr-FR" sz="2800" i="1" dirty="0" err="1">
                <a:solidFill>
                  <a:srgbClr val="0000FF"/>
                </a:solidFill>
                <a:effectLst/>
                <a:latin typeface="Symbol" pitchFamily="18" charset="2"/>
              </a:rPr>
              <a:t>W</a:t>
            </a:r>
            <a:r>
              <a:rPr lang="fr-FR" sz="2800" i="1" dirty="0">
                <a:solidFill>
                  <a:srgbClr val="0000FF"/>
                </a:solidFill>
                <a:effectLst/>
              </a:rPr>
              <a:t>, Px(</a:t>
            </a:r>
            <a:r>
              <a:rPr lang="fr-FR" sz="2800" i="1" dirty="0">
                <a:solidFill>
                  <a:srgbClr val="0000FF"/>
                </a:solidFill>
                <a:effectLst/>
                <a:latin typeface="Symbol" pitchFamily="18" charset="2"/>
              </a:rPr>
              <a:t>l</a:t>
            </a:r>
            <a:r>
              <a:rPr lang="fr-FR" sz="2800" i="1" dirty="0">
                <a:solidFill>
                  <a:srgbClr val="0000FF"/>
                </a:solidFill>
                <a:effectLst/>
              </a:rPr>
              <a:t>e), Pz(</a:t>
            </a:r>
            <a:r>
              <a:rPr lang="fr-FR" sz="2800" i="1" dirty="0">
                <a:solidFill>
                  <a:srgbClr val="0000FF"/>
                </a:solidFill>
                <a:effectLst/>
                <a:latin typeface="Symbol" pitchFamily="18" charset="2"/>
              </a:rPr>
              <a:t>l</a:t>
            </a:r>
            <a:r>
              <a:rPr lang="fr-FR" sz="2800" i="1" dirty="0">
                <a:solidFill>
                  <a:srgbClr val="0000FF"/>
                </a:solidFill>
                <a:effectLst/>
              </a:rPr>
              <a:t>e), </a:t>
            </a:r>
            <a:r>
              <a:rPr lang="fr-FR" sz="2800" i="1" dirty="0" err="1">
                <a:solidFill>
                  <a:srgbClr val="0000FF"/>
                </a:solidFill>
                <a:effectLst/>
              </a:rPr>
              <a:t>Dxx</a:t>
            </a:r>
            <a:r>
              <a:rPr lang="fr-FR" sz="2800" i="1" dirty="0">
                <a:solidFill>
                  <a:srgbClr val="0000FF"/>
                </a:solidFill>
                <a:effectLst/>
              </a:rPr>
              <a:t>, </a:t>
            </a:r>
            <a:r>
              <a:rPr lang="fr-FR" sz="2800" i="1" dirty="0" err="1">
                <a:solidFill>
                  <a:srgbClr val="0000FF"/>
                </a:solidFill>
                <a:effectLst/>
              </a:rPr>
              <a:t>Dyy</a:t>
            </a:r>
            <a:r>
              <a:rPr lang="fr-FR" sz="2800" i="1" dirty="0">
                <a:solidFill>
                  <a:srgbClr val="0000FF"/>
                </a:solidFill>
                <a:effectLst/>
              </a:rPr>
              <a:t>, </a:t>
            </a:r>
            <a:r>
              <a:rPr lang="fr-FR" sz="2800" i="1" dirty="0" err="1">
                <a:solidFill>
                  <a:srgbClr val="0000FF"/>
                </a:solidFill>
                <a:effectLst/>
              </a:rPr>
              <a:t>Dzz</a:t>
            </a:r>
            <a:r>
              <a:rPr lang="fr-FR" sz="2800" i="1" dirty="0">
                <a:solidFill>
                  <a:srgbClr val="0000FF"/>
                </a:solidFill>
                <a:effectLst/>
              </a:rPr>
              <a:t>, </a:t>
            </a:r>
            <a:r>
              <a:rPr lang="fr-FR" sz="2800" i="1" dirty="0" err="1">
                <a:solidFill>
                  <a:srgbClr val="0000FF"/>
                </a:solidFill>
                <a:effectLst/>
              </a:rPr>
              <a:t>Dxz</a:t>
            </a:r>
            <a:endParaRPr lang="fr-FR" sz="2800" i="1" dirty="0">
              <a:solidFill>
                <a:srgbClr val="0000FF"/>
              </a:solidFill>
              <a:effectLst/>
            </a:endParaRPr>
          </a:p>
        </p:txBody>
      </p:sp>
      <p:graphicFrame>
        <p:nvGraphicFramePr>
          <p:cNvPr id="22535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395288" y="2565400"/>
          <a:ext cx="7921625" cy="206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315" name="Bitmap Image" r:id="rId4" imgW="4638095" imgH="1114581" progId="PBrush">
                  <p:embed/>
                </p:oleObj>
              </mc:Choice>
              <mc:Fallback>
                <p:oleObj name="Bitmap Image" r:id="rId4" imgW="4638095" imgH="1114581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565400"/>
                        <a:ext cx="7921625" cy="206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5685" name="Text Box 5"/>
          <p:cNvSpPr txBox="1">
            <a:spLocks noChangeArrowheads="1"/>
          </p:cNvSpPr>
          <p:nvPr/>
        </p:nvSpPr>
        <p:spPr bwMode="auto">
          <a:xfrm>
            <a:off x="1115616" y="4365104"/>
            <a:ext cx="712946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sz="24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Again</a:t>
            </a:r>
            <a:r>
              <a:rPr lang="fr-FR" sz="24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fr-FR" sz="24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very</a:t>
            </a:r>
            <a:r>
              <a:rPr lang="fr-FR" sz="24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fr-FR" sz="24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difficult</a:t>
            </a:r>
            <a:r>
              <a:rPr lang="fr-FR" sz="24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fr-FR" sz="24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experiments</a:t>
            </a:r>
            <a:endParaRPr lang="fr-FR" sz="24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defRPr/>
            </a:pPr>
            <a:endParaRPr lang="fr-FR" sz="24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fr-FR" sz="2400" u="sng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Only</a:t>
            </a:r>
            <a:r>
              <a:rPr lang="fr-FR" sz="2400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Model </a:t>
            </a:r>
            <a:r>
              <a:rPr lang="fr-FR" sz="2400" u="sng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independent</a:t>
            </a:r>
            <a:r>
              <a:rPr lang="fr-FR" sz="2400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fr-FR" sz="2400" u="sng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ways</a:t>
            </a:r>
            <a:r>
              <a:rPr lang="fr-FR" sz="2400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(</a:t>
            </a:r>
            <a:r>
              <a:rPr lang="fr-FR" sz="2400" u="sng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without</a:t>
            </a:r>
            <a:r>
              <a:rPr lang="fr-FR" sz="2400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positron </a:t>
            </a:r>
            <a:r>
              <a:rPr lang="fr-FR" sz="2400" u="sng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beams</a:t>
            </a:r>
            <a:r>
              <a:rPr lang="fr-FR" sz="2400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</a:t>
            </a:r>
          </a:p>
        </p:txBody>
      </p:sp>
      <p:sp>
        <p:nvSpPr>
          <p:cNvPr id="22537" name="Rectangle 6"/>
          <p:cNvSpPr>
            <a:spLocks noChangeArrowheads="1"/>
          </p:cNvSpPr>
          <p:nvPr/>
        </p:nvSpPr>
        <p:spPr bwMode="auto">
          <a:xfrm>
            <a:off x="2555875" y="5734050"/>
            <a:ext cx="63690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sz="2000" i="1" dirty="0">
                <a:solidFill>
                  <a:srgbClr val="0000FF"/>
                </a:solidFill>
                <a:effectLst/>
              </a:rPr>
              <a:t>M. P. </a:t>
            </a:r>
            <a:r>
              <a:rPr lang="en-US" sz="2000" i="1" dirty="0" err="1">
                <a:solidFill>
                  <a:srgbClr val="0000FF"/>
                </a:solidFill>
                <a:effectLst/>
              </a:rPr>
              <a:t>Rekalo</a:t>
            </a:r>
            <a:r>
              <a:rPr lang="en-US" sz="2000" i="1" dirty="0">
                <a:solidFill>
                  <a:srgbClr val="0000FF"/>
                </a:solidFill>
                <a:effectLst/>
              </a:rPr>
              <a:t> and E. T-G  </a:t>
            </a:r>
            <a:r>
              <a:rPr lang="en-US" sz="2000" i="1" dirty="0" err="1">
                <a:solidFill>
                  <a:srgbClr val="0000FF"/>
                </a:solidFill>
                <a:effectLst/>
              </a:rPr>
              <a:t>Nucl</a:t>
            </a:r>
            <a:r>
              <a:rPr lang="en-US" sz="2000" i="1" dirty="0">
                <a:solidFill>
                  <a:srgbClr val="0000FF"/>
                </a:solidFill>
                <a:effectLst/>
              </a:rPr>
              <a:t>. Phys. A740 (2004) 271, 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sz="2000" i="1" dirty="0">
                <a:solidFill>
                  <a:srgbClr val="0000FF"/>
                </a:solidFill>
                <a:effectLst/>
              </a:rPr>
              <a:t>M. P. </a:t>
            </a:r>
            <a:r>
              <a:rPr lang="en-US" sz="2000" i="1" dirty="0" err="1">
                <a:solidFill>
                  <a:srgbClr val="0000FF"/>
                </a:solidFill>
                <a:effectLst/>
              </a:rPr>
              <a:t>Rekalo</a:t>
            </a:r>
            <a:r>
              <a:rPr lang="en-US" sz="2000" i="1" dirty="0">
                <a:solidFill>
                  <a:srgbClr val="0000FF"/>
                </a:solidFill>
                <a:effectLst/>
              </a:rPr>
              <a:t> and E. T-G  </a:t>
            </a:r>
            <a:r>
              <a:rPr lang="en-US" sz="2000" i="1" dirty="0" err="1">
                <a:solidFill>
                  <a:srgbClr val="0000FF"/>
                </a:solidFill>
                <a:effectLst/>
              </a:rPr>
              <a:t>Nucl</a:t>
            </a:r>
            <a:r>
              <a:rPr lang="en-US" sz="2000" i="1" dirty="0">
                <a:solidFill>
                  <a:srgbClr val="0000FF"/>
                </a:solidFill>
                <a:effectLst/>
              </a:rPr>
              <a:t>. Phys.</a:t>
            </a:r>
            <a:r>
              <a:rPr lang="en-US" sz="2000" dirty="0">
                <a:solidFill>
                  <a:srgbClr val="0000FF"/>
                </a:solidFill>
                <a:effectLst/>
              </a:rPr>
              <a:t> </a:t>
            </a:r>
            <a:r>
              <a:rPr lang="en-US" sz="2000" i="1" dirty="0">
                <a:solidFill>
                  <a:srgbClr val="0000FF"/>
                </a:solidFill>
                <a:effectLst/>
              </a:rPr>
              <a:t>A742 (2004) 322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n-US" sz="2000" i="1" dirty="0">
              <a:solidFill>
                <a:srgbClr val="33CC3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87374147"/>
      </p:ext>
    </p:extLst>
  </p:cSld>
  <p:clrMapOvr>
    <a:masterClrMapping/>
  </p:clrMapOvr>
  <p:transition advTm="734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Egle Tomasi-Gustafsson       Gatchina, July 10, 2012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987824" y="3789040"/>
            <a:ext cx="35437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Time-</a:t>
            </a:r>
            <a:r>
              <a:rPr lang="fr-FR" sz="4000" dirty="0" err="1" smtClean="0">
                <a:solidFill>
                  <a:srgbClr val="FF0000"/>
                </a:solidFill>
              </a:rPr>
              <a:t>like</a:t>
            </a:r>
            <a:r>
              <a:rPr lang="fr-FR" sz="4000" dirty="0" smtClean="0">
                <a:solidFill>
                  <a:srgbClr val="FF0000"/>
                </a:solidFill>
              </a:rPr>
              <a:t> </a:t>
            </a:r>
            <a:r>
              <a:rPr lang="fr-FR" sz="4000" dirty="0" err="1" smtClean="0">
                <a:solidFill>
                  <a:srgbClr val="FF0000"/>
                </a:solidFill>
              </a:rPr>
              <a:t>region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619672" y="548680"/>
            <a:ext cx="618829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0000FF"/>
                </a:solidFill>
              </a:rPr>
              <a:t>Is </a:t>
            </a:r>
            <a:r>
              <a:rPr lang="fr-FR" sz="4000" dirty="0" err="1" smtClean="0">
                <a:solidFill>
                  <a:srgbClr val="0000FF"/>
                </a:solidFill>
              </a:rPr>
              <a:t>it</a:t>
            </a:r>
            <a:r>
              <a:rPr lang="fr-FR" sz="4000" dirty="0" smtClean="0">
                <a:solidFill>
                  <a:srgbClr val="0000FF"/>
                </a:solidFill>
              </a:rPr>
              <a:t> </a:t>
            </a:r>
            <a:r>
              <a:rPr lang="fr-FR" sz="4000" dirty="0" err="1" smtClean="0">
                <a:solidFill>
                  <a:srgbClr val="0000FF"/>
                </a:solidFill>
              </a:rPr>
              <a:t>still</a:t>
            </a:r>
            <a:r>
              <a:rPr lang="fr-FR" sz="4000" dirty="0" smtClean="0">
                <a:solidFill>
                  <a:srgbClr val="0000FF"/>
                </a:solidFill>
              </a:rPr>
              <a:t> possible to </a:t>
            </a:r>
            <a:r>
              <a:rPr lang="fr-FR" sz="4000" dirty="0" err="1" smtClean="0">
                <a:solidFill>
                  <a:srgbClr val="0000FF"/>
                </a:solidFill>
              </a:rPr>
              <a:t>extract</a:t>
            </a:r>
            <a:r>
              <a:rPr lang="fr-FR" sz="4000" dirty="0" smtClean="0">
                <a:solidFill>
                  <a:srgbClr val="0000FF"/>
                </a:solidFill>
              </a:rPr>
              <a:t> </a:t>
            </a:r>
          </a:p>
          <a:p>
            <a:r>
              <a:rPr lang="fr-FR" sz="4000" dirty="0" smtClean="0">
                <a:solidFill>
                  <a:srgbClr val="0000FF"/>
                </a:solidFill>
              </a:rPr>
              <a:t>the « real »  </a:t>
            </a:r>
            <a:r>
              <a:rPr lang="fr-FR" sz="4000" dirty="0" err="1" smtClean="0">
                <a:solidFill>
                  <a:srgbClr val="0000FF"/>
                </a:solidFill>
              </a:rPr>
              <a:t>FFs</a:t>
            </a:r>
            <a:r>
              <a:rPr lang="fr-FR" sz="4000" dirty="0" smtClean="0">
                <a:solidFill>
                  <a:srgbClr val="0000FF"/>
                </a:solidFill>
              </a:rPr>
              <a:t> in </a:t>
            </a:r>
            <a:r>
              <a:rPr lang="fr-FR" sz="4000" dirty="0" err="1" smtClean="0">
                <a:solidFill>
                  <a:srgbClr val="0000FF"/>
                </a:solidFill>
              </a:rPr>
              <a:t>presence</a:t>
            </a:r>
            <a:r>
              <a:rPr lang="fr-FR" sz="4000" dirty="0" smtClean="0">
                <a:solidFill>
                  <a:srgbClr val="0000FF"/>
                </a:solidFill>
              </a:rPr>
              <a:t> </a:t>
            </a:r>
          </a:p>
          <a:p>
            <a:r>
              <a:rPr lang="fr-FR" sz="4000" dirty="0" smtClean="0">
                <a:solidFill>
                  <a:srgbClr val="0000FF"/>
                </a:solidFill>
              </a:rPr>
              <a:t>of 2</a:t>
            </a:r>
            <a:r>
              <a:rPr lang="fr-FR" sz="4000" dirty="0" smtClean="0">
                <a:solidFill>
                  <a:srgbClr val="0000FF"/>
                </a:solidFill>
                <a:latin typeface="Symbol" pitchFamily="18" charset="2"/>
              </a:rPr>
              <a:t>g </a:t>
            </a:r>
            <a:r>
              <a:rPr lang="fr-FR" sz="4000" dirty="0" smtClean="0">
                <a:solidFill>
                  <a:srgbClr val="0000FF"/>
                </a:solidFill>
              </a:rPr>
              <a:t>exchange?</a:t>
            </a:r>
            <a:endParaRPr lang="fr-FR" sz="4000" dirty="0">
              <a:solidFill>
                <a:srgbClr val="0000FF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868144" y="5229200"/>
            <a:ext cx="28504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i="0" dirty="0" err="1" smtClean="0"/>
              <a:t>much</a:t>
            </a:r>
            <a:r>
              <a:rPr lang="fr-FR" sz="4000" i="0" dirty="0" smtClean="0"/>
              <a:t> </a:t>
            </a:r>
            <a:r>
              <a:rPr lang="fr-FR" sz="4000" i="0" dirty="0" err="1" smtClean="0"/>
              <a:t>easier</a:t>
            </a:r>
            <a:r>
              <a:rPr lang="fr-FR" sz="4000" i="0" dirty="0" smtClean="0"/>
              <a:t>!</a:t>
            </a:r>
            <a:endParaRPr lang="fr-FR" sz="4000" i="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4927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Time-like observables:  </a:t>
            </a:r>
            <a:r>
              <a:rPr lang="en-GB" dirty="0"/>
              <a:t>| </a:t>
            </a:r>
            <a:r>
              <a:rPr lang="en-GB" dirty="0">
                <a:solidFill>
                  <a:srgbClr val="FF0000"/>
                </a:solidFill>
              </a:rPr>
              <a:t>G</a:t>
            </a:r>
            <a:r>
              <a:rPr lang="en-GB" baseline="-25000" dirty="0">
                <a:solidFill>
                  <a:srgbClr val="FF0000"/>
                </a:solidFill>
              </a:rPr>
              <a:t>E</a:t>
            </a:r>
            <a:r>
              <a:rPr lang="en-GB" dirty="0"/>
              <a:t>| </a:t>
            </a:r>
            <a:r>
              <a:rPr lang="en-GB" baseline="30000" dirty="0">
                <a:solidFill>
                  <a:srgbClr val="FF0000"/>
                </a:solidFill>
              </a:rPr>
              <a:t>2</a:t>
            </a:r>
            <a:r>
              <a:rPr lang="en-GB" dirty="0"/>
              <a:t> </a:t>
            </a:r>
            <a:r>
              <a:rPr lang="en-GB" dirty="0">
                <a:solidFill>
                  <a:schemeClr val="tx1"/>
                </a:solidFill>
              </a:rPr>
              <a:t>and</a:t>
            </a:r>
            <a:r>
              <a:rPr lang="en-GB" dirty="0"/>
              <a:t> | </a:t>
            </a:r>
            <a:r>
              <a:rPr lang="en-GB" dirty="0">
                <a:solidFill>
                  <a:srgbClr val="FF0000"/>
                </a:solidFill>
              </a:rPr>
              <a:t>G</a:t>
            </a:r>
            <a:r>
              <a:rPr lang="en-GB" baseline="-25000" dirty="0">
                <a:solidFill>
                  <a:srgbClr val="FF0000"/>
                </a:solidFill>
              </a:rPr>
              <a:t>M</a:t>
            </a:r>
            <a:r>
              <a:rPr lang="en-GB" dirty="0"/>
              <a:t>| </a:t>
            </a:r>
            <a:r>
              <a:rPr lang="en-GB" baseline="30000" dirty="0">
                <a:solidFill>
                  <a:srgbClr val="FF0000"/>
                </a:solidFill>
              </a:rPr>
              <a:t>2</a:t>
            </a:r>
            <a:r>
              <a:rPr lang="en-GB" dirty="0"/>
              <a:t> </a:t>
            </a:r>
            <a:endParaRPr lang="fr-FR" dirty="0"/>
          </a:p>
        </p:txBody>
      </p:sp>
      <p:pic>
        <p:nvPicPr>
          <p:cNvPr id="1171459" name="Picture 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6163" y="698500"/>
            <a:ext cx="7058025" cy="1943100"/>
          </a:xfrm>
          <a:noFill/>
          <a:ln/>
        </p:spPr>
      </p:pic>
      <p:sp>
        <p:nvSpPr>
          <p:cNvPr id="1171460" name="Text Box 4"/>
          <p:cNvSpPr txBox="1">
            <a:spLocks noChangeArrowheads="1"/>
          </p:cNvSpPr>
          <p:nvPr/>
        </p:nvSpPr>
        <p:spPr bwMode="auto">
          <a:xfrm>
            <a:off x="827088" y="3573463"/>
            <a:ext cx="7561262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400" i="0">
                <a:solidFill>
                  <a:schemeClr val="accent2"/>
                </a:solidFill>
                <a:latin typeface="Comic Sans MS" pitchFamily="66" charset="0"/>
              </a:rPr>
              <a:t>As in SL region:</a:t>
            </a:r>
          </a:p>
          <a:p>
            <a:r>
              <a:rPr lang="fr-FR" sz="2400" i="0">
                <a:solidFill>
                  <a:schemeClr val="accent2"/>
                </a:solidFill>
                <a:latin typeface="Comic Sans MS" pitchFamily="66" charset="0"/>
              </a:rPr>
              <a:t>- Dependence on q</a:t>
            </a:r>
            <a:r>
              <a:rPr lang="fr-FR" sz="2400" i="0" baseline="30000">
                <a:solidFill>
                  <a:schemeClr val="accent2"/>
                </a:solidFill>
                <a:latin typeface="Comic Sans MS" pitchFamily="66" charset="0"/>
              </a:rPr>
              <a:t>2</a:t>
            </a:r>
            <a:r>
              <a:rPr lang="fr-FR" sz="2400" i="0">
                <a:solidFill>
                  <a:schemeClr val="accent2"/>
                </a:solidFill>
                <a:latin typeface="Comic Sans MS" pitchFamily="66" charset="0"/>
              </a:rPr>
              <a:t>  contained in FFs</a:t>
            </a:r>
          </a:p>
          <a:p>
            <a:r>
              <a:rPr lang="fr-FR" sz="2400" i="0">
                <a:solidFill>
                  <a:schemeClr val="accent2"/>
                </a:solidFill>
                <a:latin typeface="Comic Sans MS" pitchFamily="66" charset="0"/>
              </a:rPr>
              <a:t>- Even dependence on cos</a:t>
            </a:r>
            <a:r>
              <a:rPr lang="fr-FR" sz="2400" i="0" baseline="30000">
                <a:solidFill>
                  <a:schemeClr val="accent2"/>
                </a:solidFill>
                <a:latin typeface="Comic Sans MS" pitchFamily="66" charset="0"/>
              </a:rPr>
              <a:t>2</a:t>
            </a:r>
            <a:r>
              <a:rPr lang="fr-FR" sz="2400" i="0">
                <a:solidFill>
                  <a:schemeClr val="accent2"/>
                </a:solidFill>
                <a:latin typeface="Symbol" pitchFamily="18" charset="2"/>
              </a:rPr>
              <a:t>q </a:t>
            </a:r>
            <a:r>
              <a:rPr lang="fr-FR" sz="2400" i="0">
                <a:solidFill>
                  <a:schemeClr val="accent2"/>
                </a:solidFill>
                <a:latin typeface="Comic Sans MS" pitchFamily="66" charset="0"/>
              </a:rPr>
              <a:t>(1</a:t>
            </a:r>
            <a:r>
              <a:rPr lang="fr-FR" sz="2400" i="0">
                <a:solidFill>
                  <a:schemeClr val="accent2"/>
                </a:solidFill>
                <a:latin typeface="Symbol" pitchFamily="18" charset="2"/>
              </a:rPr>
              <a:t>g</a:t>
            </a:r>
            <a:r>
              <a:rPr lang="fr-FR" sz="2400" i="0">
                <a:solidFill>
                  <a:schemeClr val="accent2"/>
                </a:solidFill>
                <a:latin typeface="Comic Sans MS" pitchFamily="66" charset="0"/>
              </a:rPr>
              <a:t> exchange)</a:t>
            </a:r>
          </a:p>
          <a:p>
            <a:r>
              <a:rPr lang="fr-FR" sz="2400" i="0">
                <a:solidFill>
                  <a:schemeClr val="accent2"/>
                </a:solidFill>
                <a:latin typeface="Comic Sans MS" pitchFamily="66" charset="0"/>
              </a:rPr>
              <a:t>- No dependence on sign of FFs</a:t>
            </a:r>
          </a:p>
          <a:p>
            <a:r>
              <a:rPr lang="fr-FR" sz="2400" i="0">
                <a:solidFill>
                  <a:schemeClr val="accent2"/>
                </a:solidFill>
                <a:latin typeface="Comic Sans MS" pitchFamily="66" charset="0"/>
              </a:rPr>
              <a:t>- Enhancement of magnetic term</a:t>
            </a:r>
          </a:p>
          <a:p>
            <a:endParaRPr lang="fr-FR" sz="2400" i="0">
              <a:solidFill>
                <a:schemeClr val="accent2"/>
              </a:solidFill>
              <a:latin typeface="Comic Sans MS" pitchFamily="66" charset="0"/>
            </a:endParaRPr>
          </a:p>
          <a:p>
            <a:r>
              <a:rPr lang="fr-FR" sz="2400" i="0">
                <a:solidFill>
                  <a:schemeClr val="accent2"/>
                </a:solidFill>
                <a:latin typeface="Comic Sans MS" pitchFamily="66" charset="0"/>
              </a:rPr>
              <a:t>      		 </a:t>
            </a:r>
            <a:r>
              <a:rPr lang="fr-FR" sz="2400" i="0">
                <a:solidFill>
                  <a:srgbClr val="FF3300"/>
                </a:solidFill>
                <a:latin typeface="Comic Sans MS" pitchFamily="66" charset="0"/>
              </a:rPr>
              <a:t>but TL form factors are complex!</a:t>
            </a:r>
          </a:p>
        </p:txBody>
      </p:sp>
      <p:sp>
        <p:nvSpPr>
          <p:cNvPr id="1171461" name="Rectangle 5"/>
          <p:cNvSpPr>
            <a:spLocks noChangeArrowheads="1"/>
          </p:cNvSpPr>
          <p:nvPr/>
        </p:nvSpPr>
        <p:spPr bwMode="auto">
          <a:xfrm>
            <a:off x="1547813" y="2708275"/>
            <a:ext cx="7343775" cy="825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en-GB" sz="1400" dirty="0">
                <a:solidFill>
                  <a:srgbClr val="FF3300"/>
                </a:solidFill>
              </a:rPr>
              <a:t>A</a:t>
            </a:r>
            <a:r>
              <a:rPr lang="en-GB" sz="1600" dirty="0">
                <a:solidFill>
                  <a:srgbClr val="FF3300"/>
                </a:solidFill>
              </a:rPr>
              <a:t>. </a:t>
            </a:r>
            <a:r>
              <a:rPr lang="en-GB" sz="1600" dirty="0" err="1">
                <a:solidFill>
                  <a:srgbClr val="FF3300"/>
                </a:solidFill>
              </a:rPr>
              <a:t>Zichichi</a:t>
            </a:r>
            <a:r>
              <a:rPr lang="en-GB" sz="1600" dirty="0">
                <a:solidFill>
                  <a:srgbClr val="FF3300"/>
                </a:solidFill>
              </a:rPr>
              <a:t>, S. M. Berman, N. </a:t>
            </a:r>
            <a:r>
              <a:rPr lang="en-GB" sz="1600" dirty="0" err="1">
                <a:solidFill>
                  <a:srgbClr val="FF3300"/>
                </a:solidFill>
              </a:rPr>
              <a:t>Cabibbo</a:t>
            </a:r>
            <a:r>
              <a:rPr lang="en-GB" sz="1600" dirty="0">
                <a:solidFill>
                  <a:srgbClr val="FF3300"/>
                </a:solidFill>
              </a:rPr>
              <a:t>, R. </a:t>
            </a:r>
            <a:r>
              <a:rPr lang="en-GB" sz="1600" dirty="0" err="1">
                <a:solidFill>
                  <a:srgbClr val="FF3300"/>
                </a:solidFill>
              </a:rPr>
              <a:t>Gatto</a:t>
            </a:r>
            <a:r>
              <a:rPr lang="en-GB" sz="1600" dirty="0">
                <a:solidFill>
                  <a:srgbClr val="FF3300"/>
                </a:solidFill>
              </a:rPr>
              <a:t>, Il </a:t>
            </a:r>
            <a:r>
              <a:rPr lang="en-GB" sz="1600" dirty="0" err="1">
                <a:solidFill>
                  <a:srgbClr val="FF3300"/>
                </a:solidFill>
              </a:rPr>
              <a:t>Nuovo</a:t>
            </a:r>
            <a:r>
              <a:rPr lang="en-GB" sz="1600" dirty="0">
                <a:solidFill>
                  <a:srgbClr val="FF3300"/>
                </a:solidFill>
              </a:rPr>
              <a:t> </a:t>
            </a:r>
            <a:r>
              <a:rPr lang="en-GB" sz="1600" dirty="0" err="1">
                <a:solidFill>
                  <a:srgbClr val="FF3300"/>
                </a:solidFill>
              </a:rPr>
              <a:t>Cimento</a:t>
            </a:r>
            <a:r>
              <a:rPr lang="en-GB" sz="1600" dirty="0">
                <a:solidFill>
                  <a:srgbClr val="FF3300"/>
                </a:solidFill>
              </a:rPr>
              <a:t> XXIV, 170 (1962)</a:t>
            </a:r>
          </a:p>
          <a:p>
            <a:pPr marL="457200" indent="-457200"/>
            <a:r>
              <a:rPr lang="en-GB" sz="1600" dirty="0">
                <a:solidFill>
                  <a:srgbClr val="FF3300"/>
                </a:solidFill>
              </a:rPr>
              <a:t>B. </a:t>
            </a:r>
            <a:r>
              <a:rPr lang="en-GB" sz="1600" dirty="0" err="1">
                <a:solidFill>
                  <a:srgbClr val="FF3300"/>
                </a:solidFill>
              </a:rPr>
              <a:t>Bilenkii</a:t>
            </a:r>
            <a:r>
              <a:rPr lang="en-GB" sz="1600" dirty="0">
                <a:solidFill>
                  <a:srgbClr val="FF3300"/>
                </a:solidFill>
              </a:rPr>
              <a:t>, C. </a:t>
            </a:r>
            <a:r>
              <a:rPr lang="en-GB" sz="1600" dirty="0" err="1">
                <a:solidFill>
                  <a:srgbClr val="FF3300"/>
                </a:solidFill>
              </a:rPr>
              <a:t>Giunti</a:t>
            </a:r>
            <a:r>
              <a:rPr lang="en-GB" sz="1600" dirty="0">
                <a:solidFill>
                  <a:srgbClr val="FF3300"/>
                </a:solidFill>
              </a:rPr>
              <a:t>, V. </a:t>
            </a:r>
            <a:r>
              <a:rPr lang="en-GB" sz="1600" dirty="0" err="1">
                <a:solidFill>
                  <a:srgbClr val="FF3300"/>
                </a:solidFill>
              </a:rPr>
              <a:t>Wataghin</a:t>
            </a:r>
            <a:r>
              <a:rPr lang="en-GB" sz="1600" dirty="0">
                <a:solidFill>
                  <a:srgbClr val="FF3300"/>
                </a:solidFill>
              </a:rPr>
              <a:t>, Z. Phys. C 59, 475 (1993).</a:t>
            </a:r>
          </a:p>
          <a:p>
            <a:pPr marL="457200" indent="-457200"/>
            <a:r>
              <a:rPr lang="en-GB" sz="1600" dirty="0">
                <a:solidFill>
                  <a:srgbClr val="FF3300"/>
                </a:solidFill>
              </a:rPr>
              <a:t>G. </a:t>
            </a:r>
            <a:r>
              <a:rPr lang="en-GB" sz="1600" dirty="0" err="1">
                <a:solidFill>
                  <a:srgbClr val="FF3300"/>
                </a:solidFill>
              </a:rPr>
              <a:t>Gakh</a:t>
            </a:r>
            <a:r>
              <a:rPr lang="en-GB" sz="1600" dirty="0">
                <a:solidFill>
                  <a:srgbClr val="FF3300"/>
                </a:solidFill>
              </a:rPr>
              <a:t>, E.T-G., </a:t>
            </a:r>
            <a:r>
              <a:rPr lang="en-GB" sz="1600" dirty="0" err="1">
                <a:solidFill>
                  <a:srgbClr val="FF3300"/>
                </a:solidFill>
              </a:rPr>
              <a:t>Nucl</a:t>
            </a:r>
            <a:r>
              <a:rPr lang="en-GB" sz="1600" dirty="0">
                <a:solidFill>
                  <a:srgbClr val="FF3300"/>
                </a:solidFill>
              </a:rPr>
              <a:t>. Phys. A761,120 (2005).</a:t>
            </a:r>
          </a:p>
        </p:txBody>
      </p:sp>
      <p:sp>
        <p:nvSpPr>
          <p:cNvPr id="1171462" name="Rectangle 6"/>
          <p:cNvSpPr>
            <a:spLocks noChangeArrowheads="1"/>
          </p:cNvSpPr>
          <p:nvPr/>
        </p:nvSpPr>
        <p:spPr bwMode="auto">
          <a:xfrm>
            <a:off x="1042988" y="692150"/>
            <a:ext cx="7416800" cy="201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Egle Tomasi-Gustafsson       Gatchina, July 10, 2012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2728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Egle Tomasi-Gustafsson       Gatchina, July 10, 2012</a:t>
            </a:r>
            <a:endParaRPr lang="fr-FR" dirty="0"/>
          </a:p>
        </p:txBody>
      </p:sp>
      <p:sp>
        <p:nvSpPr>
          <p:cNvPr id="104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FF3300"/>
                </a:solidFill>
              </a:rPr>
              <a:t>Unpolarized cross section</a:t>
            </a:r>
          </a:p>
        </p:txBody>
      </p:sp>
      <p:sp>
        <p:nvSpPr>
          <p:cNvPr id="104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11638" y="3284538"/>
            <a:ext cx="4465637" cy="1225550"/>
          </a:xfrm>
          <a:ln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sz="2000" b="1">
                <a:solidFill>
                  <a:srgbClr val="FF3300"/>
                </a:solidFill>
              </a:rPr>
              <a:t>Induces four new terms</a:t>
            </a:r>
          </a:p>
          <a:p>
            <a:r>
              <a:rPr lang="fr-FR" sz="2000" b="1">
                <a:solidFill>
                  <a:srgbClr val="FF3300"/>
                </a:solidFill>
              </a:rPr>
              <a:t>Odd function of </a:t>
            </a:r>
            <a:r>
              <a:rPr lang="fr-FR" sz="2000" b="1" i="1">
                <a:solidFill>
                  <a:srgbClr val="FF3300"/>
                </a:solidFill>
                <a:latin typeface="Symbol" pitchFamily="18" charset="2"/>
              </a:rPr>
              <a:t>q: </a:t>
            </a:r>
          </a:p>
          <a:p>
            <a:r>
              <a:rPr lang="fr-FR" sz="2000" b="1">
                <a:solidFill>
                  <a:srgbClr val="FF3300"/>
                </a:solidFill>
              </a:rPr>
              <a:t>Does not contribute at </a:t>
            </a:r>
            <a:r>
              <a:rPr lang="fr-FR" sz="2000" b="1" i="1">
                <a:solidFill>
                  <a:srgbClr val="FF3300"/>
                </a:solidFill>
                <a:latin typeface="Symbol" pitchFamily="18" charset="2"/>
              </a:rPr>
              <a:t>q </a:t>
            </a:r>
            <a:r>
              <a:rPr lang="fr-FR" sz="2000" b="1">
                <a:solidFill>
                  <a:srgbClr val="FF3300"/>
                </a:solidFill>
              </a:rPr>
              <a:t>=90°</a:t>
            </a:r>
          </a:p>
        </p:txBody>
      </p:sp>
      <p:pic>
        <p:nvPicPr>
          <p:cNvPr id="104243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357563"/>
            <a:ext cx="2663825" cy="10318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43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536399"/>
            <a:ext cx="7921625" cy="1176338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104244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692150"/>
            <a:ext cx="70580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alpha val="38000"/>
                      </a:schemeClr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2441" name="Rectangle 9"/>
          <p:cNvSpPr>
            <a:spLocks noChangeArrowheads="1"/>
          </p:cNvSpPr>
          <p:nvPr/>
        </p:nvSpPr>
        <p:spPr bwMode="auto">
          <a:xfrm>
            <a:off x="1187450" y="2781300"/>
            <a:ext cx="446563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190500">
              <a:spcBef>
                <a:spcPct val="20000"/>
              </a:spcBef>
            </a:pPr>
            <a:r>
              <a:rPr lang="fr-FR" sz="2400" b="1" i="0">
                <a:solidFill>
                  <a:srgbClr val="FF3300"/>
                </a:solidFill>
                <a:latin typeface="Comic Sans MS" pitchFamily="66" charset="0"/>
              </a:rPr>
              <a:t>Two Photon Exchange:</a:t>
            </a:r>
          </a:p>
        </p:txBody>
      </p:sp>
      <p:sp>
        <p:nvSpPr>
          <p:cNvPr id="1042443" name="Rectangle 11"/>
          <p:cNvSpPr>
            <a:spLocks noChangeArrowheads="1"/>
          </p:cNvSpPr>
          <p:nvPr/>
        </p:nvSpPr>
        <p:spPr bwMode="auto">
          <a:xfrm>
            <a:off x="251520" y="2635250"/>
            <a:ext cx="8101012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>
                        <a:gamma/>
                        <a:shade val="46275"/>
                        <a:invGamma/>
                        <a:alpha val="14000"/>
                      </a:schemeClr>
                    </a:gs>
                    <a:gs pos="100000">
                      <a:schemeClr val="hlink">
                        <a:alpha val="30000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pattFill prst="pct5">
                  <a:fgClr>
                    <a:schemeClr val="bg2"/>
                  </a:fgClr>
                  <a:bgClr>
                    <a:schemeClr val="hlink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2444" name="Rectangle 12"/>
          <p:cNvSpPr>
            <a:spLocks noChangeArrowheads="1"/>
          </p:cNvSpPr>
          <p:nvPr/>
        </p:nvSpPr>
        <p:spPr bwMode="auto">
          <a:xfrm>
            <a:off x="3563938" y="4601710"/>
            <a:ext cx="1655762" cy="431800"/>
          </a:xfrm>
          <a:prstGeom prst="rect">
            <a:avLst/>
          </a:prstGeom>
          <a:gradFill rotWithShape="1">
            <a:gsLst>
              <a:gs pos="0">
                <a:srgbClr val="FF3300">
                  <a:alpha val="50999"/>
                </a:srgbClr>
              </a:gs>
              <a:gs pos="100000">
                <a:srgbClr val="FF3300">
                  <a:gamma/>
                  <a:shade val="46275"/>
                  <a:invGamma/>
                  <a:alpha val="6000"/>
                </a:srgbClr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2445" name="Rectangle 13"/>
          <p:cNvSpPr>
            <a:spLocks noChangeArrowheads="1"/>
          </p:cNvSpPr>
          <p:nvPr/>
        </p:nvSpPr>
        <p:spPr bwMode="auto">
          <a:xfrm>
            <a:off x="7092950" y="4605792"/>
            <a:ext cx="1511300" cy="431800"/>
          </a:xfrm>
          <a:prstGeom prst="rect">
            <a:avLst/>
          </a:prstGeom>
          <a:gradFill rotWithShape="1">
            <a:gsLst>
              <a:gs pos="0">
                <a:srgbClr val="FF3300">
                  <a:alpha val="50999"/>
                </a:srgbClr>
              </a:gs>
              <a:gs pos="100000">
                <a:srgbClr val="FF3300">
                  <a:gamma/>
                  <a:shade val="46275"/>
                  <a:invGamma/>
                  <a:alpha val="6000"/>
                </a:srgbClr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2446" name="Rectangle 14"/>
          <p:cNvSpPr>
            <a:spLocks noChangeArrowheads="1"/>
          </p:cNvSpPr>
          <p:nvPr/>
        </p:nvSpPr>
        <p:spPr bwMode="auto">
          <a:xfrm>
            <a:off x="1476375" y="5090233"/>
            <a:ext cx="4462463" cy="622504"/>
          </a:xfrm>
          <a:prstGeom prst="rect">
            <a:avLst/>
          </a:prstGeom>
          <a:gradFill rotWithShape="1">
            <a:gsLst>
              <a:gs pos="0">
                <a:srgbClr val="FF3300">
                  <a:alpha val="50999"/>
                </a:srgbClr>
              </a:gs>
              <a:gs pos="100000">
                <a:srgbClr val="FF3300">
                  <a:gamma/>
                  <a:shade val="46275"/>
                  <a:invGamma/>
                  <a:alpha val="6000"/>
                </a:srgbClr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2447" name="Rectangle 15"/>
          <p:cNvSpPr>
            <a:spLocks noChangeArrowheads="1"/>
          </p:cNvSpPr>
          <p:nvPr/>
        </p:nvSpPr>
        <p:spPr bwMode="auto">
          <a:xfrm>
            <a:off x="1187450" y="692150"/>
            <a:ext cx="7416800" cy="2016125"/>
          </a:xfrm>
          <a:prstGeom prst="rect">
            <a:avLst/>
          </a:prstGeom>
          <a:gradFill rotWithShape="1">
            <a:gsLst>
              <a:gs pos="0">
                <a:schemeClr val="bg2">
                  <a:alpha val="32001"/>
                </a:schemeClr>
              </a:gs>
              <a:gs pos="100000">
                <a:schemeClr val="bg2">
                  <a:gamma/>
                  <a:shade val="46275"/>
                  <a:invGamma/>
                  <a:alpha val="8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4105936" y="5769659"/>
            <a:ext cx="48861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 b="1" i="0" dirty="0" smtClean="0">
                <a:solidFill>
                  <a:srgbClr val="008000"/>
                </a:solidFill>
              </a:rPr>
              <a:t>M.P</a:t>
            </a:r>
            <a:r>
              <a:rPr lang="en-US" sz="1800" b="1" i="0" dirty="0">
                <a:solidFill>
                  <a:srgbClr val="008000"/>
                </a:solidFill>
              </a:rPr>
              <a:t>. </a:t>
            </a:r>
            <a:r>
              <a:rPr lang="en-US" sz="1800" b="1" i="0" dirty="0" err="1">
                <a:solidFill>
                  <a:srgbClr val="008000"/>
                </a:solidFill>
              </a:rPr>
              <a:t>Rekalo</a:t>
            </a:r>
            <a:r>
              <a:rPr lang="en-US" sz="1800" b="1" i="0" dirty="0">
                <a:solidFill>
                  <a:srgbClr val="008000"/>
                </a:solidFill>
              </a:rPr>
              <a:t> and E. T.-G., EPJA  22, 331 (2004)</a:t>
            </a:r>
          </a:p>
          <a:p>
            <a:r>
              <a:rPr lang="en-US" sz="1800" b="1" i="0" dirty="0">
                <a:solidFill>
                  <a:srgbClr val="000099"/>
                </a:solidFill>
              </a:rPr>
              <a:t>G.I. </a:t>
            </a:r>
            <a:r>
              <a:rPr lang="en-US" sz="1800" b="1" i="0" dirty="0" err="1">
                <a:solidFill>
                  <a:srgbClr val="000099"/>
                </a:solidFill>
              </a:rPr>
              <a:t>Gakh</a:t>
            </a:r>
            <a:r>
              <a:rPr lang="en-US" sz="1800" b="1" i="0" dirty="0">
                <a:solidFill>
                  <a:srgbClr val="000099"/>
                </a:solidFill>
              </a:rPr>
              <a:t> and E. T.-G., NPA761, 120 (2005)</a:t>
            </a:r>
            <a:endParaRPr lang="fr-FR" sz="1800" b="1" i="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6883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2435" grpId="0" build="p" animBg="1"/>
      <p:bldP spid="1042441" grpId="0"/>
      <p:bldP spid="1042444" grpId="0" animBg="1"/>
      <p:bldP spid="1042445" grpId="0" animBg="1"/>
      <p:bldP spid="104244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Egle Tomasi-Gustafsson       Gatchina, July 10, 2012</a:t>
            </a:r>
            <a:endParaRPr lang="fr-FR"/>
          </a:p>
        </p:txBody>
      </p:sp>
      <p:sp>
        <p:nvSpPr>
          <p:cNvPr id="1026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06475" y="803275"/>
            <a:ext cx="8137525" cy="5434013"/>
          </a:xfrm>
        </p:spPr>
        <p:txBody>
          <a:bodyPr/>
          <a:lstStyle/>
          <a:p>
            <a:r>
              <a:rPr lang="en-US" sz="2800">
                <a:latin typeface="Times New Roman" pitchFamily="18" charset="0"/>
              </a:rPr>
              <a:t>Properties of the TPE amplitudes with respect to the transformation:</a:t>
            </a:r>
            <a:r>
              <a:rPr lang="en-US" sz="2800">
                <a:solidFill>
                  <a:srgbClr val="FF3300"/>
                </a:solidFill>
                <a:latin typeface="Times New Roman" pitchFamily="18" charset="0"/>
              </a:rPr>
              <a:t>    cos </a:t>
            </a:r>
            <a:r>
              <a:rPr lang="en-US" sz="2800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</a:t>
            </a:r>
            <a:r>
              <a:rPr lang="en-US" sz="2800">
                <a:solidFill>
                  <a:srgbClr val="FF3300"/>
                </a:solidFill>
                <a:latin typeface="Times New Roman" pitchFamily="18" charset="0"/>
              </a:rPr>
              <a:t> = - cos </a:t>
            </a:r>
            <a:r>
              <a:rPr lang="en-US" sz="2800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</a:t>
            </a:r>
            <a:r>
              <a:rPr lang="en-US" sz="2800">
                <a:latin typeface="Times New Roman" pitchFamily="18" charset="0"/>
                <a:sym typeface="Symbol" pitchFamily="18" charset="2"/>
              </a:rPr>
              <a:t>   i.e.,</a:t>
            </a:r>
            <a:r>
              <a:rPr lang="en-US" sz="2800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 </a:t>
            </a:r>
            <a:r>
              <a:rPr lang="fr-FR" sz="2800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   - </a:t>
            </a:r>
            <a:r>
              <a:rPr lang="en-US" sz="2800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</a:t>
            </a:r>
          </a:p>
          <a:p>
            <a:pPr>
              <a:buFontTx/>
              <a:buNone/>
            </a:pPr>
            <a:r>
              <a:rPr lang="en-US" sz="3200" b="1" i="1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(equivalent to non-linearity in Rosenbluth fit)</a:t>
            </a:r>
          </a:p>
          <a:p>
            <a:endParaRPr lang="en-US" sz="3200" b="1" i="1">
              <a:solidFill>
                <a:schemeClr val="accent2"/>
              </a:solidFill>
              <a:latin typeface="Times New Roman" pitchFamily="18" charset="0"/>
              <a:sym typeface="Symbol" pitchFamily="18" charset="2"/>
            </a:endParaRPr>
          </a:p>
          <a:p>
            <a:endParaRPr lang="en-US" sz="2800" i="1">
              <a:solidFill>
                <a:srgbClr val="FF3300"/>
              </a:solidFill>
              <a:latin typeface="Times New Roman" pitchFamily="18" charset="0"/>
              <a:sym typeface="Symbol" pitchFamily="18" charset="2"/>
            </a:endParaRPr>
          </a:p>
          <a:p>
            <a:endParaRPr lang="en-US" sz="2000">
              <a:latin typeface="Times New Roman" pitchFamily="18" charset="0"/>
              <a:sym typeface="Symbol" pitchFamily="18" charset="2"/>
            </a:endParaRPr>
          </a:p>
          <a:p>
            <a:endParaRPr lang="en-US" sz="2000">
              <a:latin typeface="Times New Roman" pitchFamily="18" charset="0"/>
              <a:sym typeface="Symbol" pitchFamily="18" charset="2"/>
            </a:endParaRPr>
          </a:p>
          <a:p>
            <a:r>
              <a:rPr lang="en-US" sz="2800">
                <a:latin typeface="Times New Roman" pitchFamily="18" charset="0"/>
                <a:sym typeface="Symbol" pitchFamily="18" charset="2"/>
              </a:rPr>
              <a:t>Based on these properties one can </a:t>
            </a:r>
            <a:r>
              <a:rPr lang="en-US" sz="2800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remove</a:t>
            </a:r>
            <a:r>
              <a:rPr lang="en-US" sz="2800">
                <a:latin typeface="Times New Roman" pitchFamily="18" charset="0"/>
                <a:sym typeface="Symbol" pitchFamily="18" charset="2"/>
              </a:rPr>
              <a:t> or </a:t>
            </a:r>
            <a:r>
              <a:rPr lang="en-US" sz="2800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single out</a:t>
            </a:r>
            <a:r>
              <a:rPr lang="en-US" sz="2800">
                <a:latin typeface="Times New Roman" pitchFamily="18" charset="0"/>
                <a:sym typeface="Symbol" pitchFamily="18" charset="2"/>
              </a:rPr>
              <a:t> TPE contribution</a:t>
            </a:r>
            <a:endParaRPr lang="fr-FR" sz="28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026051" name="Rectangle 3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200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Symmetry relations</a:t>
            </a:r>
            <a:endParaRPr lang="fr-FR" sz="3200" i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6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708275"/>
            <a:ext cx="5183187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053" name="Rectangle 5"/>
          <p:cNvSpPr>
            <a:spLocks noChangeArrowheads="1"/>
          </p:cNvSpPr>
          <p:nvPr/>
        </p:nvSpPr>
        <p:spPr bwMode="auto">
          <a:xfrm>
            <a:off x="5867400" y="5734050"/>
            <a:ext cx="307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chemeClr val="accent2"/>
                </a:solidFill>
              </a:rPr>
              <a:t>E. T.-G., G. Gakh, NPA  (2007)</a:t>
            </a:r>
            <a:endParaRPr lang="fr-FR" sz="1800">
              <a:solidFill>
                <a:schemeClr val="accent2"/>
              </a:solidFill>
            </a:endParaRPr>
          </a:p>
        </p:txBody>
      </p:sp>
      <p:sp>
        <p:nvSpPr>
          <p:cNvPr id="1026054" name="Rectangle 6"/>
          <p:cNvSpPr>
            <a:spLocks noChangeArrowheads="1"/>
          </p:cNvSpPr>
          <p:nvPr/>
        </p:nvSpPr>
        <p:spPr bwMode="auto">
          <a:xfrm>
            <a:off x="1979613" y="2708275"/>
            <a:ext cx="5184775" cy="1152525"/>
          </a:xfrm>
          <a:prstGeom prst="rect">
            <a:avLst/>
          </a:prstGeom>
          <a:gradFill rotWithShape="1">
            <a:gsLst>
              <a:gs pos="0">
                <a:srgbClr val="FF3300">
                  <a:alpha val="48000"/>
                </a:srgbClr>
              </a:gs>
              <a:gs pos="100000">
                <a:srgbClr val="FF3300">
                  <a:gamma/>
                  <a:shade val="46275"/>
                  <a:invGamma/>
                  <a:alpha val="19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820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Egle Tomasi-Gustafsson       Gatchina, July 10, 2012</a:t>
            </a:r>
            <a:endParaRPr lang="fr-FR"/>
          </a:p>
        </p:txBody>
      </p:sp>
      <p:sp>
        <p:nvSpPr>
          <p:cNvPr id="1027082" name="Rectangle 10"/>
          <p:cNvSpPr>
            <a:spLocks noChangeArrowheads="1"/>
          </p:cNvSpPr>
          <p:nvPr/>
        </p:nvSpPr>
        <p:spPr bwMode="auto">
          <a:xfrm>
            <a:off x="1403350" y="3789363"/>
            <a:ext cx="7129463" cy="2089150"/>
          </a:xfrm>
          <a:prstGeom prst="rect">
            <a:avLst/>
          </a:prstGeom>
          <a:gradFill rotWithShape="1">
            <a:gsLst>
              <a:gs pos="0">
                <a:schemeClr val="accent2">
                  <a:alpha val="53999"/>
                </a:schemeClr>
              </a:gs>
              <a:gs pos="100000">
                <a:schemeClr val="accent2">
                  <a:gamma/>
                  <a:shade val="46275"/>
                  <a:invGamma/>
                  <a:alpha val="50999"/>
                </a:schemeClr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fr-FR"/>
          </a:p>
        </p:txBody>
      </p:sp>
      <p:sp>
        <p:nvSpPr>
          <p:cNvPr id="12294" name="Rectangle 9"/>
          <p:cNvSpPr>
            <a:spLocks noChangeArrowheads="1"/>
          </p:cNvSpPr>
          <p:nvPr/>
        </p:nvSpPr>
        <p:spPr bwMode="auto">
          <a:xfrm>
            <a:off x="1403350" y="1628775"/>
            <a:ext cx="5832475" cy="1295400"/>
          </a:xfrm>
          <a:prstGeom prst="rect">
            <a:avLst/>
          </a:prstGeom>
          <a:gradFill rotWithShape="1">
            <a:gsLst>
              <a:gs pos="0">
                <a:srgbClr val="FF3300">
                  <a:alpha val="60001"/>
                </a:srgbClr>
              </a:gs>
              <a:gs pos="100000">
                <a:srgbClr val="761800">
                  <a:alpha val="51999"/>
                </a:srgbClr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/>
          </a:p>
        </p:txBody>
      </p:sp>
      <p:sp>
        <p:nvSpPr>
          <p:cNvPr id="122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04888" y="714375"/>
            <a:ext cx="7959725" cy="5434013"/>
          </a:xfrm>
        </p:spPr>
        <p:txBody>
          <a:bodyPr/>
          <a:lstStyle/>
          <a:p>
            <a:pPr marL="0" indent="190500"/>
            <a:r>
              <a:rPr lang="en-US" sz="2400" smtClean="0">
                <a:solidFill>
                  <a:srgbClr val="3333CC"/>
                </a:solidFill>
                <a:latin typeface="Comic Sans MS" pitchFamily="66" charset="0"/>
                <a:sym typeface="Symbol" pitchFamily="18" charset="2"/>
              </a:rPr>
              <a:t>Differential cross section at </a:t>
            </a:r>
            <a:r>
              <a:rPr lang="en-US" sz="2400" smtClean="0">
                <a:solidFill>
                  <a:srgbClr val="FF3300"/>
                </a:solidFill>
                <a:latin typeface="Comic Sans MS" pitchFamily="66" charset="0"/>
                <a:sym typeface="Symbol" pitchFamily="18" charset="2"/>
              </a:rPr>
              <a:t>complementary  angles</a:t>
            </a:r>
            <a:r>
              <a:rPr lang="en-US" sz="2400" smtClean="0">
                <a:solidFill>
                  <a:srgbClr val="3333CC"/>
                </a:solidFill>
                <a:latin typeface="Comic Sans MS" pitchFamily="66" charset="0"/>
                <a:sym typeface="Symbol" pitchFamily="18" charset="2"/>
              </a:rPr>
              <a:t>:</a:t>
            </a:r>
          </a:p>
          <a:p>
            <a:pPr marL="0" indent="190500">
              <a:buFontTx/>
              <a:buNone/>
            </a:pPr>
            <a:endParaRPr lang="fr-FR" sz="2400" smtClean="0">
              <a:solidFill>
                <a:srgbClr val="3333CC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1229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solidFill>
                  <a:schemeClr val="tx1"/>
                </a:solidFill>
                <a:latin typeface="Comic Sans MS" pitchFamily="66" charset="0"/>
              </a:rPr>
              <a:t>Symmetry relations (annihilation)</a:t>
            </a:r>
            <a:endParaRPr lang="fr-FR" sz="360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229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916113"/>
            <a:ext cx="4895850" cy="815975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1229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4076700"/>
            <a:ext cx="6624637" cy="1562100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</p:spPr>
      </p:pic>
      <p:pic>
        <p:nvPicPr>
          <p:cNvPr id="1229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5589588"/>
            <a:ext cx="2484438" cy="6492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027079" name="Rectangle 7"/>
          <p:cNvSpPr>
            <a:spLocks noChangeArrowheads="1"/>
          </p:cNvSpPr>
          <p:nvPr/>
        </p:nvSpPr>
        <p:spPr bwMode="auto">
          <a:xfrm>
            <a:off x="1403350" y="3357563"/>
            <a:ext cx="7132638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i="0">
                <a:solidFill>
                  <a:schemeClr val="bg1"/>
                </a:solidFill>
                <a:latin typeface="Comic Sans MS" pitchFamily="66" charset="0"/>
                <a:sym typeface="Symbol" pitchFamily="18" charset="2"/>
              </a:rPr>
              <a:t>The DIFFERENCE enhances the 2</a:t>
            </a:r>
            <a:r>
              <a:rPr lang="en-US" sz="2400" i="0">
                <a:solidFill>
                  <a:schemeClr val="bg1"/>
                </a:solidFill>
                <a:latin typeface="Symbol" pitchFamily="18" charset="2"/>
                <a:sym typeface="Symbol" pitchFamily="18" charset="2"/>
              </a:rPr>
              <a:t>g </a:t>
            </a:r>
            <a:r>
              <a:rPr lang="en-US" sz="2400" i="0">
                <a:solidFill>
                  <a:schemeClr val="bg1"/>
                </a:solidFill>
                <a:latin typeface="Comic Sans MS" pitchFamily="66" charset="0"/>
                <a:sym typeface="Symbol" pitchFamily="18" charset="2"/>
              </a:rPr>
              <a:t>contribution:</a:t>
            </a:r>
            <a:r>
              <a:rPr lang="en-US" sz="2400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Symbol" pitchFamily="18" charset="2"/>
              </a:rPr>
              <a:t> </a:t>
            </a:r>
            <a:endParaRPr lang="fr-FR" sz="2400" i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12301" name="Rectangle 8"/>
          <p:cNvSpPr>
            <a:spLocks noChangeArrowheads="1"/>
          </p:cNvSpPr>
          <p:nvPr/>
        </p:nvSpPr>
        <p:spPr bwMode="auto">
          <a:xfrm>
            <a:off x="1403350" y="1268413"/>
            <a:ext cx="5832475" cy="466725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i="0">
                <a:solidFill>
                  <a:schemeClr val="bg1"/>
                </a:solidFill>
                <a:latin typeface="Comic Sans MS" pitchFamily="66" charset="0"/>
                <a:sym typeface="Symbol" pitchFamily="18" charset="2"/>
              </a:rPr>
              <a:t>The SUM cancels the 2</a:t>
            </a:r>
            <a:r>
              <a:rPr lang="en-US" sz="2400" i="0">
                <a:solidFill>
                  <a:schemeClr val="bg1"/>
                </a:solidFill>
                <a:latin typeface="Symbol" pitchFamily="18" charset="2"/>
                <a:sym typeface="Symbol" pitchFamily="18" charset="2"/>
              </a:rPr>
              <a:t>g </a:t>
            </a:r>
            <a:r>
              <a:rPr lang="en-US" sz="2400" i="0">
                <a:solidFill>
                  <a:schemeClr val="bg1"/>
                </a:solidFill>
                <a:latin typeface="Comic Sans MS" pitchFamily="66" charset="0"/>
                <a:sym typeface="Symbol" pitchFamily="18" charset="2"/>
              </a:rPr>
              <a:t>contribution:</a:t>
            </a:r>
            <a:r>
              <a:rPr lang="en-US" sz="2400" i="0">
                <a:solidFill>
                  <a:srgbClr val="3333CC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2400" i="0">
                <a:latin typeface="Comic Sans MS" pitchFamily="66" charset="0"/>
                <a:sym typeface="Symbol" pitchFamily="18" charset="2"/>
              </a:rPr>
              <a:t> </a:t>
            </a:r>
            <a:endParaRPr lang="fr-FR" sz="2400" i="0">
              <a:latin typeface="Comic Sans MS" pitchFamily="66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512744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Egle Tomasi-Gustafsson       Gatchina, July 10, 2012</a:t>
            </a:r>
            <a:endParaRPr lang="fr-FR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457200"/>
            <a:ext cx="8507413" cy="4556125"/>
          </a:xfrm>
        </p:spPr>
        <p:txBody>
          <a:bodyPr/>
          <a:lstStyle/>
          <a:p>
            <a:r>
              <a:rPr lang="en-GB" sz="3600" b="1" i="1" dirty="0" smtClean="0">
                <a:solidFill>
                  <a:srgbClr val="0000FF"/>
                </a:solidFill>
              </a:rPr>
              <a:t>What do data say?</a:t>
            </a:r>
            <a:br>
              <a:rPr lang="en-GB" sz="3600" b="1" i="1" dirty="0" smtClean="0">
                <a:solidFill>
                  <a:srgbClr val="0000FF"/>
                </a:solidFill>
              </a:rPr>
            </a:br>
            <a:endParaRPr lang="en-GB" sz="3600" b="1" i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668714"/>
      </p:ext>
    </p:extLst>
  </p:cSld>
  <p:clrMapOvr>
    <a:masterClrMapping/>
  </p:clrMapOvr>
  <p:transition advTm="734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Egle Tomasi-Gustafsson       Gatchina, July 10, 2012</a:t>
            </a:r>
            <a:endParaRPr lang="fr-FR"/>
          </a:p>
        </p:txBody>
      </p:sp>
      <p:sp>
        <p:nvSpPr>
          <p:cNvPr id="1122306" name="Rectangle 2"/>
          <p:cNvSpPr>
            <a:spLocks noChangeArrowheads="1"/>
          </p:cNvSpPr>
          <p:nvPr/>
        </p:nvSpPr>
        <p:spPr bwMode="auto">
          <a:xfrm>
            <a:off x="900113" y="908050"/>
            <a:ext cx="3240087" cy="2449513"/>
          </a:xfrm>
          <a:prstGeom prst="rect">
            <a:avLst/>
          </a:prstGeom>
          <a:solidFill>
            <a:srgbClr val="008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23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i="1">
                <a:solidFill>
                  <a:srgbClr val="008000"/>
                </a:solidFill>
              </a:rPr>
              <a:t>Radiative Return (ISR)</a:t>
            </a:r>
          </a:p>
        </p:txBody>
      </p:sp>
      <p:pic>
        <p:nvPicPr>
          <p:cNvPr id="1122308" name="Picture 4" descr="feipp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4113" y="1196975"/>
            <a:ext cx="2663825" cy="1798638"/>
          </a:xfrm>
          <a:solidFill>
            <a:srgbClr val="FFFF00"/>
          </a:solidFill>
          <a:ln>
            <a:solidFill>
              <a:srgbClr val="FFFF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122309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250825" y="3500438"/>
          <a:ext cx="8675688" cy="193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947" name="Equation" r:id="rId4" imgW="3302000" imgH="736600" progId="Equation.3">
                  <p:embed/>
                </p:oleObj>
              </mc:Choice>
              <mc:Fallback>
                <p:oleObj name="Equation" r:id="rId4" imgW="3302000" imgH="736600" progId="Equation.3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500438"/>
                        <a:ext cx="8675688" cy="19367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8100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2310" name="Picture 6" descr="Babar_with_bann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836613"/>
            <a:ext cx="3457575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2311" name="Text Box 7"/>
          <p:cNvSpPr txBox="1">
            <a:spLocks noChangeArrowheads="1"/>
          </p:cNvSpPr>
          <p:nvPr/>
        </p:nvSpPr>
        <p:spPr bwMode="auto">
          <a:xfrm>
            <a:off x="4716463" y="2420938"/>
            <a:ext cx="3816350" cy="617537"/>
          </a:xfrm>
          <a:prstGeom prst="rect">
            <a:avLst/>
          </a:prstGeom>
          <a:gradFill rotWithShape="1">
            <a:gsLst>
              <a:gs pos="0">
                <a:srgbClr val="008000">
                  <a:gamma/>
                  <a:shade val="46275"/>
                  <a:invGamma/>
                </a:srgbClr>
              </a:gs>
              <a:gs pos="100000">
                <a:srgbClr val="008000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33CC33"/>
                </a:solidFill>
                <a:latin typeface="Arial" charset="0"/>
              </a:rPr>
              <a:t> </a:t>
            </a:r>
            <a:r>
              <a:rPr lang="en-US" sz="3200">
                <a:solidFill>
                  <a:schemeClr val="bg1"/>
                </a:solidFill>
                <a:latin typeface="Arial" charset="0"/>
              </a:rPr>
              <a:t>e</a:t>
            </a:r>
            <a:r>
              <a:rPr lang="en-US" sz="3200" baseline="30000">
                <a:solidFill>
                  <a:schemeClr val="bg1"/>
                </a:solidFill>
                <a:latin typeface="Arial" charset="0"/>
              </a:rPr>
              <a:t>+ </a:t>
            </a:r>
            <a:r>
              <a:rPr lang="en-US" sz="3200">
                <a:solidFill>
                  <a:schemeClr val="bg1"/>
                </a:solidFill>
                <a:latin typeface="Arial" charset="0"/>
              </a:rPr>
              <a:t>+e</a:t>
            </a:r>
            <a:r>
              <a:rPr lang="en-US" sz="3200" baseline="30000">
                <a:solidFill>
                  <a:schemeClr val="bg1"/>
                </a:solidFill>
                <a:latin typeface="Arial" charset="0"/>
              </a:rPr>
              <a:t>-</a:t>
            </a:r>
            <a:r>
              <a:rPr lang="en-US" sz="320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3200">
                <a:solidFill>
                  <a:schemeClr val="bg1"/>
                </a:solidFill>
                <a:latin typeface="Arial" charset="0"/>
                <a:sym typeface="Symbol" pitchFamily="18" charset="2"/>
              </a:rPr>
              <a:t> p + p + </a:t>
            </a:r>
          </a:p>
        </p:txBody>
      </p:sp>
      <p:sp>
        <p:nvSpPr>
          <p:cNvPr id="1122312" name="Line 8"/>
          <p:cNvSpPr>
            <a:spLocks noChangeShapeType="1"/>
          </p:cNvSpPr>
          <p:nvPr/>
        </p:nvSpPr>
        <p:spPr bwMode="auto">
          <a:xfrm>
            <a:off x="7235825" y="2565400"/>
            <a:ext cx="28733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2313" name="Rectangle 9"/>
          <p:cNvSpPr>
            <a:spLocks noChangeArrowheads="1"/>
          </p:cNvSpPr>
          <p:nvPr/>
        </p:nvSpPr>
        <p:spPr bwMode="auto">
          <a:xfrm>
            <a:off x="4140200" y="3716338"/>
            <a:ext cx="2376488" cy="576262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2314" name="Rectangle 10"/>
          <p:cNvSpPr>
            <a:spLocks noChangeArrowheads="1"/>
          </p:cNvSpPr>
          <p:nvPr/>
        </p:nvSpPr>
        <p:spPr bwMode="auto">
          <a:xfrm>
            <a:off x="2700338" y="5805488"/>
            <a:ext cx="625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rgbClr val="FF3300"/>
                </a:solidFill>
              </a:rPr>
              <a:t>B. Aubert ( BABAR Collaboration) Phys Rev. </a:t>
            </a:r>
            <a:r>
              <a:rPr lang="en-US" sz="1800" b="1">
                <a:solidFill>
                  <a:srgbClr val="FF3300"/>
                </a:solidFill>
              </a:rPr>
              <a:t>D73</a:t>
            </a:r>
            <a:r>
              <a:rPr lang="en-US" sz="1800">
                <a:solidFill>
                  <a:srgbClr val="FF3300"/>
                </a:solidFill>
              </a:rPr>
              <a:t>, 012005 (2006)</a:t>
            </a:r>
            <a:endParaRPr lang="fr-FR" sz="180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2931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Egle Tomasi-Gustafsson       Gatchina, July 10, 2012</a:t>
            </a:r>
            <a:endParaRPr lang="fr-FR"/>
          </a:p>
        </p:txBody>
      </p:sp>
      <p:pic>
        <p:nvPicPr>
          <p:cNvPr id="1088514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620713"/>
            <a:ext cx="2087563" cy="1990725"/>
          </a:xfrm>
          <a:noFill/>
          <a:ln/>
        </p:spPr>
      </p:pic>
      <p:sp>
        <p:nvSpPr>
          <p:cNvPr id="1088515" name="Rectangle 3"/>
          <p:cNvSpPr>
            <a:spLocks noChangeArrowheads="1"/>
          </p:cNvSpPr>
          <p:nvPr/>
        </p:nvSpPr>
        <p:spPr bwMode="auto">
          <a:xfrm>
            <a:off x="1331913" y="549275"/>
            <a:ext cx="1493837" cy="40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2000" b="1" i="0">
                <a:solidFill>
                  <a:srgbClr val="008000"/>
                </a:solidFill>
              </a:rPr>
              <a:t>1.877</a:t>
            </a:r>
            <a:r>
              <a:rPr lang="fr-FR" sz="2000" i="0">
                <a:solidFill>
                  <a:srgbClr val="008000"/>
                </a:solidFill>
              </a:rPr>
              <a:t>÷</a:t>
            </a:r>
            <a:r>
              <a:rPr lang="fr-FR" sz="2000" b="1" i="0">
                <a:solidFill>
                  <a:srgbClr val="008000"/>
                </a:solidFill>
              </a:rPr>
              <a:t>1.950</a:t>
            </a:r>
          </a:p>
        </p:txBody>
      </p:sp>
      <p:sp>
        <p:nvSpPr>
          <p:cNvPr id="1088516" name="Rectangle 4"/>
          <p:cNvSpPr>
            <a:spLocks noGrp="1" noChangeArrowheads="1"/>
          </p:cNvSpPr>
          <p:nvPr>
            <p:ph type="title"/>
          </p:nvPr>
        </p:nvSpPr>
        <p:spPr>
          <a:xfrm>
            <a:off x="971550" y="0"/>
            <a:ext cx="7777163" cy="404813"/>
          </a:xfrm>
        </p:spPr>
        <p:txBody>
          <a:bodyPr/>
          <a:lstStyle/>
          <a:p>
            <a:r>
              <a:rPr lang="en-US" sz="3600" i="1">
                <a:solidFill>
                  <a:srgbClr val="FF3300"/>
                </a:solidFill>
              </a:rPr>
              <a:t>Angular distribution</a:t>
            </a:r>
            <a:endParaRPr lang="fr-FR" sz="3600" i="1">
              <a:solidFill>
                <a:srgbClr val="FF3300"/>
              </a:solidFill>
            </a:endParaRPr>
          </a:p>
        </p:txBody>
      </p:sp>
      <p:pic>
        <p:nvPicPr>
          <p:cNvPr id="10885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620713"/>
            <a:ext cx="208915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851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620713"/>
            <a:ext cx="208915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851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432050"/>
            <a:ext cx="2089150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852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433638"/>
            <a:ext cx="2087562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8521" name="Picture 9" descr="Babar_with_bann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88" y="0"/>
            <a:ext cx="2233612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8522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652963"/>
            <a:ext cx="5903913" cy="836612"/>
          </a:xfrm>
          <a:prstGeom prst="rect">
            <a:avLst/>
          </a:prstGeom>
          <a:solidFill>
            <a:srgbClr val="FF3300"/>
          </a:solidFill>
          <a:ln w="9525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1088523" name="Rectangle 11"/>
          <p:cNvSpPr>
            <a:spLocks noChangeArrowheads="1"/>
          </p:cNvSpPr>
          <p:nvPr/>
        </p:nvSpPr>
        <p:spPr bwMode="auto">
          <a:xfrm rot="-5400000">
            <a:off x="5867203" y="2374775"/>
            <a:ext cx="3673078" cy="584775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b="1" i="0">
                <a:solidFill>
                  <a:srgbClr val="008000"/>
                </a:solidFill>
              </a:rPr>
              <a:t>Events/0.2 vs. cos </a:t>
            </a:r>
            <a:r>
              <a:rPr lang="fr-FR" b="1" i="0">
                <a:solidFill>
                  <a:srgbClr val="008000"/>
                </a:solidFill>
                <a:latin typeface="Symbol" pitchFamily="18" charset="2"/>
              </a:rPr>
              <a:t>q</a:t>
            </a:r>
          </a:p>
        </p:txBody>
      </p:sp>
      <p:pic>
        <p:nvPicPr>
          <p:cNvPr id="1088524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432050"/>
            <a:ext cx="2089150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88525" name="Rectangle 13"/>
          <p:cNvSpPr>
            <a:spLocks noChangeArrowheads="1"/>
          </p:cNvSpPr>
          <p:nvPr/>
        </p:nvSpPr>
        <p:spPr bwMode="auto">
          <a:xfrm>
            <a:off x="5580063" y="2420938"/>
            <a:ext cx="1476375" cy="40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2000" b="1" i="0">
                <a:solidFill>
                  <a:srgbClr val="008000"/>
                </a:solidFill>
              </a:rPr>
              <a:t>2.400</a:t>
            </a:r>
            <a:r>
              <a:rPr lang="fr-FR" sz="2000" i="0">
                <a:solidFill>
                  <a:srgbClr val="008000"/>
                </a:solidFill>
              </a:rPr>
              <a:t>÷</a:t>
            </a:r>
            <a:r>
              <a:rPr lang="fr-FR" sz="2000" b="1" i="0">
                <a:solidFill>
                  <a:srgbClr val="008000"/>
                </a:solidFill>
              </a:rPr>
              <a:t>3.000</a:t>
            </a:r>
          </a:p>
        </p:txBody>
      </p:sp>
      <p:sp>
        <p:nvSpPr>
          <p:cNvPr id="1088526" name="Rectangle 14"/>
          <p:cNvSpPr>
            <a:spLocks noChangeArrowheads="1"/>
          </p:cNvSpPr>
          <p:nvPr/>
        </p:nvSpPr>
        <p:spPr bwMode="auto">
          <a:xfrm>
            <a:off x="2771775" y="4724400"/>
            <a:ext cx="1728788" cy="649288"/>
          </a:xfrm>
          <a:prstGeom prst="rect">
            <a:avLst/>
          </a:prstGeom>
          <a:gradFill rotWithShape="1">
            <a:gsLst>
              <a:gs pos="0">
                <a:schemeClr val="accent2">
                  <a:alpha val="20000"/>
                </a:schemeClr>
              </a:gs>
              <a:gs pos="100000">
                <a:schemeClr val="accent2">
                  <a:gamma/>
                  <a:shade val="46275"/>
                  <a:invGamma/>
                  <a:alpha val="23000"/>
                </a:schemeClr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88527" name="Rectangle 15" descr="80 %"/>
          <p:cNvSpPr>
            <a:spLocks noChangeArrowheads="1"/>
          </p:cNvSpPr>
          <p:nvPr/>
        </p:nvSpPr>
        <p:spPr bwMode="auto">
          <a:xfrm>
            <a:off x="4643438" y="4724400"/>
            <a:ext cx="2305050" cy="647700"/>
          </a:xfrm>
          <a:prstGeom prst="rect">
            <a:avLst/>
          </a:prstGeom>
          <a:pattFill prst="pct80">
            <a:fgClr>
              <a:srgbClr val="FF3300">
                <a:alpha val="23000"/>
              </a:srgbClr>
            </a:fgClr>
            <a:bgClr>
              <a:srgbClr val="761700">
                <a:alpha val="23000"/>
              </a:srgbClr>
            </a:bgClr>
          </a:patt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88529" name="Rectangle 17"/>
          <p:cNvSpPr>
            <a:spLocks noChangeArrowheads="1"/>
          </p:cNvSpPr>
          <p:nvPr/>
        </p:nvSpPr>
        <p:spPr bwMode="auto">
          <a:xfrm>
            <a:off x="3402013" y="2420938"/>
            <a:ext cx="1476375" cy="40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2000" b="1" i="0">
                <a:solidFill>
                  <a:srgbClr val="008000"/>
                </a:solidFill>
              </a:rPr>
              <a:t>2.200</a:t>
            </a:r>
            <a:r>
              <a:rPr lang="fr-FR" sz="2000" i="0">
                <a:solidFill>
                  <a:srgbClr val="008000"/>
                </a:solidFill>
              </a:rPr>
              <a:t>÷</a:t>
            </a:r>
            <a:r>
              <a:rPr lang="fr-FR" sz="2000" b="1" i="0">
                <a:solidFill>
                  <a:srgbClr val="008000"/>
                </a:solidFill>
              </a:rPr>
              <a:t>2.400</a:t>
            </a:r>
          </a:p>
        </p:txBody>
      </p:sp>
      <p:sp>
        <p:nvSpPr>
          <p:cNvPr id="1088530" name="Rectangle 18"/>
          <p:cNvSpPr>
            <a:spLocks noChangeArrowheads="1"/>
          </p:cNvSpPr>
          <p:nvPr/>
        </p:nvSpPr>
        <p:spPr bwMode="auto">
          <a:xfrm>
            <a:off x="1331913" y="2420938"/>
            <a:ext cx="1476375" cy="40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2000" b="1" i="0">
                <a:solidFill>
                  <a:srgbClr val="008000"/>
                </a:solidFill>
              </a:rPr>
              <a:t>2.100</a:t>
            </a:r>
            <a:r>
              <a:rPr lang="fr-FR" sz="2000" i="0">
                <a:solidFill>
                  <a:srgbClr val="008000"/>
                </a:solidFill>
              </a:rPr>
              <a:t>÷</a:t>
            </a:r>
            <a:r>
              <a:rPr lang="fr-FR" sz="2000" b="1" i="0">
                <a:solidFill>
                  <a:srgbClr val="008000"/>
                </a:solidFill>
              </a:rPr>
              <a:t>2.200</a:t>
            </a:r>
          </a:p>
        </p:txBody>
      </p:sp>
      <p:sp>
        <p:nvSpPr>
          <p:cNvPr id="1088531" name="Rectangle 19"/>
          <p:cNvSpPr>
            <a:spLocks noChangeArrowheads="1"/>
          </p:cNvSpPr>
          <p:nvPr/>
        </p:nvSpPr>
        <p:spPr bwMode="auto">
          <a:xfrm>
            <a:off x="5508625" y="549275"/>
            <a:ext cx="1476375" cy="40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2000" b="1" i="0">
                <a:solidFill>
                  <a:srgbClr val="008000"/>
                </a:solidFill>
              </a:rPr>
              <a:t>2.025</a:t>
            </a:r>
            <a:r>
              <a:rPr lang="fr-FR" sz="2000" i="0">
                <a:solidFill>
                  <a:srgbClr val="008000"/>
                </a:solidFill>
              </a:rPr>
              <a:t>÷</a:t>
            </a:r>
            <a:r>
              <a:rPr lang="fr-FR" sz="2000" b="1" i="0">
                <a:solidFill>
                  <a:srgbClr val="008000"/>
                </a:solidFill>
              </a:rPr>
              <a:t>2.100</a:t>
            </a:r>
          </a:p>
        </p:txBody>
      </p:sp>
      <p:sp>
        <p:nvSpPr>
          <p:cNvPr id="1088532" name="Rectangle 20"/>
          <p:cNvSpPr>
            <a:spLocks noChangeArrowheads="1"/>
          </p:cNvSpPr>
          <p:nvPr/>
        </p:nvSpPr>
        <p:spPr bwMode="auto">
          <a:xfrm>
            <a:off x="3402013" y="549275"/>
            <a:ext cx="1476375" cy="40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2000" b="1" i="0">
                <a:solidFill>
                  <a:srgbClr val="008000"/>
                </a:solidFill>
              </a:rPr>
              <a:t>1.950÷2.025</a:t>
            </a:r>
          </a:p>
        </p:txBody>
      </p:sp>
      <p:sp>
        <p:nvSpPr>
          <p:cNvPr id="1088533" name="Rectangle 21"/>
          <p:cNvSpPr>
            <a:spLocks noChangeArrowheads="1"/>
          </p:cNvSpPr>
          <p:nvPr/>
        </p:nvSpPr>
        <p:spPr bwMode="auto">
          <a:xfrm>
            <a:off x="4716463" y="5661025"/>
            <a:ext cx="39243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>
              <a:lnSpc>
                <a:spcPct val="90000"/>
              </a:lnSpc>
              <a:spcBef>
                <a:spcPct val="20000"/>
              </a:spcBef>
            </a:pPr>
            <a:r>
              <a:rPr lang="en-US" sz="3200" b="1">
                <a:solidFill>
                  <a:srgbClr val="008000"/>
                </a:solidFill>
              </a:rPr>
              <a:t>2</a:t>
            </a:r>
            <a:r>
              <a:rPr lang="en-US" sz="3200" b="1">
                <a:solidFill>
                  <a:srgbClr val="008000"/>
                </a:solidFill>
                <a:latin typeface="Symbol" pitchFamily="18" charset="2"/>
              </a:rPr>
              <a:t>g-</a:t>
            </a:r>
            <a:r>
              <a:rPr lang="en-US" sz="3200" b="1">
                <a:solidFill>
                  <a:srgbClr val="008000"/>
                </a:solidFill>
              </a:rPr>
              <a:t>exchange?</a:t>
            </a:r>
          </a:p>
        </p:txBody>
      </p:sp>
    </p:spTree>
    <p:extLst>
      <p:ext uri="{BB962C8B-B14F-4D97-AF65-F5344CB8AC3E}">
        <p14:creationId xmlns:p14="http://schemas.microsoft.com/office/powerpoint/2010/main" val="31040711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853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Egle Tomasi-Gustafsson       Gatchina, July 10, 2012</a:t>
            </a:r>
            <a:endParaRPr lang="fr-FR"/>
          </a:p>
        </p:txBody>
      </p:sp>
      <p:sp>
        <p:nvSpPr>
          <p:cNvPr id="109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Angular Asymmetry</a:t>
            </a:r>
            <a:endParaRPr lang="en-US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90563" name="Picture 3" descr="fig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96975"/>
            <a:ext cx="540067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0564" name="Picture 4" descr="fig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2609850"/>
            <a:ext cx="4248150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0565" name="Picture 5" descr="Babar_with_banner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598487"/>
            <a:ext cx="3245034" cy="1196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90566" name="Text Box 6"/>
          <p:cNvSpPr txBox="1">
            <a:spLocks noChangeArrowheads="1"/>
          </p:cNvSpPr>
          <p:nvPr/>
        </p:nvSpPr>
        <p:spPr bwMode="auto">
          <a:xfrm>
            <a:off x="1187450" y="1989138"/>
            <a:ext cx="1789113" cy="4064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000" i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Mpp=1.877-1.9</a:t>
            </a:r>
          </a:p>
        </p:txBody>
      </p:sp>
      <p:sp>
        <p:nvSpPr>
          <p:cNvPr id="1090567" name="Text Box 7"/>
          <p:cNvSpPr txBox="1">
            <a:spLocks noChangeArrowheads="1"/>
          </p:cNvSpPr>
          <p:nvPr/>
        </p:nvSpPr>
        <p:spPr bwMode="auto">
          <a:xfrm>
            <a:off x="6156324" y="2276475"/>
            <a:ext cx="2376115" cy="5847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i="0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A=0.01</a:t>
            </a:r>
            <a:r>
              <a:rPr lang="fr-FR" i="0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±</a:t>
            </a:r>
            <a:r>
              <a:rPr lang="fr-FR" i="0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0.02</a:t>
            </a:r>
          </a:p>
        </p:txBody>
      </p:sp>
      <p:sp>
        <p:nvSpPr>
          <p:cNvPr id="1090568" name="Text Box 8"/>
          <p:cNvSpPr txBox="1">
            <a:spLocks noChangeArrowheads="1"/>
          </p:cNvSpPr>
          <p:nvPr/>
        </p:nvSpPr>
        <p:spPr bwMode="auto">
          <a:xfrm>
            <a:off x="3276600" y="4221163"/>
            <a:ext cx="1344613" cy="4064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000" i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Mpp=2.4-3</a:t>
            </a:r>
          </a:p>
        </p:txBody>
      </p:sp>
      <p:sp>
        <p:nvSpPr>
          <p:cNvPr id="1090569" name="Rectangle 9"/>
          <p:cNvSpPr>
            <a:spLocks noChangeArrowheads="1"/>
          </p:cNvSpPr>
          <p:nvPr/>
        </p:nvSpPr>
        <p:spPr bwMode="auto">
          <a:xfrm>
            <a:off x="395288" y="5900738"/>
            <a:ext cx="6337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rgbClr val="FF3300"/>
                </a:solidFill>
              </a:rPr>
              <a:t>E. T.-G., E.A. </a:t>
            </a:r>
            <a:r>
              <a:rPr lang="en-US" sz="1800" dirty="0" err="1">
                <a:solidFill>
                  <a:srgbClr val="FF3300"/>
                </a:solidFill>
              </a:rPr>
              <a:t>Kuraev</a:t>
            </a:r>
            <a:r>
              <a:rPr lang="en-US" sz="1800" dirty="0">
                <a:solidFill>
                  <a:srgbClr val="FF3300"/>
                </a:solidFill>
              </a:rPr>
              <a:t>, S. </a:t>
            </a:r>
            <a:r>
              <a:rPr lang="en-US" sz="1800" dirty="0" err="1">
                <a:solidFill>
                  <a:srgbClr val="FF3300"/>
                </a:solidFill>
              </a:rPr>
              <a:t>Bakmaev</a:t>
            </a:r>
            <a:r>
              <a:rPr lang="en-US" sz="1800" dirty="0">
                <a:solidFill>
                  <a:srgbClr val="FF3300"/>
                </a:solidFill>
              </a:rPr>
              <a:t>, S. </a:t>
            </a:r>
            <a:r>
              <a:rPr lang="en-US" sz="1800" dirty="0" err="1">
                <a:solidFill>
                  <a:srgbClr val="FF3300"/>
                </a:solidFill>
              </a:rPr>
              <a:t>Pacetti</a:t>
            </a:r>
            <a:r>
              <a:rPr lang="en-US" sz="1800" dirty="0">
                <a:solidFill>
                  <a:srgbClr val="FF3300"/>
                </a:solidFill>
              </a:rPr>
              <a:t>, Phys. </a:t>
            </a:r>
            <a:r>
              <a:rPr lang="en-US" sz="1800" dirty="0" err="1">
                <a:solidFill>
                  <a:srgbClr val="FF3300"/>
                </a:solidFill>
              </a:rPr>
              <a:t>Lett</a:t>
            </a:r>
            <a:r>
              <a:rPr lang="en-US" sz="1800" dirty="0">
                <a:solidFill>
                  <a:srgbClr val="FF3300"/>
                </a:solidFill>
              </a:rPr>
              <a:t>. B  (2008)</a:t>
            </a:r>
            <a:endParaRPr lang="fr-FR" sz="1800" dirty="0">
              <a:solidFill>
                <a:srgbClr val="FF3300"/>
              </a:solidFill>
            </a:endParaRPr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258" y="895986"/>
            <a:ext cx="3745334" cy="120592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3440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Egle Tomasi-Gustafsson       Gatchina, July 10, 2012</a:t>
            </a:r>
            <a:endParaRPr lang="fr-FR"/>
          </a:p>
        </p:txBody>
      </p:sp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0"/>
            <a:ext cx="6121400" cy="549275"/>
          </a:xfrm>
        </p:spPr>
        <p:txBody>
          <a:bodyPr/>
          <a:lstStyle/>
          <a:p>
            <a:r>
              <a:rPr lang="en-GB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Two-Photon exchange</a:t>
            </a:r>
            <a:endParaRPr lang="en-GB" sz="4000" b="1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7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576" y="836712"/>
            <a:ext cx="7776864" cy="547327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sz="2000" dirty="0" smtClean="0">
                <a:latin typeface="Comic Sans MS" pitchFamily="66" charset="0"/>
              </a:rPr>
              <a:t>1</a:t>
            </a:r>
            <a:r>
              <a:rPr lang="en-GB" sz="2400" dirty="0" smtClean="0">
                <a:latin typeface="Symbol" pitchFamily="18" charset="2"/>
              </a:rPr>
              <a:t>g</a:t>
            </a:r>
            <a:r>
              <a:rPr lang="en-GB" sz="2000" dirty="0" smtClean="0">
                <a:latin typeface="Comic Sans MS" pitchFamily="66" charset="0"/>
              </a:rPr>
              <a:t>-2</a:t>
            </a:r>
            <a:r>
              <a:rPr lang="en-GB" sz="2400" dirty="0" smtClean="0">
                <a:latin typeface="Symbol" pitchFamily="18" charset="2"/>
              </a:rPr>
              <a:t>g</a:t>
            </a:r>
            <a:r>
              <a:rPr lang="en-GB" sz="2000" dirty="0" smtClean="0">
                <a:latin typeface="Comic Sans MS" pitchFamily="66" charset="0"/>
              </a:rPr>
              <a:t> </a:t>
            </a:r>
            <a:r>
              <a:rPr lang="en-GB" sz="2000" dirty="0">
                <a:latin typeface="Comic Sans MS" pitchFamily="66" charset="0"/>
              </a:rPr>
              <a:t>interference is of the order of a=e</a:t>
            </a:r>
            <a:r>
              <a:rPr lang="en-GB" sz="2000" baseline="30000" dirty="0">
                <a:latin typeface="Comic Sans MS" pitchFamily="66" charset="0"/>
              </a:rPr>
              <a:t>2</a:t>
            </a:r>
            <a:r>
              <a:rPr lang="en-GB" sz="2000" dirty="0">
                <a:latin typeface="Comic Sans MS" pitchFamily="66" charset="0"/>
              </a:rPr>
              <a:t>/4p=1/137  (in usual calculations of </a:t>
            </a:r>
            <a:r>
              <a:rPr lang="en-GB" sz="2000" dirty="0" err="1">
                <a:latin typeface="Comic Sans MS" pitchFamily="66" charset="0"/>
              </a:rPr>
              <a:t>radiative</a:t>
            </a:r>
            <a:r>
              <a:rPr lang="en-GB" sz="2000" dirty="0">
                <a:latin typeface="Comic Sans MS" pitchFamily="66" charset="0"/>
              </a:rPr>
              <a:t> corrections, one photon is ‘hard’ and one is ‘soft</a:t>
            </a:r>
            <a:r>
              <a:rPr lang="en-GB" sz="2000" dirty="0" smtClean="0">
                <a:latin typeface="Comic Sans MS" pitchFamily="66" charset="0"/>
              </a:rPr>
              <a:t>’)</a:t>
            </a:r>
          </a:p>
          <a:p>
            <a:pPr>
              <a:lnSpc>
                <a:spcPct val="120000"/>
              </a:lnSpc>
            </a:pPr>
            <a:r>
              <a:rPr lang="en-GB" sz="2000" i="1" dirty="0" smtClean="0">
                <a:solidFill>
                  <a:srgbClr val="0000FF"/>
                </a:solidFill>
                <a:latin typeface="Comic Sans MS" pitchFamily="66" charset="0"/>
              </a:rPr>
              <a:t>“Invent </a:t>
            </a:r>
            <a:r>
              <a:rPr lang="en-GB" sz="2000" i="1" dirty="0">
                <a:solidFill>
                  <a:srgbClr val="0000FF"/>
                </a:solidFill>
                <a:latin typeface="Comic Sans MS" pitchFamily="66" charset="0"/>
              </a:rPr>
              <a:t>a </a:t>
            </a:r>
            <a:r>
              <a:rPr lang="en-GB" sz="2000" i="1" dirty="0" smtClean="0">
                <a:solidFill>
                  <a:srgbClr val="0000FF"/>
                </a:solidFill>
                <a:latin typeface="Comic Sans MS" pitchFamily="66" charset="0"/>
              </a:rPr>
              <a:t>mechanism”  </a:t>
            </a:r>
            <a:r>
              <a:rPr lang="en-GB" sz="2000" dirty="0">
                <a:latin typeface="Comic Sans MS" pitchFamily="66" charset="0"/>
              </a:rPr>
              <a:t>to enhance this </a:t>
            </a:r>
            <a:r>
              <a:rPr lang="en-GB" sz="2000" dirty="0" smtClean="0">
                <a:latin typeface="Comic Sans MS" pitchFamily="66" charset="0"/>
              </a:rPr>
              <a:t>contribution</a:t>
            </a:r>
            <a:endParaRPr lang="en-GB" sz="2000" i="1" dirty="0">
              <a:latin typeface="Comic Sans MS" pitchFamily="66" charset="0"/>
            </a:endParaRPr>
          </a:p>
          <a:p>
            <a:pPr>
              <a:lnSpc>
                <a:spcPct val="125000"/>
              </a:lnSpc>
            </a:pPr>
            <a:r>
              <a:rPr lang="en-GB" sz="2000" dirty="0">
                <a:latin typeface="Comic Sans MS" pitchFamily="66" charset="0"/>
              </a:rPr>
              <a:t>In the 70’s it was shown [</a:t>
            </a:r>
            <a:r>
              <a:rPr lang="en-GB" sz="2000" i="1" dirty="0">
                <a:solidFill>
                  <a:srgbClr val="FF0000"/>
                </a:solidFill>
                <a:latin typeface="Comic Sans MS" pitchFamily="66" charset="0"/>
              </a:rPr>
              <a:t>J. </a:t>
            </a:r>
            <a:r>
              <a:rPr lang="en-GB" sz="2000" i="1" dirty="0" err="1">
                <a:solidFill>
                  <a:srgbClr val="FF0000"/>
                </a:solidFill>
                <a:latin typeface="Comic Sans MS" pitchFamily="66" charset="0"/>
              </a:rPr>
              <a:t>Gunion</a:t>
            </a:r>
            <a:r>
              <a:rPr lang="en-GB" sz="2000" i="1" dirty="0">
                <a:solidFill>
                  <a:srgbClr val="FF0000"/>
                </a:solidFill>
                <a:latin typeface="Comic Sans MS" pitchFamily="66" charset="0"/>
              </a:rPr>
              <a:t> and L. </a:t>
            </a:r>
            <a:r>
              <a:rPr lang="en-GB" sz="2000" i="1" dirty="0" err="1">
                <a:solidFill>
                  <a:srgbClr val="FF0000"/>
                </a:solidFill>
                <a:latin typeface="Comic Sans MS" pitchFamily="66" charset="0"/>
              </a:rPr>
              <a:t>Stodolsky</a:t>
            </a:r>
            <a:r>
              <a:rPr lang="en-GB" sz="2000" i="1" dirty="0">
                <a:solidFill>
                  <a:srgbClr val="FF0000"/>
                </a:solidFill>
                <a:latin typeface="Comic Sans MS" pitchFamily="66" charset="0"/>
              </a:rPr>
              <a:t>, V. Franco, F.M. Lev, V.N. </a:t>
            </a:r>
            <a:r>
              <a:rPr lang="en-GB" sz="2000" i="1" dirty="0" err="1">
                <a:solidFill>
                  <a:srgbClr val="FF0000"/>
                </a:solidFill>
                <a:latin typeface="Comic Sans MS" pitchFamily="66" charset="0"/>
              </a:rPr>
              <a:t>Boitsov</a:t>
            </a:r>
            <a:r>
              <a:rPr lang="en-GB" sz="2000" i="1" dirty="0">
                <a:solidFill>
                  <a:srgbClr val="FF0000"/>
                </a:solidFill>
                <a:latin typeface="Comic Sans MS" pitchFamily="66" charset="0"/>
              </a:rPr>
              <a:t>, L. </a:t>
            </a:r>
            <a:r>
              <a:rPr lang="en-GB" sz="2000" i="1" dirty="0" err="1">
                <a:solidFill>
                  <a:srgbClr val="FF0000"/>
                </a:solidFill>
                <a:latin typeface="Comic Sans MS" pitchFamily="66" charset="0"/>
              </a:rPr>
              <a:t>Kondratyuk</a:t>
            </a:r>
            <a:r>
              <a:rPr lang="en-GB" sz="2000" i="1" dirty="0">
                <a:solidFill>
                  <a:srgbClr val="FF0000"/>
                </a:solidFill>
                <a:latin typeface="Comic Sans MS" pitchFamily="66" charset="0"/>
              </a:rPr>
              <a:t> and V.B. </a:t>
            </a:r>
            <a:r>
              <a:rPr lang="en-GB" sz="2000" i="1" dirty="0" err="1">
                <a:solidFill>
                  <a:srgbClr val="FF0000"/>
                </a:solidFill>
                <a:latin typeface="Comic Sans MS" pitchFamily="66" charset="0"/>
              </a:rPr>
              <a:t>Kopeliovich</a:t>
            </a:r>
            <a:r>
              <a:rPr lang="en-GB" sz="2000" i="1" dirty="0">
                <a:solidFill>
                  <a:srgbClr val="FF0000"/>
                </a:solidFill>
                <a:latin typeface="Comic Sans MS" pitchFamily="66" charset="0"/>
              </a:rPr>
              <a:t>, R. </a:t>
            </a:r>
            <a:r>
              <a:rPr lang="en-GB" sz="2000" i="1" dirty="0" err="1">
                <a:solidFill>
                  <a:srgbClr val="FF0000"/>
                </a:solidFill>
                <a:latin typeface="Comic Sans MS" pitchFamily="66" charset="0"/>
              </a:rPr>
              <a:t>Blankenbecker</a:t>
            </a:r>
            <a:r>
              <a:rPr lang="en-GB" sz="2000" i="1" dirty="0">
                <a:solidFill>
                  <a:srgbClr val="FF0000"/>
                </a:solidFill>
                <a:latin typeface="Comic Sans MS" pitchFamily="66" charset="0"/>
              </a:rPr>
              <a:t> and J. </a:t>
            </a:r>
            <a:r>
              <a:rPr lang="en-GB" sz="2000" i="1" dirty="0" err="1">
                <a:solidFill>
                  <a:srgbClr val="FF0000"/>
                </a:solidFill>
                <a:latin typeface="Comic Sans MS" pitchFamily="66" charset="0"/>
              </a:rPr>
              <a:t>Gunion</a:t>
            </a:r>
            <a:r>
              <a:rPr lang="en-GB" sz="2000" dirty="0">
                <a:latin typeface="Comic Sans MS" pitchFamily="66" charset="0"/>
              </a:rPr>
              <a:t>] that, </a:t>
            </a:r>
            <a:r>
              <a:rPr lang="en-GB" sz="2000" dirty="0">
                <a:solidFill>
                  <a:srgbClr val="0000FF"/>
                </a:solidFill>
                <a:latin typeface="Comic Sans MS" pitchFamily="66" charset="0"/>
              </a:rPr>
              <a:t>at large momentum transfer</a:t>
            </a:r>
            <a:r>
              <a:rPr lang="en-GB" sz="2000" dirty="0">
                <a:latin typeface="Comic Sans MS" pitchFamily="66" charset="0"/>
              </a:rPr>
              <a:t>, due to the sharp decrease of the FFs, if the momentum is shared between the two photons, </a:t>
            </a:r>
            <a:r>
              <a:rPr lang="en-GB" sz="2000" dirty="0">
                <a:solidFill>
                  <a:srgbClr val="0000FF"/>
                </a:solidFill>
                <a:latin typeface="Comic Sans MS" pitchFamily="66" charset="0"/>
              </a:rPr>
              <a:t>the </a:t>
            </a:r>
            <a:r>
              <a:rPr lang="en-GB" sz="2000" dirty="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GB" sz="2400" dirty="0" smtClean="0">
                <a:solidFill>
                  <a:schemeClr val="accent2"/>
                </a:solidFill>
                <a:latin typeface="Symbol" pitchFamily="18" charset="2"/>
              </a:rPr>
              <a:t>g</a:t>
            </a:r>
            <a:r>
              <a:rPr lang="en-GB" sz="2000" dirty="0" smtClean="0">
                <a:solidFill>
                  <a:srgbClr val="0000FF"/>
                </a:solidFill>
                <a:latin typeface="Comic Sans MS" pitchFamily="66" charset="0"/>
              </a:rPr>
              <a:t>- </a:t>
            </a:r>
            <a:r>
              <a:rPr lang="en-GB" sz="2000" dirty="0">
                <a:solidFill>
                  <a:srgbClr val="0000FF"/>
                </a:solidFill>
                <a:latin typeface="Comic Sans MS" pitchFamily="66" charset="0"/>
              </a:rPr>
              <a:t>contribution can become very large.</a:t>
            </a:r>
          </a:p>
          <a:p>
            <a:pPr>
              <a:lnSpc>
                <a:spcPct val="125000"/>
              </a:lnSpc>
            </a:pPr>
            <a:r>
              <a:rPr lang="en-GB" sz="2000" dirty="0">
                <a:latin typeface="Comic Sans MS" pitchFamily="66" charset="0"/>
              </a:rPr>
              <a:t>The </a:t>
            </a:r>
            <a:r>
              <a:rPr lang="en-GB" sz="2000" dirty="0" smtClean="0">
                <a:latin typeface="Comic Sans MS" pitchFamily="66" charset="0"/>
              </a:rPr>
              <a:t>2</a:t>
            </a:r>
            <a:r>
              <a:rPr lang="en-GB" sz="2400" dirty="0" smtClean="0">
                <a:latin typeface="Symbol" pitchFamily="18" charset="2"/>
              </a:rPr>
              <a:t>g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000" dirty="0">
                <a:latin typeface="Comic Sans MS" pitchFamily="66" charset="0"/>
              </a:rPr>
              <a:t>amplitude is expected to be mostly imaginary.</a:t>
            </a:r>
            <a:endParaRPr lang="en-GB" sz="2000" i="1" dirty="0">
              <a:solidFill>
                <a:schemeClr val="accent1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en-GB" sz="2000" dirty="0">
                <a:latin typeface="Comic Sans MS" pitchFamily="66" charset="0"/>
              </a:rPr>
              <a:t>In this case, </a:t>
            </a:r>
            <a:r>
              <a:rPr lang="en-GB" sz="2000" dirty="0">
                <a:solidFill>
                  <a:srgbClr val="FF3300"/>
                </a:solidFill>
                <a:latin typeface="Comic Sans MS" pitchFamily="66" charset="0"/>
              </a:rPr>
              <a:t>the </a:t>
            </a:r>
            <a:r>
              <a:rPr lang="en-GB" sz="2000" dirty="0" smtClean="0">
                <a:solidFill>
                  <a:srgbClr val="FF3300"/>
                </a:solidFill>
                <a:latin typeface="Comic Sans MS" pitchFamily="66" charset="0"/>
              </a:rPr>
              <a:t>1</a:t>
            </a:r>
            <a:r>
              <a:rPr lang="en-GB" sz="2400" dirty="0" smtClean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GB" sz="2000" dirty="0" smtClean="0">
                <a:solidFill>
                  <a:srgbClr val="FF3300"/>
                </a:solidFill>
                <a:latin typeface="Comic Sans MS" pitchFamily="66" charset="0"/>
              </a:rPr>
              <a:t>-2</a:t>
            </a:r>
            <a:r>
              <a:rPr lang="en-GB" sz="2400" dirty="0" smtClean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GB" sz="2000" dirty="0" smtClean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en-GB" sz="2000" dirty="0">
                <a:solidFill>
                  <a:srgbClr val="FF3300"/>
                </a:solidFill>
                <a:latin typeface="Comic Sans MS" pitchFamily="66" charset="0"/>
              </a:rPr>
              <a:t>interference is more important in time-like region,</a:t>
            </a:r>
            <a:r>
              <a:rPr lang="en-GB" sz="2000" dirty="0">
                <a:latin typeface="Comic Sans MS" pitchFamily="66" charset="0"/>
              </a:rPr>
              <a:t> as the Born amplitude is complex</a:t>
            </a:r>
            <a:r>
              <a:rPr lang="en-GB" sz="2000" dirty="0" smtClean="0"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07270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47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357562"/>
            <a:ext cx="5003800" cy="55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4" name="Rectangle 13"/>
          <p:cNvSpPr/>
          <p:nvPr/>
        </p:nvSpPr>
        <p:spPr bwMode="auto">
          <a:xfrm>
            <a:off x="928662" y="3214686"/>
            <a:ext cx="642942" cy="85725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Egle Tomasi-Gustafsson       Gatchina, July 10, 2012</a:t>
            </a:r>
            <a:endParaRPr lang="fr-FR"/>
          </a:p>
        </p:txBody>
      </p:sp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i="1">
                <a:solidFill>
                  <a:schemeClr val="accent2"/>
                </a:solidFill>
              </a:rPr>
              <a:t>Structure Function method</a:t>
            </a:r>
            <a:r>
              <a:rPr lang="fr-FR"/>
              <a:t> </a:t>
            </a:r>
          </a:p>
        </p:txBody>
      </p:sp>
      <p:pic>
        <p:nvPicPr>
          <p:cNvPr id="4464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4652963"/>
            <a:ext cx="5327650" cy="703262"/>
          </a:xfrm>
          <a:prstGeom prst="rect">
            <a:avLst/>
          </a:prstGeom>
          <a:noFill/>
        </p:spPr>
      </p:pic>
      <p:pic>
        <p:nvPicPr>
          <p:cNvPr id="4464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5516563"/>
            <a:ext cx="7056438" cy="60325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44647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1571612"/>
            <a:ext cx="4026098" cy="7318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446474" name="Picture 10" descr="bab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5000628" y="642917"/>
            <a:ext cx="4171967" cy="4171967"/>
          </a:xfrm>
          <a:noFill/>
          <a:ln/>
        </p:spPr>
      </p:pic>
      <p:sp>
        <p:nvSpPr>
          <p:cNvPr id="446475" name="Rectangle 11"/>
          <p:cNvSpPr>
            <a:spLocks noChangeArrowheads="1"/>
          </p:cNvSpPr>
          <p:nvPr/>
        </p:nvSpPr>
        <p:spPr bwMode="auto">
          <a:xfrm>
            <a:off x="3419475" y="3141663"/>
            <a:ext cx="73025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46476" name="Text Box 12"/>
          <p:cNvSpPr txBox="1">
            <a:spLocks noChangeArrowheads="1"/>
          </p:cNvSpPr>
          <p:nvPr/>
        </p:nvSpPr>
        <p:spPr bwMode="auto">
          <a:xfrm>
            <a:off x="683568" y="548680"/>
            <a:ext cx="42973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i="1" dirty="0">
                <a:effectLst/>
                <a:latin typeface="Arial" charset="0"/>
              </a:rPr>
              <a:t> </a:t>
            </a:r>
            <a:r>
              <a:rPr lang="en-US" sz="3200" i="1" dirty="0">
                <a:effectLst/>
                <a:latin typeface="Arial" charset="0"/>
              </a:rPr>
              <a:t>e</a:t>
            </a:r>
            <a:r>
              <a:rPr lang="en-US" sz="3200" i="1" baseline="30000" dirty="0">
                <a:effectLst/>
                <a:latin typeface="Arial" charset="0"/>
              </a:rPr>
              <a:t>+ </a:t>
            </a:r>
            <a:r>
              <a:rPr lang="en-US" sz="3200" i="1" dirty="0">
                <a:effectLst/>
                <a:latin typeface="Arial" charset="0"/>
              </a:rPr>
              <a:t>+e</a:t>
            </a:r>
            <a:r>
              <a:rPr lang="en-US" sz="3200" i="1" baseline="30000" dirty="0">
                <a:effectLst/>
                <a:latin typeface="Arial" charset="0"/>
              </a:rPr>
              <a:t>-</a:t>
            </a:r>
            <a:r>
              <a:rPr lang="en-US" sz="3200" i="1" dirty="0">
                <a:effectLst/>
                <a:latin typeface="Arial" charset="0"/>
              </a:rPr>
              <a:t> </a:t>
            </a:r>
            <a:r>
              <a:rPr lang="en-US" sz="3200" i="1" dirty="0">
                <a:effectLst/>
                <a:latin typeface="Arial" charset="0"/>
                <a:sym typeface="Symbol" pitchFamily="18" charset="2"/>
              </a:rPr>
              <a:t> p + p + 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072330" y="1285860"/>
            <a:ext cx="1494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fr-FR" sz="2800" dirty="0" smtClean="0">
                <a:solidFill>
                  <a:srgbClr val="FF0000"/>
                </a:solidFill>
              </a:rPr>
              <a:t>E=0.05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714480" y="3214686"/>
            <a:ext cx="642942" cy="857256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2806700" y="6093296"/>
            <a:ext cx="6337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rgbClr val="FF3300"/>
                </a:solidFill>
              </a:rPr>
              <a:t>E. T.-G., E.A. </a:t>
            </a:r>
            <a:r>
              <a:rPr lang="en-US" sz="1800" dirty="0" err="1">
                <a:solidFill>
                  <a:srgbClr val="FF3300"/>
                </a:solidFill>
              </a:rPr>
              <a:t>Kuraev</a:t>
            </a:r>
            <a:r>
              <a:rPr lang="en-US" sz="1800" dirty="0">
                <a:solidFill>
                  <a:srgbClr val="FF3300"/>
                </a:solidFill>
              </a:rPr>
              <a:t>, S. </a:t>
            </a:r>
            <a:r>
              <a:rPr lang="en-US" sz="1800" dirty="0" err="1">
                <a:solidFill>
                  <a:srgbClr val="FF3300"/>
                </a:solidFill>
              </a:rPr>
              <a:t>Bakmaev</a:t>
            </a:r>
            <a:r>
              <a:rPr lang="en-US" sz="1800" dirty="0">
                <a:solidFill>
                  <a:srgbClr val="FF3300"/>
                </a:solidFill>
              </a:rPr>
              <a:t>, S. </a:t>
            </a:r>
            <a:r>
              <a:rPr lang="en-US" sz="1800" dirty="0" err="1">
                <a:solidFill>
                  <a:srgbClr val="FF3300"/>
                </a:solidFill>
              </a:rPr>
              <a:t>Pacetti</a:t>
            </a:r>
            <a:r>
              <a:rPr lang="en-US" sz="1800" dirty="0">
                <a:solidFill>
                  <a:srgbClr val="FF3300"/>
                </a:solidFill>
              </a:rPr>
              <a:t>, Phys. </a:t>
            </a:r>
            <a:r>
              <a:rPr lang="en-US" sz="1800" dirty="0" err="1">
                <a:solidFill>
                  <a:srgbClr val="FF3300"/>
                </a:solidFill>
              </a:rPr>
              <a:t>Lett</a:t>
            </a:r>
            <a:r>
              <a:rPr lang="en-US" sz="1800" dirty="0">
                <a:solidFill>
                  <a:srgbClr val="FF3300"/>
                </a:solidFill>
              </a:rPr>
              <a:t>. B  (2008)</a:t>
            </a:r>
            <a:endParaRPr lang="fr-FR" sz="1800" dirty="0">
              <a:solidFill>
                <a:srgbClr val="FF3300"/>
              </a:solidFill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5292080" y="548680"/>
            <a:ext cx="37926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 smtClean="0">
                <a:solidFill>
                  <a:srgbClr val="FF3300"/>
                </a:solidFill>
              </a:rPr>
              <a:t>E.A</a:t>
            </a:r>
            <a:r>
              <a:rPr lang="en-US" sz="1800" dirty="0">
                <a:solidFill>
                  <a:srgbClr val="FF3300"/>
                </a:solidFill>
              </a:rPr>
              <a:t>. </a:t>
            </a:r>
            <a:r>
              <a:rPr lang="en-US" sz="1800" dirty="0" err="1">
                <a:solidFill>
                  <a:srgbClr val="FF3300"/>
                </a:solidFill>
              </a:rPr>
              <a:t>Kuraev</a:t>
            </a:r>
            <a:r>
              <a:rPr lang="en-US" sz="1800" dirty="0">
                <a:solidFill>
                  <a:srgbClr val="FF3300"/>
                </a:solidFill>
              </a:rPr>
              <a:t>, </a:t>
            </a:r>
            <a:r>
              <a:rPr lang="en-US" sz="1800" dirty="0" smtClean="0">
                <a:solidFill>
                  <a:srgbClr val="FF3300"/>
                </a:solidFill>
              </a:rPr>
              <a:t>V. </a:t>
            </a:r>
            <a:r>
              <a:rPr lang="en-US" sz="1800" dirty="0" err="1" smtClean="0">
                <a:solidFill>
                  <a:srgbClr val="FF3300"/>
                </a:solidFill>
              </a:rPr>
              <a:t>Meledin</a:t>
            </a:r>
            <a:r>
              <a:rPr lang="en-US" sz="1800" dirty="0" smtClean="0">
                <a:solidFill>
                  <a:srgbClr val="FF3300"/>
                </a:solidFill>
              </a:rPr>
              <a:t>, </a:t>
            </a:r>
            <a:r>
              <a:rPr lang="en-US" sz="1800" dirty="0" err="1" smtClean="0">
                <a:solidFill>
                  <a:srgbClr val="FF3300"/>
                </a:solidFill>
              </a:rPr>
              <a:t>Nucl</a:t>
            </a:r>
            <a:r>
              <a:rPr lang="en-US" sz="1800" dirty="0" smtClean="0">
                <a:solidFill>
                  <a:srgbClr val="FF3300"/>
                </a:solidFill>
              </a:rPr>
              <a:t>; Phys. B</a:t>
            </a:r>
            <a:endParaRPr lang="fr-FR" sz="18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4611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Egle Tomasi-Gustafsson       Gatchina, July 10, 2012</a:t>
            </a:r>
            <a:endParaRPr lang="fr-FR"/>
          </a:p>
        </p:txBody>
      </p:sp>
      <p:pic>
        <p:nvPicPr>
          <p:cNvPr id="10762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341438"/>
            <a:ext cx="6121400" cy="682625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6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i="1" dirty="0" err="1">
                <a:solidFill>
                  <a:schemeClr val="accent2"/>
                </a:solidFill>
                <a:latin typeface="Times New Roman" pitchFamily="18" charset="0"/>
              </a:rPr>
              <a:t>Fitting</a:t>
            </a:r>
            <a:r>
              <a:rPr lang="fr-FR" sz="3600" i="1" dirty="0">
                <a:solidFill>
                  <a:schemeClr val="accent2"/>
                </a:solidFill>
                <a:latin typeface="Times New Roman" pitchFamily="18" charset="0"/>
              </a:rPr>
              <a:t> the </a:t>
            </a:r>
            <a:r>
              <a:rPr lang="fr-FR" sz="3600" i="1" dirty="0" err="1">
                <a:solidFill>
                  <a:schemeClr val="accent2"/>
                </a:solidFill>
                <a:latin typeface="Times New Roman" pitchFamily="18" charset="0"/>
              </a:rPr>
              <a:t>angular</a:t>
            </a:r>
            <a:r>
              <a:rPr lang="fr-FR" sz="3600" i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fr-FR" sz="3600" i="1" dirty="0" smtClean="0">
                <a:solidFill>
                  <a:schemeClr val="accent2"/>
                </a:solidFill>
                <a:latin typeface="Times New Roman" pitchFamily="18" charset="0"/>
              </a:rPr>
              <a:t>distributions...</a:t>
            </a:r>
            <a:endParaRPr lang="fr-FR" sz="3600" i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076232" name="Rectangle 8"/>
          <p:cNvSpPr>
            <a:spLocks noChangeArrowheads="1"/>
          </p:cNvSpPr>
          <p:nvPr/>
        </p:nvSpPr>
        <p:spPr bwMode="auto">
          <a:xfrm>
            <a:off x="4500563" y="5949950"/>
            <a:ext cx="426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400">
                <a:solidFill>
                  <a:srgbClr val="FF3300"/>
                </a:solidFill>
              </a:rPr>
              <a:t>E. T-G. and M. P. Rekalo, Phys.  Lett. B 504, 291 (2001)</a:t>
            </a:r>
          </a:p>
        </p:txBody>
      </p:sp>
      <p:sp>
        <p:nvSpPr>
          <p:cNvPr id="1076233" name="Text Box 9"/>
          <p:cNvSpPr txBox="1">
            <a:spLocks noChangeArrowheads="1"/>
          </p:cNvSpPr>
          <p:nvPr/>
        </p:nvSpPr>
        <p:spPr bwMode="auto">
          <a:xfrm>
            <a:off x="879475" y="20081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sz="1800" i="0" u="sng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076238" name="Text Box 14"/>
          <p:cNvSpPr txBox="1">
            <a:spLocks noChangeArrowheads="1"/>
          </p:cNvSpPr>
          <p:nvPr/>
        </p:nvSpPr>
        <p:spPr bwMode="auto">
          <a:xfrm>
            <a:off x="1042988" y="3429000"/>
            <a:ext cx="3529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 i="0">
                <a:solidFill>
                  <a:srgbClr val="FF3300"/>
                </a:solidFill>
                <a:latin typeface="Comic Sans MS" pitchFamily="66" charset="0"/>
              </a:rPr>
              <a:t>Cross section at 90</a:t>
            </a:r>
            <a:r>
              <a:rPr lang="en-US" sz="2400" i="0" baseline="30000">
                <a:solidFill>
                  <a:srgbClr val="FF3300"/>
                </a:solidFill>
                <a:latin typeface="Comic Sans MS" pitchFamily="66" charset="0"/>
              </a:rPr>
              <a:t>0</a:t>
            </a:r>
            <a:endParaRPr lang="fr-FR" sz="2400" i="0" baseline="30000">
              <a:solidFill>
                <a:srgbClr val="FF3300"/>
              </a:solidFill>
              <a:latin typeface="Comic Sans MS" pitchFamily="66" charset="0"/>
            </a:endParaRPr>
          </a:p>
        </p:txBody>
      </p:sp>
      <p:pic>
        <p:nvPicPr>
          <p:cNvPr id="1076241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565400"/>
            <a:ext cx="3024188" cy="820738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6242" name="Text Box 18"/>
          <p:cNvSpPr txBox="1">
            <a:spLocks noChangeArrowheads="1"/>
          </p:cNvSpPr>
          <p:nvPr/>
        </p:nvSpPr>
        <p:spPr bwMode="auto">
          <a:xfrm>
            <a:off x="5292725" y="3429000"/>
            <a:ext cx="3529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 i="0">
                <a:solidFill>
                  <a:schemeClr val="accent2"/>
                </a:solidFill>
                <a:latin typeface="Comic Sans MS" pitchFamily="66" charset="0"/>
              </a:rPr>
              <a:t>Angular asymmetry</a:t>
            </a:r>
            <a:endParaRPr lang="fr-FR" sz="2400" i="0" baseline="3000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1076243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292600"/>
            <a:ext cx="4032250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244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933825"/>
            <a:ext cx="3671887" cy="66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245" name="Picture 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797425"/>
            <a:ext cx="1944687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6247" name="Text Box 23"/>
          <p:cNvSpPr txBox="1">
            <a:spLocks noChangeArrowheads="1"/>
          </p:cNvSpPr>
          <p:nvPr/>
        </p:nvSpPr>
        <p:spPr bwMode="auto">
          <a:xfrm>
            <a:off x="1331913" y="765175"/>
            <a:ext cx="60817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The form of the differential cross section:</a:t>
            </a:r>
          </a:p>
        </p:txBody>
      </p:sp>
      <p:sp>
        <p:nvSpPr>
          <p:cNvPr id="1076248" name="Text Box 24"/>
          <p:cNvSpPr txBox="1">
            <a:spLocks noChangeArrowheads="1"/>
          </p:cNvSpPr>
          <p:nvPr/>
        </p:nvSpPr>
        <p:spPr bwMode="auto">
          <a:xfrm>
            <a:off x="1331913" y="2060575"/>
            <a:ext cx="3816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/>
              <a:t>is equivalent to:</a:t>
            </a:r>
          </a:p>
        </p:txBody>
      </p:sp>
      <p:sp>
        <p:nvSpPr>
          <p:cNvPr id="1076250" name="Rectangle 26"/>
          <p:cNvSpPr>
            <a:spLocks noChangeArrowheads="1"/>
          </p:cNvSpPr>
          <p:nvPr/>
        </p:nvSpPr>
        <p:spPr bwMode="auto">
          <a:xfrm>
            <a:off x="5508625" y="2781300"/>
            <a:ext cx="287338" cy="360363"/>
          </a:xfrm>
          <a:prstGeom prst="rect">
            <a:avLst/>
          </a:prstGeom>
          <a:solidFill>
            <a:schemeClr val="folHlink">
              <a:alpha val="28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6251" name="Rectangle 27"/>
          <p:cNvSpPr>
            <a:spLocks noChangeArrowheads="1"/>
          </p:cNvSpPr>
          <p:nvPr/>
        </p:nvSpPr>
        <p:spPr bwMode="auto">
          <a:xfrm>
            <a:off x="4932363" y="3860800"/>
            <a:ext cx="4032250" cy="1439863"/>
          </a:xfrm>
          <a:prstGeom prst="rect">
            <a:avLst/>
          </a:prstGeom>
          <a:gradFill rotWithShape="1">
            <a:gsLst>
              <a:gs pos="0">
                <a:srgbClr val="000099">
                  <a:alpha val="32001"/>
                </a:srgbClr>
              </a:gs>
              <a:gs pos="100000">
                <a:srgbClr val="000099">
                  <a:gamma/>
                  <a:shade val="46275"/>
                  <a:invGamma/>
                  <a:alpha val="44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6252" name="Rectangle 28"/>
          <p:cNvSpPr>
            <a:spLocks noChangeArrowheads="1"/>
          </p:cNvSpPr>
          <p:nvPr/>
        </p:nvSpPr>
        <p:spPr bwMode="auto">
          <a:xfrm>
            <a:off x="755650" y="3860800"/>
            <a:ext cx="4032250" cy="1439863"/>
          </a:xfrm>
          <a:prstGeom prst="rect">
            <a:avLst/>
          </a:prstGeom>
          <a:solidFill>
            <a:srgbClr val="FF3300">
              <a:alpha val="32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6253" name="Rectangle 29"/>
          <p:cNvSpPr>
            <a:spLocks noChangeArrowheads="1"/>
          </p:cNvSpPr>
          <p:nvPr/>
        </p:nvSpPr>
        <p:spPr bwMode="auto">
          <a:xfrm>
            <a:off x="4716463" y="2781300"/>
            <a:ext cx="287337" cy="360363"/>
          </a:xfrm>
          <a:prstGeom prst="rect">
            <a:avLst/>
          </a:prstGeom>
          <a:solidFill>
            <a:srgbClr val="FF3300">
              <a:alpha val="28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6254" name="Rectangle 30"/>
          <p:cNvSpPr>
            <a:spLocks noChangeArrowheads="1"/>
          </p:cNvSpPr>
          <p:nvPr/>
        </p:nvSpPr>
        <p:spPr bwMode="auto">
          <a:xfrm>
            <a:off x="1547813" y="1268413"/>
            <a:ext cx="6119812" cy="719137"/>
          </a:xfrm>
          <a:prstGeom prst="rect">
            <a:avLst/>
          </a:prstGeom>
          <a:gradFill rotWithShape="1">
            <a:gsLst>
              <a:gs pos="0">
                <a:schemeClr val="hlink">
                  <a:alpha val="21001"/>
                </a:schemeClr>
              </a:gs>
              <a:gs pos="100000">
                <a:schemeClr val="hlink">
                  <a:gamma/>
                  <a:tint val="85882"/>
                  <a:invGamma/>
                  <a:alpha val="24001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6255" name="Rectangle 31"/>
          <p:cNvSpPr>
            <a:spLocks noChangeArrowheads="1"/>
          </p:cNvSpPr>
          <p:nvPr/>
        </p:nvSpPr>
        <p:spPr bwMode="auto">
          <a:xfrm>
            <a:off x="3419475" y="2565400"/>
            <a:ext cx="3240088" cy="719138"/>
          </a:xfrm>
          <a:prstGeom prst="rect">
            <a:avLst/>
          </a:prstGeom>
          <a:gradFill rotWithShape="1">
            <a:gsLst>
              <a:gs pos="0">
                <a:schemeClr val="hlink">
                  <a:alpha val="21001"/>
                </a:schemeClr>
              </a:gs>
              <a:gs pos="100000">
                <a:schemeClr val="hlink">
                  <a:gamma/>
                  <a:tint val="85882"/>
                  <a:invGamma/>
                  <a:alpha val="24001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097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6238" grpId="0"/>
      <p:bldP spid="1076242" grpId="0"/>
      <p:bldP spid="1076250" grpId="0" animBg="1"/>
      <p:bldP spid="1076251" grpId="0" animBg="1"/>
      <p:bldP spid="1076252" grpId="0" animBg="1"/>
      <p:bldP spid="107625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Egle Tomasi-Gustafsson       Gatchina, July 10, 2012</a:t>
            </a:r>
            <a:endParaRPr lang="fr-FR"/>
          </a:p>
        </p:txBody>
      </p:sp>
      <p:sp>
        <p:nvSpPr>
          <p:cNvPr id="1079328" name="Rectangle 32"/>
          <p:cNvSpPr>
            <a:spLocks noChangeArrowheads="1"/>
          </p:cNvSpPr>
          <p:nvPr/>
        </p:nvSpPr>
        <p:spPr bwMode="auto">
          <a:xfrm>
            <a:off x="2484438" y="4076700"/>
            <a:ext cx="3384550" cy="935038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9298" name="Rectangle 2"/>
          <p:cNvSpPr>
            <a:spLocks noChangeArrowheads="1"/>
          </p:cNvSpPr>
          <p:nvPr/>
        </p:nvSpPr>
        <p:spPr bwMode="auto">
          <a:xfrm>
            <a:off x="1331913" y="2420938"/>
            <a:ext cx="6551612" cy="935037"/>
          </a:xfrm>
          <a:prstGeom prst="rect">
            <a:avLst/>
          </a:prstGeom>
          <a:solidFill>
            <a:schemeClr val="accent2">
              <a:alpha val="67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93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i="1" dirty="0" err="1">
                <a:solidFill>
                  <a:schemeClr val="accent2"/>
                </a:solidFill>
                <a:latin typeface="Times New Roman" pitchFamily="18" charset="0"/>
              </a:rPr>
              <a:t>Fitting</a:t>
            </a:r>
            <a:r>
              <a:rPr lang="fr-FR" sz="3600" i="1" dirty="0">
                <a:solidFill>
                  <a:schemeClr val="accent2"/>
                </a:solidFill>
                <a:latin typeface="Times New Roman" pitchFamily="18" charset="0"/>
              </a:rPr>
              <a:t> the </a:t>
            </a:r>
            <a:r>
              <a:rPr lang="fr-FR" sz="3600" i="1" dirty="0" err="1">
                <a:solidFill>
                  <a:schemeClr val="accent2"/>
                </a:solidFill>
                <a:latin typeface="Times New Roman" pitchFamily="18" charset="0"/>
              </a:rPr>
              <a:t>angular</a:t>
            </a:r>
            <a:r>
              <a:rPr lang="fr-FR" sz="3600" i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fr-FR" sz="3600" i="1" dirty="0" smtClean="0">
                <a:solidFill>
                  <a:schemeClr val="accent2"/>
                </a:solidFill>
                <a:latin typeface="Times New Roman" pitchFamily="18" charset="0"/>
              </a:rPr>
              <a:t>distributions...</a:t>
            </a:r>
            <a:endParaRPr lang="fr-FR" sz="3600" i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079301" name="Rectangle 5"/>
          <p:cNvSpPr>
            <a:spLocks noChangeArrowheads="1"/>
          </p:cNvSpPr>
          <p:nvPr/>
        </p:nvSpPr>
        <p:spPr bwMode="auto">
          <a:xfrm>
            <a:off x="4500563" y="5949950"/>
            <a:ext cx="426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400">
                <a:solidFill>
                  <a:srgbClr val="FF3300"/>
                </a:solidFill>
              </a:rPr>
              <a:t>E. T-G. and M. P. Rekalo, Phys.  Lett. B 504, 291 (2001)</a:t>
            </a:r>
          </a:p>
        </p:txBody>
      </p:sp>
      <p:sp>
        <p:nvSpPr>
          <p:cNvPr id="1079302" name="Text Box 6"/>
          <p:cNvSpPr txBox="1">
            <a:spLocks noChangeArrowheads="1"/>
          </p:cNvSpPr>
          <p:nvPr/>
        </p:nvSpPr>
        <p:spPr bwMode="auto">
          <a:xfrm>
            <a:off x="879475" y="20081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sz="1800" i="0" u="sng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107930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620713"/>
            <a:ext cx="3024188" cy="820737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9309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636838"/>
            <a:ext cx="6264275" cy="550862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079310" name="Text Box 14"/>
          <p:cNvSpPr txBox="1">
            <a:spLocks noChangeArrowheads="1"/>
          </p:cNvSpPr>
          <p:nvPr/>
        </p:nvSpPr>
        <p:spPr bwMode="auto">
          <a:xfrm>
            <a:off x="1331913" y="771525"/>
            <a:ext cx="233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solidFill>
                  <a:srgbClr val="000099"/>
                </a:solidFill>
                <a:latin typeface="Comic Sans MS" pitchFamily="66" charset="0"/>
              </a:rPr>
              <a:t>1 </a:t>
            </a:r>
            <a:r>
              <a:rPr lang="fr-FR">
                <a:solidFill>
                  <a:srgbClr val="000099"/>
                </a:solidFill>
                <a:latin typeface="Symbol" pitchFamily="18" charset="2"/>
              </a:rPr>
              <a:t>g </a:t>
            </a:r>
            <a:r>
              <a:rPr lang="fr-FR">
                <a:solidFill>
                  <a:srgbClr val="000099"/>
                </a:solidFill>
                <a:latin typeface="Comic Sans MS" pitchFamily="66" charset="0"/>
              </a:rPr>
              <a:t>exchange</a:t>
            </a:r>
            <a:r>
              <a:rPr lang="fr-FR">
                <a:latin typeface="Comic Sans MS" pitchFamily="66" charset="0"/>
              </a:rPr>
              <a:t>:</a:t>
            </a:r>
          </a:p>
        </p:txBody>
      </p:sp>
      <p:sp>
        <p:nvSpPr>
          <p:cNvPr id="1079316" name="Text Box 20"/>
          <p:cNvSpPr txBox="1">
            <a:spLocks noChangeArrowheads="1"/>
          </p:cNvSpPr>
          <p:nvPr/>
        </p:nvSpPr>
        <p:spPr bwMode="auto">
          <a:xfrm>
            <a:off x="2411413" y="1700213"/>
            <a:ext cx="3816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>
                <a:latin typeface="Comic Sans MS" pitchFamily="66" charset="0"/>
              </a:rPr>
              <a:t>Linear Fit in</a:t>
            </a:r>
            <a:r>
              <a:rPr lang="fr-FR"/>
              <a:t>   </a:t>
            </a:r>
            <a:r>
              <a:rPr lang="fr-FR" i="0">
                <a:solidFill>
                  <a:srgbClr val="000099"/>
                </a:solidFill>
              </a:rPr>
              <a:t>cos</a:t>
            </a:r>
            <a:r>
              <a:rPr lang="fr-FR" baseline="30000">
                <a:solidFill>
                  <a:srgbClr val="000099"/>
                </a:solidFill>
              </a:rPr>
              <a:t>2</a:t>
            </a:r>
            <a:r>
              <a:rPr lang="fr-FR">
                <a:solidFill>
                  <a:srgbClr val="000099"/>
                </a:solidFill>
                <a:latin typeface="Symbol" pitchFamily="18" charset="2"/>
              </a:rPr>
              <a:t>q</a:t>
            </a:r>
            <a:endParaRPr lang="fr-FR">
              <a:solidFill>
                <a:srgbClr val="000099"/>
              </a:solidFill>
            </a:endParaRPr>
          </a:p>
        </p:txBody>
      </p:sp>
      <p:sp>
        <p:nvSpPr>
          <p:cNvPr id="1079317" name="Rectangle 21"/>
          <p:cNvSpPr>
            <a:spLocks noChangeArrowheads="1"/>
          </p:cNvSpPr>
          <p:nvPr/>
        </p:nvSpPr>
        <p:spPr bwMode="auto">
          <a:xfrm>
            <a:off x="6443663" y="836613"/>
            <a:ext cx="647700" cy="433387"/>
          </a:xfrm>
          <a:prstGeom prst="rect">
            <a:avLst/>
          </a:prstGeom>
          <a:gradFill rotWithShape="1">
            <a:gsLst>
              <a:gs pos="0">
                <a:srgbClr val="000099">
                  <a:alpha val="32001"/>
                </a:srgbClr>
              </a:gs>
              <a:gs pos="100000">
                <a:srgbClr val="000099">
                  <a:gamma/>
                  <a:shade val="46275"/>
                  <a:invGamma/>
                  <a:alpha val="44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9319" name="Rectangle 23"/>
          <p:cNvSpPr>
            <a:spLocks noChangeArrowheads="1"/>
          </p:cNvSpPr>
          <p:nvPr/>
        </p:nvSpPr>
        <p:spPr bwMode="auto">
          <a:xfrm>
            <a:off x="3924300" y="692150"/>
            <a:ext cx="3240088" cy="719138"/>
          </a:xfrm>
          <a:prstGeom prst="rect">
            <a:avLst/>
          </a:prstGeom>
          <a:gradFill rotWithShape="1">
            <a:gsLst>
              <a:gs pos="0">
                <a:schemeClr val="hlink">
                  <a:alpha val="21001"/>
                </a:schemeClr>
              </a:gs>
              <a:gs pos="100000">
                <a:schemeClr val="hlink">
                  <a:gamma/>
                  <a:tint val="85882"/>
                  <a:invGamma/>
                  <a:alpha val="24001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79320" name="Picture 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292600"/>
            <a:ext cx="2952750" cy="50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9321" name="Picture 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084763"/>
            <a:ext cx="4392613" cy="86201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9322" name="Line 26"/>
          <p:cNvSpPr>
            <a:spLocks noChangeShapeType="1"/>
          </p:cNvSpPr>
          <p:nvPr/>
        </p:nvSpPr>
        <p:spPr bwMode="auto">
          <a:xfrm>
            <a:off x="1979613" y="1989138"/>
            <a:ext cx="431800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9323" name="Text Box 27"/>
          <p:cNvSpPr txBox="1">
            <a:spLocks noChangeArrowheads="1"/>
          </p:cNvSpPr>
          <p:nvPr/>
        </p:nvSpPr>
        <p:spPr bwMode="auto">
          <a:xfrm>
            <a:off x="1063625" y="3355975"/>
            <a:ext cx="22875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3300"/>
                </a:solidFill>
                <a:latin typeface="Comic Sans MS" pitchFamily="66" charset="0"/>
              </a:rPr>
              <a:t>2 </a:t>
            </a:r>
            <a:r>
              <a:rPr lang="fr-FR" dirty="0">
                <a:solidFill>
                  <a:srgbClr val="FF3300"/>
                </a:solidFill>
                <a:latin typeface="Symbol" pitchFamily="18" charset="2"/>
              </a:rPr>
              <a:t>g </a:t>
            </a:r>
            <a:r>
              <a:rPr lang="fr-FR" dirty="0">
                <a:solidFill>
                  <a:srgbClr val="FF3300"/>
                </a:solidFill>
                <a:latin typeface="Comic Sans MS" pitchFamily="66" charset="0"/>
              </a:rPr>
              <a:t>exchange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1079324" name="Text Box 28"/>
          <p:cNvSpPr txBox="1">
            <a:spLocks noChangeArrowheads="1"/>
          </p:cNvSpPr>
          <p:nvPr/>
        </p:nvSpPr>
        <p:spPr bwMode="auto">
          <a:xfrm>
            <a:off x="4124784" y="3357540"/>
            <a:ext cx="48397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dirty="0" err="1">
                <a:latin typeface="Comic Sans MS" pitchFamily="66" charset="0"/>
              </a:rPr>
              <a:t>Quadratic</a:t>
            </a:r>
            <a:r>
              <a:rPr lang="fr-FR" dirty="0">
                <a:latin typeface="Comic Sans MS" pitchFamily="66" charset="0"/>
              </a:rPr>
              <a:t> Fit in</a:t>
            </a:r>
            <a:r>
              <a:rPr lang="fr-FR" dirty="0"/>
              <a:t>   </a:t>
            </a:r>
            <a:r>
              <a:rPr lang="fr-FR" dirty="0">
                <a:solidFill>
                  <a:srgbClr val="FF3300"/>
                </a:solidFill>
              </a:rPr>
              <a:t>x=</a:t>
            </a:r>
            <a:r>
              <a:rPr lang="fr-FR" i="0" dirty="0" err="1">
                <a:solidFill>
                  <a:srgbClr val="FF3300"/>
                </a:solidFill>
              </a:rPr>
              <a:t>cos</a:t>
            </a:r>
            <a:r>
              <a:rPr lang="fr-FR" dirty="0" err="1">
                <a:solidFill>
                  <a:srgbClr val="FF3300"/>
                </a:solidFill>
                <a:latin typeface="Symbol" pitchFamily="18" charset="2"/>
              </a:rPr>
              <a:t>q</a:t>
            </a:r>
            <a:endParaRPr lang="fr-FR" dirty="0">
              <a:solidFill>
                <a:srgbClr val="FF3300"/>
              </a:solidFill>
            </a:endParaRPr>
          </a:p>
        </p:txBody>
      </p:sp>
      <p:sp>
        <p:nvSpPr>
          <p:cNvPr id="1079325" name="Line 29"/>
          <p:cNvSpPr>
            <a:spLocks noChangeShapeType="1"/>
          </p:cNvSpPr>
          <p:nvPr/>
        </p:nvSpPr>
        <p:spPr bwMode="auto">
          <a:xfrm>
            <a:off x="3635375" y="3717032"/>
            <a:ext cx="431800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9329" name="Rectangle 33"/>
          <p:cNvSpPr>
            <a:spLocks noChangeArrowheads="1"/>
          </p:cNvSpPr>
          <p:nvPr/>
        </p:nvSpPr>
        <p:spPr bwMode="auto">
          <a:xfrm>
            <a:off x="4067175" y="4365625"/>
            <a:ext cx="360363" cy="3587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765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Egle Tomasi-Gustafsson       Gatchina, July 10, 2012</a:t>
            </a:r>
            <a:endParaRPr lang="fr-FR"/>
          </a:p>
        </p:txBody>
      </p:sp>
      <p:pic>
        <p:nvPicPr>
          <p:cNvPr id="1104904" name="Picture 8" descr="1g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050"/>
            <a:ext cx="7200900" cy="68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4901" name="Text Box 5"/>
          <p:cNvSpPr txBox="1">
            <a:spLocks noChangeArrowheads="1"/>
          </p:cNvSpPr>
          <p:nvPr/>
        </p:nvSpPr>
        <p:spPr bwMode="auto">
          <a:xfrm>
            <a:off x="3851275" y="836613"/>
            <a:ext cx="2047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q</a:t>
            </a:r>
            <a:r>
              <a:rPr lang="fr-FR" baseline="30000"/>
              <a:t>2</a:t>
            </a:r>
            <a:r>
              <a:rPr lang="fr-FR"/>
              <a:t>=5.4 </a:t>
            </a:r>
            <a:r>
              <a:rPr lang="fr-FR" i="0"/>
              <a:t>GeV</a:t>
            </a:r>
            <a:r>
              <a:rPr lang="fr-FR" baseline="30000"/>
              <a:t>2</a:t>
            </a:r>
          </a:p>
        </p:txBody>
      </p:sp>
      <p:sp>
        <p:nvSpPr>
          <p:cNvPr id="1104902" name="Text Box 6"/>
          <p:cNvSpPr txBox="1">
            <a:spLocks noChangeArrowheads="1"/>
          </p:cNvSpPr>
          <p:nvPr/>
        </p:nvSpPr>
        <p:spPr bwMode="auto">
          <a:xfrm>
            <a:off x="3851275" y="1406525"/>
            <a:ext cx="1130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0066"/>
                </a:solidFill>
              </a:rPr>
              <a:t>2</a:t>
            </a:r>
            <a:r>
              <a:rPr lang="fr-FR">
                <a:solidFill>
                  <a:srgbClr val="FF0066"/>
                </a:solidFill>
                <a:latin typeface="Symbol" pitchFamily="18" charset="2"/>
              </a:rPr>
              <a:t>g </a:t>
            </a:r>
            <a:r>
              <a:rPr lang="fr-FR">
                <a:solidFill>
                  <a:srgbClr val="FF0066"/>
                </a:solidFill>
              </a:rPr>
              <a:t>    0</a:t>
            </a:r>
            <a:endParaRPr lang="fr-FR" baseline="30000">
              <a:solidFill>
                <a:srgbClr val="FF0066"/>
              </a:solidFill>
            </a:endParaRPr>
          </a:p>
        </p:txBody>
      </p:sp>
      <p:sp>
        <p:nvSpPr>
          <p:cNvPr id="1104903" name="Line 7"/>
          <p:cNvSpPr>
            <a:spLocks noChangeShapeType="1"/>
          </p:cNvSpPr>
          <p:nvPr/>
        </p:nvSpPr>
        <p:spPr bwMode="auto">
          <a:xfrm>
            <a:off x="4427538" y="1700213"/>
            <a:ext cx="2159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i="1" dirty="0" err="1">
                <a:solidFill>
                  <a:schemeClr val="accent2"/>
                </a:solidFill>
                <a:latin typeface="Times New Roman" pitchFamily="18" charset="0"/>
              </a:rPr>
              <a:t>Fitting</a:t>
            </a:r>
            <a:r>
              <a:rPr lang="fr-FR" sz="3600" i="1" dirty="0">
                <a:solidFill>
                  <a:schemeClr val="accent2"/>
                </a:solidFill>
                <a:latin typeface="Times New Roman" pitchFamily="18" charset="0"/>
              </a:rPr>
              <a:t> the </a:t>
            </a:r>
            <a:r>
              <a:rPr lang="fr-FR" sz="3600" i="1" dirty="0" err="1">
                <a:solidFill>
                  <a:schemeClr val="accent2"/>
                </a:solidFill>
                <a:latin typeface="Times New Roman" pitchFamily="18" charset="0"/>
              </a:rPr>
              <a:t>angular</a:t>
            </a:r>
            <a:r>
              <a:rPr lang="fr-FR" sz="3600" i="1" dirty="0">
                <a:solidFill>
                  <a:schemeClr val="accent2"/>
                </a:solidFill>
                <a:latin typeface="Times New Roman" pitchFamily="18" charset="0"/>
              </a:rPr>
              <a:t> distributions</a:t>
            </a:r>
            <a:r>
              <a:rPr lang="fr-FR" sz="3600" i="1" dirty="0" smtClean="0">
                <a:solidFill>
                  <a:schemeClr val="accent2"/>
                </a:solidFill>
                <a:latin typeface="Times New Roman" pitchFamily="18" charset="0"/>
              </a:rPr>
              <a:t>...</a:t>
            </a:r>
            <a:endParaRPr lang="fr-FR" sz="3600" i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123728" y="1556792"/>
            <a:ext cx="1629742" cy="584775"/>
          </a:xfrm>
          <a:prstGeom prst="rect">
            <a:avLst/>
          </a:prstGeom>
          <a:solidFill>
            <a:srgbClr val="33CC33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Forward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123728" y="2204864"/>
            <a:ext cx="1834926" cy="58477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Backward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503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Egle Tomasi-Gustafsson       Gatchina, July 10, 2012</a:t>
            </a:r>
            <a:endParaRPr lang="fr-FR"/>
          </a:p>
        </p:txBody>
      </p:sp>
      <p:pic>
        <p:nvPicPr>
          <p:cNvPr id="1105928" name="Picture 8" descr="2g17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050"/>
            <a:ext cx="7200900" cy="68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05925" name="Text Box 5"/>
          <p:cNvSpPr txBox="1">
            <a:spLocks noChangeArrowheads="1"/>
          </p:cNvSpPr>
          <p:nvPr/>
        </p:nvSpPr>
        <p:spPr bwMode="auto">
          <a:xfrm>
            <a:off x="3851275" y="836613"/>
            <a:ext cx="2047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q</a:t>
            </a:r>
            <a:r>
              <a:rPr lang="fr-FR" baseline="30000"/>
              <a:t>2</a:t>
            </a:r>
            <a:r>
              <a:rPr lang="fr-FR"/>
              <a:t>=5.4 </a:t>
            </a:r>
            <a:r>
              <a:rPr lang="fr-FR" i="0"/>
              <a:t>GeV</a:t>
            </a:r>
            <a:r>
              <a:rPr lang="fr-FR" baseline="30000"/>
              <a:t>2</a:t>
            </a:r>
          </a:p>
        </p:txBody>
      </p:sp>
      <p:sp>
        <p:nvSpPr>
          <p:cNvPr id="1105926" name="Text Box 6"/>
          <p:cNvSpPr txBox="1">
            <a:spLocks noChangeArrowheads="1"/>
          </p:cNvSpPr>
          <p:nvPr/>
        </p:nvSpPr>
        <p:spPr bwMode="auto">
          <a:xfrm>
            <a:off x="3851275" y="1406525"/>
            <a:ext cx="157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0066"/>
                </a:solidFill>
              </a:rPr>
              <a:t>2</a:t>
            </a:r>
            <a:r>
              <a:rPr lang="fr-FR">
                <a:solidFill>
                  <a:srgbClr val="FF0066"/>
                </a:solidFill>
                <a:latin typeface="Symbol" pitchFamily="18" charset="2"/>
              </a:rPr>
              <a:t>g </a:t>
            </a:r>
            <a:r>
              <a:rPr lang="fr-FR">
                <a:solidFill>
                  <a:srgbClr val="FF0066"/>
                </a:solidFill>
              </a:rPr>
              <a:t>    0.02</a:t>
            </a:r>
            <a:endParaRPr lang="fr-FR" baseline="30000">
              <a:solidFill>
                <a:srgbClr val="FF0066"/>
              </a:solidFill>
            </a:endParaRPr>
          </a:p>
        </p:txBody>
      </p:sp>
      <p:sp>
        <p:nvSpPr>
          <p:cNvPr id="1105927" name="Line 7"/>
          <p:cNvSpPr>
            <a:spLocks noChangeShapeType="1"/>
          </p:cNvSpPr>
          <p:nvPr/>
        </p:nvSpPr>
        <p:spPr bwMode="auto">
          <a:xfrm>
            <a:off x="4427538" y="1700213"/>
            <a:ext cx="2159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i="1" dirty="0" err="1">
                <a:solidFill>
                  <a:schemeClr val="accent2"/>
                </a:solidFill>
                <a:latin typeface="Times New Roman" pitchFamily="18" charset="0"/>
              </a:rPr>
              <a:t>Fitting</a:t>
            </a:r>
            <a:r>
              <a:rPr lang="fr-FR" sz="3600" i="1" dirty="0">
                <a:solidFill>
                  <a:schemeClr val="accent2"/>
                </a:solidFill>
                <a:latin typeface="Times New Roman" pitchFamily="18" charset="0"/>
              </a:rPr>
              <a:t> the </a:t>
            </a:r>
            <a:r>
              <a:rPr lang="fr-FR" sz="3600" i="1" dirty="0" err="1">
                <a:solidFill>
                  <a:schemeClr val="accent2"/>
                </a:solidFill>
                <a:latin typeface="Times New Roman" pitchFamily="18" charset="0"/>
              </a:rPr>
              <a:t>angular</a:t>
            </a:r>
            <a:r>
              <a:rPr lang="fr-FR" sz="3600" i="1" dirty="0">
                <a:solidFill>
                  <a:schemeClr val="accent2"/>
                </a:solidFill>
                <a:latin typeface="Times New Roman" pitchFamily="18" charset="0"/>
              </a:rPr>
              <a:t> distributions</a:t>
            </a:r>
            <a:r>
              <a:rPr lang="fr-FR" sz="3600" i="1" dirty="0" smtClean="0">
                <a:solidFill>
                  <a:schemeClr val="accent2"/>
                </a:solidFill>
                <a:latin typeface="Times New Roman" pitchFamily="18" charset="0"/>
              </a:rPr>
              <a:t>...</a:t>
            </a:r>
            <a:endParaRPr lang="fr-FR" sz="3600" i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6721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Egle Tomasi-Gustafsson       Gatchina, July 10, 2012</a:t>
            </a:r>
            <a:endParaRPr lang="fr-FR"/>
          </a:p>
        </p:txBody>
      </p:sp>
      <p:pic>
        <p:nvPicPr>
          <p:cNvPr id="1106952" name="Picture 8" descr="2g17_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050"/>
            <a:ext cx="7200900" cy="68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6949" name="Text Box 5"/>
          <p:cNvSpPr txBox="1">
            <a:spLocks noChangeArrowheads="1"/>
          </p:cNvSpPr>
          <p:nvPr/>
        </p:nvSpPr>
        <p:spPr bwMode="auto">
          <a:xfrm>
            <a:off x="3851275" y="836613"/>
            <a:ext cx="2047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q</a:t>
            </a:r>
            <a:r>
              <a:rPr lang="fr-FR" baseline="30000"/>
              <a:t>2</a:t>
            </a:r>
            <a:r>
              <a:rPr lang="fr-FR"/>
              <a:t>=5.4 </a:t>
            </a:r>
            <a:r>
              <a:rPr lang="fr-FR" i="0"/>
              <a:t>GeV</a:t>
            </a:r>
            <a:r>
              <a:rPr lang="fr-FR" baseline="30000"/>
              <a:t>2</a:t>
            </a:r>
          </a:p>
        </p:txBody>
      </p:sp>
      <p:sp>
        <p:nvSpPr>
          <p:cNvPr id="1106950" name="Text Box 6"/>
          <p:cNvSpPr txBox="1">
            <a:spLocks noChangeArrowheads="1"/>
          </p:cNvSpPr>
          <p:nvPr/>
        </p:nvSpPr>
        <p:spPr bwMode="auto">
          <a:xfrm>
            <a:off x="3851275" y="1406525"/>
            <a:ext cx="157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0066"/>
                </a:solidFill>
              </a:rPr>
              <a:t>2</a:t>
            </a:r>
            <a:r>
              <a:rPr lang="fr-FR">
                <a:solidFill>
                  <a:srgbClr val="FF0066"/>
                </a:solidFill>
                <a:latin typeface="Symbol" pitchFamily="18" charset="2"/>
              </a:rPr>
              <a:t>g </a:t>
            </a:r>
            <a:r>
              <a:rPr lang="fr-FR">
                <a:solidFill>
                  <a:srgbClr val="FF0066"/>
                </a:solidFill>
              </a:rPr>
              <a:t>    0.05</a:t>
            </a:r>
            <a:endParaRPr lang="fr-FR" baseline="30000">
              <a:solidFill>
                <a:srgbClr val="FF0066"/>
              </a:solidFill>
            </a:endParaRPr>
          </a:p>
        </p:txBody>
      </p:sp>
      <p:sp>
        <p:nvSpPr>
          <p:cNvPr id="1106951" name="Line 7"/>
          <p:cNvSpPr>
            <a:spLocks noChangeShapeType="1"/>
          </p:cNvSpPr>
          <p:nvPr/>
        </p:nvSpPr>
        <p:spPr bwMode="auto">
          <a:xfrm>
            <a:off x="4427538" y="1700213"/>
            <a:ext cx="2159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i="1" dirty="0" err="1">
                <a:solidFill>
                  <a:schemeClr val="accent2"/>
                </a:solidFill>
                <a:latin typeface="Times New Roman" pitchFamily="18" charset="0"/>
              </a:rPr>
              <a:t>Fitting</a:t>
            </a:r>
            <a:r>
              <a:rPr lang="fr-FR" sz="3600" i="1" dirty="0">
                <a:solidFill>
                  <a:schemeClr val="accent2"/>
                </a:solidFill>
                <a:latin typeface="Times New Roman" pitchFamily="18" charset="0"/>
              </a:rPr>
              <a:t> the </a:t>
            </a:r>
            <a:r>
              <a:rPr lang="fr-FR" sz="3600" i="1" dirty="0" err="1">
                <a:solidFill>
                  <a:schemeClr val="accent2"/>
                </a:solidFill>
                <a:latin typeface="Times New Roman" pitchFamily="18" charset="0"/>
              </a:rPr>
              <a:t>angular</a:t>
            </a:r>
            <a:r>
              <a:rPr lang="fr-FR" sz="3600" i="1" dirty="0">
                <a:solidFill>
                  <a:schemeClr val="accent2"/>
                </a:solidFill>
                <a:latin typeface="Times New Roman" pitchFamily="18" charset="0"/>
              </a:rPr>
              <a:t> distributions</a:t>
            </a:r>
            <a:r>
              <a:rPr lang="fr-FR" sz="3600" i="1" dirty="0" smtClean="0">
                <a:solidFill>
                  <a:schemeClr val="accent2"/>
                </a:solidFill>
                <a:latin typeface="Times New Roman" pitchFamily="18" charset="0"/>
              </a:rPr>
              <a:t>...</a:t>
            </a:r>
            <a:endParaRPr lang="fr-FR" sz="3600" i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1551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Egle Tomasi-Gustafsson       Gatchina, July 10, 2012</a:t>
            </a:r>
            <a:endParaRPr lang="fr-FR"/>
          </a:p>
        </p:txBody>
      </p:sp>
      <p:pic>
        <p:nvPicPr>
          <p:cNvPr id="1107976" name="Picture 8" descr="2g17_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050"/>
            <a:ext cx="7200900" cy="68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7973" name="Text Box 5"/>
          <p:cNvSpPr txBox="1">
            <a:spLocks noChangeArrowheads="1"/>
          </p:cNvSpPr>
          <p:nvPr/>
        </p:nvSpPr>
        <p:spPr bwMode="auto">
          <a:xfrm>
            <a:off x="3851275" y="836613"/>
            <a:ext cx="2047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q</a:t>
            </a:r>
            <a:r>
              <a:rPr lang="fr-FR" baseline="30000"/>
              <a:t>2</a:t>
            </a:r>
            <a:r>
              <a:rPr lang="fr-FR"/>
              <a:t>=5.4 </a:t>
            </a:r>
            <a:r>
              <a:rPr lang="fr-FR" i="0"/>
              <a:t>GeV</a:t>
            </a:r>
            <a:r>
              <a:rPr lang="fr-FR" baseline="30000"/>
              <a:t>2</a:t>
            </a:r>
          </a:p>
        </p:txBody>
      </p:sp>
      <p:sp>
        <p:nvSpPr>
          <p:cNvPr id="1107974" name="Text Box 6"/>
          <p:cNvSpPr txBox="1">
            <a:spLocks noChangeArrowheads="1"/>
          </p:cNvSpPr>
          <p:nvPr/>
        </p:nvSpPr>
        <p:spPr bwMode="auto">
          <a:xfrm>
            <a:off x="3851275" y="1406525"/>
            <a:ext cx="157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0066"/>
                </a:solidFill>
              </a:rPr>
              <a:t>2</a:t>
            </a:r>
            <a:r>
              <a:rPr lang="fr-FR">
                <a:solidFill>
                  <a:srgbClr val="FF0066"/>
                </a:solidFill>
                <a:latin typeface="Symbol" pitchFamily="18" charset="2"/>
              </a:rPr>
              <a:t>g </a:t>
            </a:r>
            <a:r>
              <a:rPr lang="fr-FR">
                <a:solidFill>
                  <a:srgbClr val="FF0066"/>
                </a:solidFill>
              </a:rPr>
              <a:t>    0.20</a:t>
            </a:r>
            <a:endParaRPr lang="fr-FR" baseline="30000">
              <a:solidFill>
                <a:srgbClr val="FF0066"/>
              </a:solidFill>
            </a:endParaRPr>
          </a:p>
        </p:txBody>
      </p:sp>
      <p:sp>
        <p:nvSpPr>
          <p:cNvPr id="1107975" name="Line 7"/>
          <p:cNvSpPr>
            <a:spLocks noChangeShapeType="1"/>
          </p:cNvSpPr>
          <p:nvPr/>
        </p:nvSpPr>
        <p:spPr bwMode="auto">
          <a:xfrm>
            <a:off x="4427538" y="1700213"/>
            <a:ext cx="2159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i="1" dirty="0" err="1">
                <a:solidFill>
                  <a:schemeClr val="accent2"/>
                </a:solidFill>
                <a:latin typeface="Times New Roman" pitchFamily="18" charset="0"/>
              </a:rPr>
              <a:t>Fitting</a:t>
            </a:r>
            <a:r>
              <a:rPr lang="fr-FR" sz="3600" i="1" dirty="0">
                <a:solidFill>
                  <a:schemeClr val="accent2"/>
                </a:solidFill>
                <a:latin typeface="Times New Roman" pitchFamily="18" charset="0"/>
              </a:rPr>
              <a:t> the </a:t>
            </a:r>
            <a:r>
              <a:rPr lang="fr-FR" sz="3600" i="1" dirty="0" err="1">
                <a:solidFill>
                  <a:schemeClr val="accent2"/>
                </a:solidFill>
                <a:latin typeface="Times New Roman" pitchFamily="18" charset="0"/>
              </a:rPr>
              <a:t>angular</a:t>
            </a:r>
            <a:r>
              <a:rPr lang="fr-FR" sz="3600" i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fr-FR" sz="3600" i="1" dirty="0" smtClean="0">
                <a:solidFill>
                  <a:schemeClr val="accent2"/>
                </a:solidFill>
                <a:latin typeface="Times New Roman" pitchFamily="18" charset="0"/>
              </a:rPr>
              <a:t>distributions…</a:t>
            </a:r>
            <a:endParaRPr lang="fr-FR" sz="3600" i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025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Egle Tomasi-Gustafsson       Gatchina, July 10, 2012</a:t>
            </a:r>
            <a:endParaRPr lang="fr-FR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457200"/>
            <a:ext cx="8507413" cy="4556125"/>
          </a:xfrm>
        </p:spPr>
        <p:txBody>
          <a:bodyPr/>
          <a:lstStyle/>
          <a:p>
            <a:r>
              <a:rPr lang="en-GB" sz="3600" b="1" i="1" dirty="0" smtClean="0">
                <a:solidFill>
                  <a:srgbClr val="0000FF"/>
                </a:solidFill>
              </a:rPr>
              <a:t>Which alternative for </a:t>
            </a:r>
            <a:r>
              <a:rPr lang="en-GB" sz="3600" b="1" i="1" dirty="0" err="1" smtClean="0">
                <a:solidFill>
                  <a:srgbClr val="0000FF"/>
                </a:solidFill>
              </a:rPr>
              <a:t>Gep</a:t>
            </a:r>
            <a:r>
              <a:rPr lang="en-GB" sz="3600" b="1" i="1" dirty="0" smtClean="0">
                <a:solidFill>
                  <a:srgbClr val="0000FF"/>
                </a:solidFill>
              </a:rPr>
              <a:t>?</a:t>
            </a:r>
            <a:br>
              <a:rPr lang="en-GB" sz="3600" b="1" i="1" dirty="0" smtClean="0">
                <a:solidFill>
                  <a:srgbClr val="0000FF"/>
                </a:solidFill>
              </a:rPr>
            </a:br>
            <a:endParaRPr lang="en-GB" sz="3600" b="1" i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668714"/>
      </p:ext>
    </p:extLst>
  </p:cSld>
  <p:clrMapOvr>
    <a:masterClrMapping/>
  </p:clrMapOvr>
  <p:transition advTm="734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Box 6"/>
          <p:cNvSpPr txBox="1">
            <a:spLocks noChangeArrowheads="1"/>
          </p:cNvSpPr>
          <p:nvPr/>
        </p:nvSpPr>
        <p:spPr bwMode="auto">
          <a:xfrm>
            <a:off x="2000232" y="0"/>
            <a:ext cx="61478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cs typeface="Times New Roman" pitchFamily="18" charset="0"/>
              </a:rPr>
              <a:t>Polarization experiments - </a:t>
            </a:r>
            <a:r>
              <a:rPr lang="en-US" sz="3600" dirty="0" err="1" smtClean="0">
                <a:cs typeface="Times New Roman" pitchFamily="18" charset="0"/>
              </a:rPr>
              <a:t>Jlab</a:t>
            </a:r>
            <a:endParaRPr lang="en-US" sz="3600" dirty="0">
              <a:cs typeface="Times New Roman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928662" y="642918"/>
            <a:ext cx="4071966" cy="40011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FFFF00"/>
                </a:solidFill>
              </a:rPr>
              <a:t>A.I. </a:t>
            </a:r>
            <a:r>
              <a:rPr lang="fr-FR" sz="2000" dirty="0" err="1" smtClean="0">
                <a:solidFill>
                  <a:srgbClr val="FFFF00"/>
                </a:solidFill>
              </a:rPr>
              <a:t>Akhiezer</a:t>
            </a:r>
            <a:r>
              <a:rPr lang="fr-FR" sz="2000" dirty="0" smtClean="0">
                <a:solidFill>
                  <a:srgbClr val="FFFF00"/>
                </a:solidFill>
              </a:rPr>
              <a:t> and M.P. </a:t>
            </a:r>
            <a:r>
              <a:rPr lang="fr-FR" sz="2000" dirty="0" err="1" smtClean="0">
                <a:solidFill>
                  <a:srgbClr val="FFFF00"/>
                </a:solidFill>
              </a:rPr>
              <a:t>Rekalo</a:t>
            </a:r>
            <a:r>
              <a:rPr lang="fr-FR" sz="2000" dirty="0" smtClean="0">
                <a:solidFill>
                  <a:srgbClr val="FFFF00"/>
                </a:solidFill>
              </a:rPr>
              <a:t>, 1967</a:t>
            </a:r>
            <a:endParaRPr lang="fr-FR" sz="2000" dirty="0">
              <a:solidFill>
                <a:srgbClr val="FFFF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00034" y="642919"/>
            <a:ext cx="4572032" cy="4586282"/>
          </a:xfrm>
          <a:prstGeom prst="rect">
            <a:avLst/>
          </a:prstGeom>
        </p:spPr>
        <p:txBody>
          <a:bodyPr/>
          <a:lstStyle/>
          <a:p>
            <a:pPr marL="81915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81915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sng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mic Sans MS" pitchFamily="66" charset="0"/>
              </a:rPr>
              <a:t>GEp</a:t>
            </a:r>
            <a:r>
              <a:rPr lang="en-GB" sz="2800" i="0" u="sng" kern="0" dirty="0" smtClean="0">
                <a:solidFill>
                  <a:schemeClr val="accent2"/>
                </a:solidFill>
                <a:latin typeface="Comic Sans MS" pitchFamily="66" charset="0"/>
              </a:rPr>
              <a:t> collaboration</a:t>
            </a:r>
            <a:endParaRPr kumimoji="0" lang="en-GB" sz="2800" b="0" i="0" u="sng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omic Sans MS" pitchFamily="66" charset="0"/>
            </a:endParaRPr>
          </a:p>
          <a:p>
            <a:pPr marL="81915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"standard"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mic Sans MS" pitchFamily="66" charset="0"/>
              </a:rPr>
              <a:t>dipole function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for the nucleon magnetic FFs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mic Sans MS" pitchFamily="66" charset="0"/>
              </a:rPr>
              <a:t>GMp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and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mic Sans MS" pitchFamily="66" charset="0"/>
              </a:rPr>
              <a:t>GMn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81915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2)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mic Sans MS" pitchFamily="66" charset="0"/>
              </a:rPr>
              <a:t>linear deviation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from the dipole function for the electric proton FF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mic Sans MS" pitchFamily="66" charset="0"/>
              </a:rPr>
              <a:t>Gep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omic Sans MS" pitchFamily="66" charset="0"/>
            </a:endParaRPr>
          </a:p>
          <a:p>
            <a:pPr marL="81915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000" i="0" kern="0" dirty="0" smtClean="0">
                <a:latin typeface="Comic Sans MS" pitchFamily="66" charset="0"/>
              </a:rPr>
              <a:t>3)</a:t>
            </a:r>
            <a:r>
              <a:rPr lang="en-GB" sz="2000" i="0" kern="0" dirty="0" smtClean="0">
                <a:solidFill>
                  <a:schemeClr val="accent2"/>
                </a:solidFill>
                <a:latin typeface="Comic Sans MS" pitchFamily="66" charset="0"/>
              </a:rPr>
              <a:t> QCD scaling </a:t>
            </a:r>
            <a:r>
              <a:rPr lang="en-GB" sz="2000" i="0" kern="0" dirty="0" smtClean="0">
                <a:latin typeface="Comic Sans MS" pitchFamily="66" charset="0"/>
              </a:rPr>
              <a:t>not reached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</a:endParaRPr>
          </a:p>
          <a:p>
            <a:pPr marL="81915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000" i="0" kern="0" dirty="0" smtClean="0">
                <a:latin typeface="Comic Sans MS" pitchFamily="66" charset="0"/>
              </a:rPr>
              <a:t>3) </a:t>
            </a:r>
            <a:r>
              <a:rPr lang="en-GB" sz="2000" i="0" kern="0" dirty="0" smtClean="0">
                <a:solidFill>
                  <a:srgbClr val="0000FF"/>
                </a:solidFill>
                <a:latin typeface="Comic Sans MS" pitchFamily="66" charset="0"/>
              </a:rPr>
              <a:t>Zero crossing </a:t>
            </a:r>
            <a:r>
              <a:rPr lang="en-GB" sz="2000" i="0" kern="0" dirty="0" smtClean="0">
                <a:latin typeface="Comic Sans MS" pitchFamily="66" charset="0"/>
              </a:rPr>
              <a:t>of </a:t>
            </a:r>
            <a:r>
              <a:rPr lang="en-GB" sz="2000" i="0" kern="0" dirty="0" err="1" smtClean="0">
                <a:latin typeface="Comic Sans MS" pitchFamily="66" charset="0"/>
              </a:rPr>
              <a:t>Gep</a:t>
            </a:r>
            <a:r>
              <a:rPr lang="en-GB" sz="2000" i="0" kern="0" dirty="0" smtClean="0">
                <a:latin typeface="Comic Sans MS" pitchFamily="66" charset="0"/>
              </a:rPr>
              <a:t>?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</a:endParaRPr>
          </a:p>
          <a:p>
            <a:pPr marL="81915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000" i="0" kern="0" dirty="0" smtClean="0">
                <a:latin typeface="Comic Sans MS" pitchFamily="66" charset="0"/>
              </a:rPr>
              <a:t>4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) </a:t>
            </a:r>
            <a:r>
              <a:rPr kumimoji="0" lang="en-GB" sz="2000" b="1" u="none" strike="noStrike" kern="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omic Sans MS" pitchFamily="66" charset="0"/>
              </a:rPr>
              <a:t>contradiction between polarized and </a:t>
            </a:r>
            <a:r>
              <a:rPr kumimoji="0" lang="en-GB" sz="2000" b="1" u="none" strike="noStrike" kern="0" cap="none" spc="0" normalizeH="0" baseline="0" noProof="0" dirty="0" err="1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omic Sans MS" pitchFamily="66" charset="0"/>
              </a:rPr>
              <a:t>unpolarized</a:t>
            </a:r>
            <a:r>
              <a:rPr kumimoji="0" lang="en-GB" sz="2000" b="1" u="none" strike="noStrike" kern="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omic Sans MS" pitchFamily="66" charset="0"/>
              </a:rPr>
              <a:t> measurements</a:t>
            </a:r>
          </a:p>
          <a:p>
            <a:pPr marL="819150" lvl="1" indent="-342900" eaLnBrk="0" hangingPunct="0">
              <a:spcBef>
                <a:spcPct val="20000"/>
              </a:spcBef>
              <a:defRPr/>
            </a:pPr>
            <a:r>
              <a:rPr lang="en-GB" sz="2400" dirty="0" smtClean="0"/>
              <a:t>A.J.R. Puckett et al, PRL (2010) </a:t>
            </a:r>
            <a:endParaRPr lang="en-GB" sz="2400" i="0" kern="0" dirty="0" smtClean="0">
              <a:latin typeface="Comic Sans MS" pitchFamily="66" charset="0"/>
            </a:endParaRPr>
          </a:p>
          <a:p>
            <a:pPr marL="81915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000" i="0" kern="0" smtClean="0">
                <a:solidFill>
                  <a:srgbClr val="FF0000"/>
                </a:solidFill>
                <a:latin typeface="Comic Sans MS" pitchFamily="66" charset="0"/>
              </a:rPr>
              <a:t>                 PRC85 </a:t>
            </a:r>
            <a:r>
              <a:rPr lang="en-GB" sz="2000" i="0" kern="0" dirty="0" smtClean="0">
                <a:solidFill>
                  <a:srgbClr val="FF0000"/>
                </a:solidFill>
                <a:latin typeface="Comic Sans MS" pitchFamily="66" charset="0"/>
              </a:rPr>
              <a:t>(2012) 045203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Egle Tomasi-Gustafsson       Gatchina, July 10, 2012</a:t>
            </a:r>
            <a:endParaRPr lang="fr-FR"/>
          </a:p>
        </p:txBody>
      </p:sp>
      <p:pic>
        <p:nvPicPr>
          <p:cNvPr id="1495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642918"/>
            <a:ext cx="3357586" cy="5652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755576" y="6093296"/>
            <a:ext cx="34563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GB" sz="2000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Egle Tomasi-Gustafsson       Gatchina, July 10, 2012</a:t>
            </a:r>
            <a:endParaRPr lang="fr-FR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90500"/>
            <a:endParaRPr lang="en-US" smtClean="0"/>
          </a:p>
        </p:txBody>
      </p:sp>
      <p:pic>
        <p:nvPicPr>
          <p:cNvPr id="410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0"/>
            <a:ext cx="8008937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924175"/>
            <a:ext cx="37147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420938"/>
            <a:ext cx="318135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3703" name="Text Box 7"/>
          <p:cNvSpPr txBox="1">
            <a:spLocks noChangeArrowheads="1"/>
          </p:cNvSpPr>
          <p:nvPr/>
        </p:nvSpPr>
        <p:spPr bwMode="auto">
          <a:xfrm>
            <a:off x="2771800" y="2420888"/>
            <a:ext cx="655198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WHY </a:t>
            </a:r>
            <a:r>
              <a:rPr lang="fr-FR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</a:t>
            </a:r>
            <a:r>
              <a:rPr lang="fr-FR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points are </a:t>
            </a:r>
            <a:r>
              <a:rPr lang="fr-FR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aligned</a:t>
            </a:r>
            <a:r>
              <a:rPr lang="fr-F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</p:txBody>
      </p:sp>
      <p:sp>
        <p:nvSpPr>
          <p:cNvPr id="413704" name="Line 8"/>
          <p:cNvSpPr>
            <a:spLocks noChangeShapeType="1"/>
          </p:cNvSpPr>
          <p:nvPr/>
        </p:nvSpPr>
        <p:spPr bwMode="auto">
          <a:xfrm>
            <a:off x="4787900" y="3141663"/>
            <a:ext cx="1944688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9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3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13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3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70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Egle Tomasi-Gustafsson       Gatchina, July 10, 2012</a:t>
            </a:r>
            <a:endParaRPr lang="fr-FR"/>
          </a:p>
        </p:txBody>
      </p:sp>
      <p:sp>
        <p:nvSpPr>
          <p:cNvPr id="6727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8782050" cy="366713"/>
          </a:xfrm>
        </p:spPr>
        <p:txBody>
          <a:bodyPr/>
          <a:lstStyle/>
          <a:p>
            <a:r>
              <a:rPr lang="en-GB" sz="3200" i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Qualitative estimation  of 2</a:t>
            </a:r>
            <a:r>
              <a:rPr lang="en-GB" sz="3200" i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g</a:t>
            </a:r>
            <a:r>
              <a:rPr lang="en-GB" sz="3200" i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exchange</a:t>
            </a:r>
            <a:r>
              <a:rPr lang="en-GB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GB" sz="360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672771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115616" y="980728"/>
          <a:ext cx="3959225" cy="213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822" name="Bitmap Image" r:id="rId4" imgW="4334480" imgH="2010056" progId="PBrush">
                  <p:embed/>
                </p:oleObj>
              </mc:Choice>
              <mc:Fallback>
                <p:oleObj name="Bitmap Image" r:id="rId4" imgW="4334480" imgH="2010056" progId="PBrush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980728"/>
                        <a:ext cx="3959225" cy="213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277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292725" y="1412875"/>
          <a:ext cx="1944688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823" name="Bitmap Image" r:id="rId6" imgW="1409897" imgH="323981" progId="PBrush">
                  <p:embed/>
                </p:oleObj>
              </mc:Choice>
              <mc:Fallback>
                <p:oleObj name="Bitmap Image" r:id="rId6" imgW="1409897" imgH="323981" progId="PBrush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1412875"/>
                        <a:ext cx="1944688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2773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219700" y="2205038"/>
          <a:ext cx="204787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824" name="Bitmap Image" r:id="rId8" imgW="1733333" imgH="552527" progId="PBrush">
                  <p:embed/>
                </p:oleObj>
              </mc:Choice>
              <mc:Fallback>
                <p:oleObj name="Bitmap Image" r:id="rId8" imgW="1733333" imgH="552527" progId="PBrush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2205038"/>
                        <a:ext cx="204787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2774" name="Object 6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900113" y="4005263"/>
          <a:ext cx="3960812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825" name="Bitmap Image" r:id="rId10" imgW="3134162" imgH="695238" progId="PBrush">
                  <p:embed/>
                </p:oleObj>
              </mc:Choice>
              <mc:Fallback>
                <p:oleObj name="Bitmap Image" r:id="rId10" imgW="3134162" imgH="695238" progId="PBrush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005263"/>
                        <a:ext cx="3960812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2775" name="Object 7"/>
          <p:cNvGraphicFramePr>
            <a:graphicFrameLocks noChangeAspect="1"/>
          </p:cNvGraphicFramePr>
          <p:nvPr/>
        </p:nvGraphicFramePr>
        <p:xfrm>
          <a:off x="5580063" y="4724400"/>
          <a:ext cx="2663825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826" name="Bitmap Image" r:id="rId12" imgW="2180952" imgH="657317" progId="PBrush">
                  <p:embed/>
                </p:oleObj>
              </mc:Choice>
              <mc:Fallback>
                <p:oleObj name="Bitmap Image" r:id="rId12" imgW="2180952" imgH="657317" progId="PBrush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4724400"/>
                        <a:ext cx="2663825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2776" name="Text Box 8"/>
          <p:cNvSpPr txBox="1">
            <a:spLocks noChangeArrowheads="1"/>
          </p:cNvSpPr>
          <p:nvPr/>
        </p:nvSpPr>
        <p:spPr bwMode="auto">
          <a:xfrm>
            <a:off x="610296" y="3212976"/>
            <a:ext cx="8065392" cy="707886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sz="2400" dirty="0" err="1" smtClean="0">
                <a:solidFill>
                  <a:srgbClr val="FF0066"/>
                </a:solidFill>
              </a:rPr>
              <a:t>From</a:t>
            </a:r>
            <a:r>
              <a:rPr lang="fr-FR" sz="2400" dirty="0" smtClean="0">
                <a:solidFill>
                  <a:srgbClr val="FF0066"/>
                </a:solidFill>
              </a:rPr>
              <a:t> quark </a:t>
            </a:r>
            <a:r>
              <a:rPr lang="fr-FR" sz="2400" dirty="0" err="1" smtClean="0">
                <a:solidFill>
                  <a:srgbClr val="FF0066"/>
                </a:solidFill>
              </a:rPr>
              <a:t>counting</a:t>
            </a:r>
            <a:r>
              <a:rPr lang="fr-FR" sz="2400" dirty="0" smtClean="0">
                <a:solidFill>
                  <a:srgbClr val="FF0066"/>
                </a:solidFill>
              </a:rPr>
              <a:t> </a:t>
            </a:r>
            <a:r>
              <a:rPr lang="fr-FR" sz="2400" dirty="0" err="1" smtClean="0">
                <a:solidFill>
                  <a:srgbClr val="FF0066"/>
                </a:solidFill>
              </a:rPr>
              <a:t>rules</a:t>
            </a:r>
            <a:r>
              <a:rPr lang="fr-FR" sz="2400" dirty="0" smtClean="0">
                <a:solidFill>
                  <a:srgbClr val="FF0066"/>
                </a:solidFill>
              </a:rPr>
              <a:t>:</a:t>
            </a:r>
            <a:r>
              <a:rPr lang="fr-FR" sz="2400" dirty="0" smtClean="0">
                <a:solidFill>
                  <a:srgbClr val="00CC00"/>
                </a:solidFill>
              </a:rPr>
              <a:t> </a:t>
            </a:r>
            <a:r>
              <a:rPr lang="fr-FR" sz="2400" dirty="0" err="1" smtClean="0">
                <a:solidFill>
                  <a:srgbClr val="009900"/>
                </a:solidFill>
              </a:rPr>
              <a:t>F</a:t>
            </a:r>
            <a:r>
              <a:rPr lang="fr-FR" sz="2400" baseline="-25000" dirty="0" err="1" smtClean="0">
                <a:solidFill>
                  <a:srgbClr val="009900"/>
                </a:solidFill>
              </a:rPr>
              <a:t>d</a:t>
            </a:r>
            <a:r>
              <a:rPr lang="fr-FR" sz="2400" baseline="-25000" dirty="0" smtClean="0">
                <a:solidFill>
                  <a:srgbClr val="009900"/>
                </a:solidFill>
              </a:rPr>
              <a:t> </a:t>
            </a:r>
            <a:r>
              <a:rPr lang="en-US" sz="2400" dirty="0" smtClean="0">
                <a:solidFill>
                  <a:srgbClr val="009900"/>
                </a:solidFill>
                <a:cs typeface="Times New Roman" pitchFamily="18" charset="0"/>
              </a:rPr>
              <a:t>~ t</a:t>
            </a:r>
            <a:r>
              <a:rPr lang="en-US" sz="2400" baseline="30000" dirty="0" smtClean="0">
                <a:solidFill>
                  <a:srgbClr val="009900"/>
                </a:solidFill>
                <a:cs typeface="Times New Roman" pitchFamily="18" charset="0"/>
              </a:rPr>
              <a:t>-5  </a:t>
            </a:r>
            <a:r>
              <a:rPr lang="fr-FR" sz="2400" dirty="0" smtClean="0">
                <a:solidFill>
                  <a:srgbClr val="009900"/>
                </a:solidFill>
              </a:rPr>
              <a:t>and F</a:t>
            </a:r>
            <a:r>
              <a:rPr lang="fr-FR" sz="2400" baseline="-25000" dirty="0" smtClean="0">
                <a:solidFill>
                  <a:srgbClr val="009900"/>
                </a:solidFill>
              </a:rPr>
              <a:t>N</a:t>
            </a:r>
            <a:r>
              <a:rPr lang="en-US" sz="2400" dirty="0" smtClean="0">
                <a:solidFill>
                  <a:srgbClr val="009900"/>
                </a:solidFill>
              </a:rPr>
              <a:t>~t</a:t>
            </a:r>
            <a:r>
              <a:rPr lang="en-US" sz="2400" baseline="30000" dirty="0" smtClean="0">
                <a:solidFill>
                  <a:srgbClr val="009900"/>
                </a:solidFill>
              </a:rPr>
              <a:t>-2</a:t>
            </a:r>
            <a:r>
              <a:rPr lang="fr-FR" sz="2400" dirty="0"/>
              <a:t> </a:t>
            </a:r>
            <a:r>
              <a:rPr lang="fr-FR" sz="2400" dirty="0" smtClean="0"/>
              <a:t>. </a:t>
            </a:r>
            <a:r>
              <a:rPr lang="fr-FR" sz="2400" dirty="0" err="1" smtClean="0">
                <a:solidFill>
                  <a:srgbClr val="009900"/>
                </a:solidFill>
              </a:rPr>
              <a:t>At</a:t>
            </a:r>
            <a:r>
              <a:rPr lang="fr-FR" sz="2400" dirty="0" smtClean="0">
                <a:solidFill>
                  <a:srgbClr val="009900"/>
                </a:solidFill>
              </a:rPr>
              <a:t>  </a:t>
            </a:r>
            <a:r>
              <a:rPr lang="fr-FR" sz="2400" b="1" dirty="0" smtClean="0">
                <a:solidFill>
                  <a:srgbClr val="009900"/>
                </a:solidFill>
              </a:rPr>
              <a:t>t</a:t>
            </a:r>
            <a:r>
              <a:rPr lang="fr-FR" sz="2400" dirty="0" smtClean="0">
                <a:solidFill>
                  <a:srgbClr val="009900"/>
                </a:solidFill>
              </a:rPr>
              <a:t> </a:t>
            </a:r>
            <a:r>
              <a:rPr lang="fr-FR" sz="2400" dirty="0">
                <a:solidFill>
                  <a:srgbClr val="009900"/>
                </a:solidFill>
              </a:rPr>
              <a:t>= 4 </a:t>
            </a:r>
            <a:r>
              <a:rPr lang="fr-FR" sz="2400" i="0" dirty="0">
                <a:solidFill>
                  <a:srgbClr val="009900"/>
                </a:solidFill>
              </a:rPr>
              <a:t>GeV</a:t>
            </a:r>
            <a:r>
              <a:rPr lang="fr-FR" sz="2400" baseline="30000" dirty="0">
                <a:solidFill>
                  <a:srgbClr val="009900"/>
                </a:solidFill>
              </a:rPr>
              <a:t>2</a:t>
            </a:r>
            <a:endParaRPr lang="fr-FR" sz="2400" dirty="0">
              <a:solidFill>
                <a:srgbClr val="009900"/>
              </a:solidFill>
            </a:endParaRPr>
          </a:p>
          <a:p>
            <a:pPr eaLnBrk="1" hangingPunct="1"/>
            <a:endParaRPr lang="en-US" sz="2400" baseline="30000" dirty="0">
              <a:solidFill>
                <a:srgbClr val="00CC00"/>
              </a:solidFill>
              <a:cs typeface="Times New Roman" pitchFamily="18" charset="0"/>
            </a:endParaRPr>
          </a:p>
        </p:txBody>
      </p:sp>
      <p:graphicFrame>
        <p:nvGraphicFramePr>
          <p:cNvPr id="672778" name="Object 10"/>
          <p:cNvGraphicFramePr>
            <a:graphicFrameLocks noChangeAspect="1"/>
          </p:cNvGraphicFramePr>
          <p:nvPr/>
        </p:nvGraphicFramePr>
        <p:xfrm>
          <a:off x="3203575" y="4868863"/>
          <a:ext cx="12954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827" name="Bitmap Image" r:id="rId14" imgW="923810" imgH="333333" progId="PBrush">
                  <p:embed/>
                </p:oleObj>
              </mc:Choice>
              <mc:Fallback>
                <p:oleObj name="Bitmap Image" r:id="rId14" imgW="923810" imgH="333333" progId="PBrush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4868863"/>
                        <a:ext cx="129540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2779" name="Rectangle 11"/>
          <p:cNvSpPr>
            <a:spLocks noChangeArrowheads="1"/>
          </p:cNvSpPr>
          <p:nvPr/>
        </p:nvSpPr>
        <p:spPr bwMode="auto">
          <a:xfrm>
            <a:off x="1042988" y="5456101"/>
            <a:ext cx="7416800" cy="830997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fr-FR" sz="2400" i="1" dirty="0">
                <a:solidFill>
                  <a:srgbClr val="FF0066"/>
                </a:solidFill>
              </a:rPr>
              <a:t>For d, </a:t>
            </a:r>
            <a:r>
              <a:rPr lang="fr-FR" sz="2400" i="1" baseline="30000" dirty="0">
                <a:solidFill>
                  <a:srgbClr val="FF0066"/>
                </a:solidFill>
              </a:rPr>
              <a:t>3</a:t>
            </a:r>
            <a:r>
              <a:rPr lang="fr-FR" sz="2400" i="1" dirty="0">
                <a:solidFill>
                  <a:srgbClr val="FF0066"/>
                </a:solidFill>
              </a:rPr>
              <a:t>He, </a:t>
            </a:r>
            <a:r>
              <a:rPr lang="fr-FR" sz="2400" i="1" baseline="30000" dirty="0">
                <a:solidFill>
                  <a:srgbClr val="FF0066"/>
                </a:solidFill>
              </a:rPr>
              <a:t>4</a:t>
            </a:r>
            <a:r>
              <a:rPr lang="fr-FR" sz="2400" i="1" dirty="0">
                <a:solidFill>
                  <a:srgbClr val="FF0066"/>
                </a:solidFill>
              </a:rPr>
              <a:t>He,  2</a:t>
            </a:r>
            <a:r>
              <a:rPr lang="fr-FR" sz="2400" i="1" dirty="0">
                <a:solidFill>
                  <a:srgbClr val="FF0066"/>
                </a:solidFill>
                <a:latin typeface="Symbol" pitchFamily="18" charset="2"/>
              </a:rPr>
              <a:t>g</a:t>
            </a:r>
            <a:r>
              <a:rPr lang="fr-FR" sz="2400" i="1" dirty="0">
                <a:solidFill>
                  <a:srgbClr val="0000FF"/>
                </a:solidFill>
                <a:latin typeface="Symbol" pitchFamily="18" charset="2"/>
              </a:rPr>
              <a:t>  </a:t>
            </a:r>
            <a:r>
              <a:rPr lang="fr-FR" sz="2400" i="1" dirty="0" err="1">
                <a:solidFill>
                  <a:srgbClr val="0000FF"/>
                </a:solidFill>
              </a:rPr>
              <a:t>effect</a:t>
            </a:r>
            <a:r>
              <a:rPr lang="fr-FR" sz="2400" i="1" dirty="0">
                <a:solidFill>
                  <a:srgbClr val="0000FF"/>
                </a:solidFill>
              </a:rPr>
              <a:t> </a:t>
            </a:r>
            <a:r>
              <a:rPr lang="fr-FR" sz="2400" i="1" dirty="0" err="1">
                <a:solidFill>
                  <a:srgbClr val="0000FF"/>
                </a:solidFill>
              </a:rPr>
              <a:t>should</a:t>
            </a:r>
            <a:r>
              <a:rPr lang="fr-FR" sz="2400" i="1" dirty="0">
                <a:solidFill>
                  <a:srgbClr val="0000FF"/>
                </a:solidFill>
              </a:rPr>
              <a:t> </a:t>
            </a:r>
            <a:r>
              <a:rPr lang="fr-FR" sz="2400" i="1" dirty="0" err="1">
                <a:solidFill>
                  <a:srgbClr val="0000FF"/>
                </a:solidFill>
              </a:rPr>
              <a:t>appear</a:t>
            </a:r>
            <a:r>
              <a:rPr lang="fr-FR" sz="2400" i="1" dirty="0">
                <a:solidFill>
                  <a:srgbClr val="0000FF"/>
                </a:solidFill>
              </a:rPr>
              <a:t> </a:t>
            </a:r>
            <a:r>
              <a:rPr lang="fr-FR" sz="2400" i="1" dirty="0" err="1">
                <a:solidFill>
                  <a:srgbClr val="0000FF"/>
                </a:solidFill>
              </a:rPr>
              <a:t>at</a:t>
            </a:r>
            <a:r>
              <a:rPr lang="fr-FR" sz="2400" i="1" dirty="0">
                <a:solidFill>
                  <a:srgbClr val="0000FF"/>
                </a:solidFill>
              </a:rPr>
              <a:t>  </a:t>
            </a:r>
            <a:r>
              <a:rPr lang="en-US" sz="2400" i="1" dirty="0">
                <a:solidFill>
                  <a:srgbClr val="0000FF"/>
                </a:solidFill>
                <a:cs typeface="Times New Roman" pitchFamily="18" charset="0"/>
              </a:rPr>
              <a:t>~</a:t>
            </a:r>
            <a:r>
              <a:rPr lang="fr-FR" sz="2400" i="1" dirty="0">
                <a:solidFill>
                  <a:srgbClr val="FF0066"/>
                </a:solidFill>
              </a:rPr>
              <a:t>1   GeV</a:t>
            </a:r>
            <a:r>
              <a:rPr lang="fr-FR" sz="2400" i="1" baseline="30000" dirty="0">
                <a:solidFill>
                  <a:srgbClr val="FF0066"/>
                </a:solidFill>
              </a:rPr>
              <a:t>2</a:t>
            </a:r>
            <a:r>
              <a:rPr lang="fr-FR" sz="2400" i="1" dirty="0">
                <a:solidFill>
                  <a:srgbClr val="0000FF"/>
                </a:solidFill>
              </a:rPr>
              <a:t>,</a:t>
            </a:r>
          </a:p>
          <a:p>
            <a:pPr eaLnBrk="1" hangingPunct="1"/>
            <a:r>
              <a:rPr lang="fr-FR" sz="2400" i="1" dirty="0">
                <a:solidFill>
                  <a:srgbClr val="FF0066"/>
                </a:solidFill>
              </a:rPr>
              <a:t>for protons</a:t>
            </a:r>
            <a:r>
              <a:rPr lang="fr-FR" sz="2400" i="1" dirty="0">
                <a:solidFill>
                  <a:srgbClr val="0000FF"/>
                </a:solidFill>
              </a:rPr>
              <a:t>                                                     ~ </a:t>
            </a:r>
            <a:r>
              <a:rPr lang="fr-FR" sz="2400" i="1" dirty="0">
                <a:solidFill>
                  <a:srgbClr val="FF0066"/>
                </a:solidFill>
              </a:rPr>
              <a:t>10 GeV</a:t>
            </a:r>
            <a:r>
              <a:rPr lang="fr-FR" sz="2400" i="1" baseline="30000" dirty="0">
                <a:solidFill>
                  <a:srgbClr val="FF0066"/>
                </a:solidFill>
              </a:rPr>
              <a:t>2</a:t>
            </a:r>
            <a:endParaRPr lang="fr-FR" sz="2400" dirty="0">
              <a:solidFill>
                <a:srgbClr val="FF0066"/>
              </a:solidFill>
            </a:endParaRPr>
          </a:p>
        </p:txBody>
      </p:sp>
      <p:sp>
        <p:nvSpPr>
          <p:cNvPr id="672780" name="Text Box 12"/>
          <p:cNvSpPr txBox="1">
            <a:spLocks noChangeArrowheads="1"/>
          </p:cNvSpPr>
          <p:nvPr/>
        </p:nvSpPr>
        <p:spPr bwMode="auto">
          <a:xfrm>
            <a:off x="2051050" y="1557338"/>
            <a:ext cx="50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fr-FR" sz="2000" b="1" i="1">
                <a:solidFill>
                  <a:srgbClr val="00CC00"/>
                </a:solidFill>
              </a:rPr>
              <a:t>q/2</a:t>
            </a:r>
          </a:p>
        </p:txBody>
      </p:sp>
      <p:sp>
        <p:nvSpPr>
          <p:cNvPr id="672781" name="Rectangle 13"/>
          <p:cNvSpPr>
            <a:spLocks noChangeArrowheads="1"/>
          </p:cNvSpPr>
          <p:nvPr/>
        </p:nvSpPr>
        <p:spPr bwMode="auto">
          <a:xfrm>
            <a:off x="3635375" y="1557338"/>
            <a:ext cx="50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fr-FR" sz="2000" b="1" i="1">
                <a:solidFill>
                  <a:srgbClr val="00CC00"/>
                </a:solidFill>
              </a:rPr>
              <a:t>q/2</a:t>
            </a:r>
          </a:p>
        </p:txBody>
      </p:sp>
      <p:sp>
        <p:nvSpPr>
          <p:cNvPr id="672782" name="Text Box 14"/>
          <p:cNvSpPr txBox="1">
            <a:spLocks noChangeArrowheads="1"/>
          </p:cNvSpPr>
          <p:nvPr/>
        </p:nvSpPr>
        <p:spPr bwMode="auto">
          <a:xfrm>
            <a:off x="971600" y="476672"/>
            <a:ext cx="4249737" cy="584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fr-FR" dirty="0">
                <a:solidFill>
                  <a:srgbClr val="FF0066"/>
                </a:solidFill>
              </a:rPr>
              <a:t>       </a:t>
            </a:r>
            <a:r>
              <a:rPr lang="fr-FR" sz="2400" dirty="0"/>
              <a:t>For</a:t>
            </a:r>
            <a:r>
              <a:rPr lang="fr-FR" sz="2400" dirty="0">
                <a:solidFill>
                  <a:srgbClr val="FF0066"/>
                </a:solidFill>
              </a:rPr>
              <a:t> </a:t>
            </a:r>
            <a:r>
              <a:rPr lang="fr-FR" sz="2400" b="1" i="1" dirty="0" err="1">
                <a:solidFill>
                  <a:srgbClr val="FF0066"/>
                </a:solidFill>
              </a:rPr>
              <a:t>ed</a:t>
            </a:r>
            <a:r>
              <a:rPr lang="fr-FR" sz="2400" b="1" dirty="0">
                <a:solidFill>
                  <a:srgbClr val="FF0066"/>
                </a:solidFill>
              </a:rPr>
              <a:t> </a:t>
            </a:r>
            <a:r>
              <a:rPr lang="fr-FR" sz="2400" dirty="0" err="1"/>
              <a:t>elastic</a:t>
            </a:r>
            <a:r>
              <a:rPr lang="fr-FR" sz="2400" dirty="0"/>
              <a:t> </a:t>
            </a:r>
            <a:r>
              <a:rPr lang="fr-FR" sz="2400" dirty="0" err="1"/>
              <a:t>scattering</a:t>
            </a:r>
            <a:r>
              <a:rPr lang="fr-FR" sz="2400" dirty="0"/>
              <a:t>: </a:t>
            </a:r>
            <a:endParaRPr lang="en-US" sz="2400" baseline="30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7622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3" name="Rectangle 3"/>
          <p:cNvSpPr>
            <a:spLocks noChangeArrowheads="1"/>
          </p:cNvSpPr>
          <p:nvPr/>
        </p:nvSpPr>
        <p:spPr bwMode="auto">
          <a:xfrm>
            <a:off x="3923928" y="1124744"/>
            <a:ext cx="431800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4408" name="Picture 8" descr="per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620688"/>
            <a:ext cx="540067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Egle Tomasi-Gustafsson       Gatchina, July 10, 2012</a:t>
            </a:r>
            <a:endParaRPr lang="fr-FR"/>
          </a:p>
        </p:txBody>
      </p:sp>
      <p:sp>
        <p:nvSpPr>
          <p:cNvPr id="614402" name="Rectangle 2"/>
          <p:cNvSpPr>
            <a:spLocks noChangeArrowheads="1"/>
          </p:cNvSpPr>
          <p:nvPr/>
        </p:nvSpPr>
        <p:spPr bwMode="auto">
          <a:xfrm>
            <a:off x="900113" y="2781300"/>
            <a:ext cx="3095625" cy="863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Rosenbluth separation</a:t>
            </a:r>
          </a:p>
        </p:txBody>
      </p:sp>
      <p:sp>
        <p:nvSpPr>
          <p:cNvPr id="6144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76256" y="4005064"/>
            <a:ext cx="1295400" cy="55403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fr-FR" sz="3200" dirty="0">
                <a:solidFill>
                  <a:srgbClr val="00CC00"/>
                </a:solidFill>
                <a:sym typeface="Symbol" pitchFamily="18" charset="2"/>
              </a:rPr>
              <a:t></a:t>
            </a:r>
            <a:r>
              <a:rPr lang="fr-FR" sz="2400" dirty="0">
                <a:solidFill>
                  <a:srgbClr val="00CC00"/>
                </a:solidFill>
                <a:sym typeface="Symbol" pitchFamily="18" charset="2"/>
              </a:rPr>
              <a:t>=0.5</a:t>
            </a:r>
          </a:p>
        </p:txBody>
      </p:sp>
      <p:sp>
        <p:nvSpPr>
          <p:cNvPr id="614406" name="Rectangle 6"/>
          <p:cNvSpPr>
            <a:spLocks noChangeArrowheads="1"/>
          </p:cNvSpPr>
          <p:nvPr/>
        </p:nvSpPr>
        <p:spPr bwMode="auto">
          <a:xfrm>
            <a:off x="5580063" y="4076700"/>
            <a:ext cx="869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fr-FR" i="0">
                <a:solidFill>
                  <a:srgbClr val="FF3300"/>
                </a:solidFill>
                <a:sym typeface="Symbol" pitchFamily="18" charset="2"/>
              </a:rPr>
              <a:t>=0.2</a:t>
            </a:r>
          </a:p>
        </p:txBody>
      </p:sp>
      <p:sp>
        <p:nvSpPr>
          <p:cNvPr id="614407" name="Rectangle 7"/>
          <p:cNvSpPr>
            <a:spLocks noChangeArrowheads="1"/>
          </p:cNvSpPr>
          <p:nvPr/>
        </p:nvSpPr>
        <p:spPr bwMode="auto">
          <a:xfrm>
            <a:off x="6877050" y="2205038"/>
            <a:ext cx="12954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190500">
              <a:lnSpc>
                <a:spcPct val="90000"/>
              </a:lnSpc>
              <a:spcBef>
                <a:spcPct val="20000"/>
              </a:spcBef>
            </a:pPr>
            <a:r>
              <a:rPr lang="fr-FR" sz="2800" i="0" dirty="0">
                <a:solidFill>
                  <a:schemeClr val="accent2"/>
                </a:solidFill>
                <a:latin typeface="Arial" charset="0"/>
                <a:sym typeface="Symbol" pitchFamily="18" charset="2"/>
              </a:rPr>
              <a:t>=0.8</a:t>
            </a:r>
          </a:p>
        </p:txBody>
      </p:sp>
      <p:sp>
        <p:nvSpPr>
          <p:cNvPr id="614409" name="Rectangle 9"/>
          <p:cNvSpPr>
            <a:spLocks noChangeArrowheads="1"/>
          </p:cNvSpPr>
          <p:nvPr/>
        </p:nvSpPr>
        <p:spPr bwMode="auto">
          <a:xfrm>
            <a:off x="3059113" y="2924175"/>
            <a:ext cx="649287" cy="57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10" name="Text Box 10"/>
          <p:cNvSpPr txBox="1">
            <a:spLocks noChangeArrowheads="1"/>
          </p:cNvSpPr>
          <p:nvPr/>
        </p:nvSpPr>
        <p:spPr bwMode="auto">
          <a:xfrm>
            <a:off x="1384300" y="641350"/>
            <a:ext cx="421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dirty="0"/>
              <a:t>Contribution of the </a:t>
            </a:r>
            <a:r>
              <a:rPr lang="fr-FR" dirty="0" err="1">
                <a:solidFill>
                  <a:srgbClr val="FF3300"/>
                </a:solidFill>
              </a:rPr>
              <a:t>electric</a:t>
            </a:r>
            <a:r>
              <a:rPr lang="fr-FR" dirty="0">
                <a:solidFill>
                  <a:srgbClr val="FF3300"/>
                </a:solidFill>
              </a:rPr>
              <a:t> </a:t>
            </a:r>
            <a:r>
              <a:rPr lang="fr-FR" dirty="0" err="1">
                <a:solidFill>
                  <a:srgbClr val="FF3300"/>
                </a:solidFill>
              </a:rPr>
              <a:t>term</a:t>
            </a:r>
            <a:r>
              <a:rPr lang="fr-FR" i="0" dirty="0"/>
              <a:t> </a:t>
            </a:r>
          </a:p>
        </p:txBody>
      </p:sp>
      <p:sp>
        <p:nvSpPr>
          <p:cNvPr id="614411" name="Rectangle 11"/>
          <p:cNvSpPr>
            <a:spLocks noChangeArrowheads="1"/>
          </p:cNvSpPr>
          <p:nvPr/>
        </p:nvSpPr>
        <p:spPr bwMode="auto">
          <a:xfrm>
            <a:off x="827088" y="4005263"/>
            <a:ext cx="3311525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dirty="0"/>
              <a:t>…</a:t>
            </a:r>
            <a:r>
              <a:rPr lang="fr-FR" sz="2400" dirty="0"/>
              <a:t>to </a:t>
            </a:r>
            <a:r>
              <a:rPr lang="fr-FR" sz="2400" dirty="0" err="1"/>
              <a:t>be</a:t>
            </a:r>
            <a:r>
              <a:rPr lang="fr-FR" sz="2400" dirty="0"/>
              <a:t> </a:t>
            </a:r>
            <a:r>
              <a:rPr lang="fr-FR" sz="2400" dirty="0" err="1"/>
              <a:t>compared</a:t>
            </a:r>
            <a:r>
              <a:rPr lang="fr-FR" sz="2400" dirty="0"/>
              <a:t> to the </a:t>
            </a:r>
            <a:r>
              <a:rPr lang="fr-FR" sz="2400" dirty="0" err="1">
                <a:solidFill>
                  <a:srgbClr val="FF3300"/>
                </a:solidFill>
              </a:rPr>
              <a:t>absolute</a:t>
            </a:r>
            <a:r>
              <a:rPr lang="fr-FR" sz="2400" dirty="0">
                <a:solidFill>
                  <a:srgbClr val="FF3300"/>
                </a:solidFill>
              </a:rPr>
              <a:t> value of  the </a:t>
            </a:r>
            <a:r>
              <a:rPr lang="fr-FR" sz="2400" dirty="0" err="1">
                <a:solidFill>
                  <a:srgbClr val="FF3300"/>
                </a:solidFill>
              </a:rPr>
              <a:t>error</a:t>
            </a:r>
            <a:r>
              <a:rPr lang="fr-FR" sz="2400" dirty="0">
                <a:solidFill>
                  <a:srgbClr val="FF3300"/>
                </a:solidFill>
              </a:rPr>
              <a:t> on </a:t>
            </a:r>
            <a:r>
              <a:rPr lang="fr-FR" sz="2400" dirty="0">
                <a:solidFill>
                  <a:srgbClr val="FF3300"/>
                </a:solidFill>
                <a:latin typeface="Symbol" pitchFamily="18" charset="2"/>
              </a:rPr>
              <a:t>s</a:t>
            </a:r>
            <a:r>
              <a:rPr lang="fr-FR" sz="2400" dirty="0"/>
              <a:t> and to the </a:t>
            </a:r>
            <a:r>
              <a:rPr lang="fr-FR" sz="2400" dirty="0">
                <a:solidFill>
                  <a:srgbClr val="FF3300"/>
                </a:solidFill>
              </a:rPr>
              <a:t>size</a:t>
            </a:r>
            <a:r>
              <a:rPr lang="fr-FR" sz="2400" dirty="0"/>
              <a:t> and </a:t>
            </a:r>
            <a:r>
              <a:rPr lang="fr-FR" sz="2400" dirty="0">
                <a:solidFill>
                  <a:srgbClr val="FF3300"/>
                </a:solidFill>
                <a:latin typeface="Symbol" pitchFamily="18" charset="2"/>
              </a:rPr>
              <a:t>e </a:t>
            </a:r>
            <a:r>
              <a:rPr lang="fr-FR" sz="2400" dirty="0" err="1">
                <a:solidFill>
                  <a:srgbClr val="FF3300"/>
                </a:solidFill>
              </a:rPr>
              <a:t>dependence</a:t>
            </a:r>
            <a:r>
              <a:rPr lang="fr-FR" sz="2400" dirty="0">
                <a:solidFill>
                  <a:srgbClr val="FF3300"/>
                </a:solidFill>
              </a:rPr>
              <a:t> </a:t>
            </a:r>
            <a:r>
              <a:rPr lang="fr-FR" sz="2400" dirty="0"/>
              <a:t>of</a:t>
            </a:r>
            <a:r>
              <a:rPr lang="fr-FR" sz="2400" dirty="0">
                <a:solidFill>
                  <a:srgbClr val="FF3300"/>
                </a:solidFill>
              </a:rPr>
              <a:t> RC</a:t>
            </a:r>
          </a:p>
        </p:txBody>
      </p:sp>
      <p:pic>
        <p:nvPicPr>
          <p:cNvPr id="614412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924175"/>
            <a:ext cx="27352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13" name="Rectangle 13"/>
          <p:cNvSpPr>
            <a:spLocks noChangeArrowheads="1"/>
          </p:cNvSpPr>
          <p:nvPr/>
        </p:nvSpPr>
        <p:spPr bwMode="auto">
          <a:xfrm>
            <a:off x="3132138" y="2997200"/>
            <a:ext cx="57626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14" name="Rectangle 14"/>
          <p:cNvSpPr>
            <a:spLocks noChangeArrowheads="1"/>
          </p:cNvSpPr>
          <p:nvPr/>
        </p:nvSpPr>
        <p:spPr bwMode="auto">
          <a:xfrm>
            <a:off x="3059113" y="2997200"/>
            <a:ext cx="649287" cy="4318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4415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25538"/>
            <a:ext cx="2592388" cy="92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16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989138"/>
            <a:ext cx="2484437" cy="6492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17" name="Rectangle 17"/>
          <p:cNvSpPr>
            <a:spLocks noChangeArrowheads="1"/>
          </p:cNvSpPr>
          <p:nvPr/>
        </p:nvSpPr>
        <p:spPr bwMode="auto">
          <a:xfrm>
            <a:off x="2268538" y="2060575"/>
            <a:ext cx="1511300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18" name="Rectangle 18"/>
          <p:cNvSpPr>
            <a:spLocks noChangeArrowheads="1"/>
          </p:cNvSpPr>
          <p:nvPr/>
        </p:nvSpPr>
        <p:spPr bwMode="auto">
          <a:xfrm>
            <a:off x="323850" y="5734050"/>
            <a:ext cx="52927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eaLnBrk="1" hangingPunct="1">
              <a:lnSpc>
                <a:spcPct val="105000"/>
              </a:lnSpc>
              <a:spcBef>
                <a:spcPct val="20000"/>
              </a:spcBef>
            </a:pPr>
            <a:r>
              <a:rPr lang="fr-FR">
                <a:solidFill>
                  <a:schemeClr val="accent2"/>
                </a:solidFill>
              </a:rPr>
              <a:t> </a:t>
            </a:r>
            <a:r>
              <a:rPr lang="fr-FR" sz="2000">
                <a:solidFill>
                  <a:schemeClr val="accent2"/>
                </a:solidFill>
              </a:rPr>
              <a:t>E.T-G, </a:t>
            </a:r>
            <a:r>
              <a:rPr lang="en-GB" sz="2000">
                <a:solidFill>
                  <a:schemeClr val="accent2"/>
                </a:solidFill>
              </a:rPr>
              <a:t>Phys. Part. Nucl. Lett. </a:t>
            </a:r>
            <a:r>
              <a:rPr lang="en-GB" sz="2000" b="1">
                <a:solidFill>
                  <a:schemeClr val="accent2"/>
                </a:solidFill>
              </a:rPr>
              <a:t>4,</a:t>
            </a:r>
            <a:r>
              <a:rPr lang="en-GB" sz="2000">
                <a:solidFill>
                  <a:schemeClr val="accent2"/>
                </a:solidFill>
              </a:rPr>
              <a:t> 281 (2007)</a:t>
            </a:r>
            <a:endParaRPr lang="fr-FR" sz="16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44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Egle Tomasi-Gustafsson       Gatchina, July 10, 2012</a:t>
            </a:r>
            <a:endParaRPr lang="fr-FR"/>
          </a:p>
        </p:txBody>
      </p:sp>
      <p:pic>
        <p:nvPicPr>
          <p:cNvPr id="362498" name="Picture 2" descr="sl1co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8538" y="692150"/>
            <a:ext cx="5545137" cy="5545138"/>
          </a:xfrm>
          <a:noFill/>
          <a:ln/>
        </p:spPr>
      </p:pic>
      <p:sp>
        <p:nvSpPr>
          <p:cNvPr id="362499" name="Rectangle 3"/>
          <p:cNvSpPr>
            <a:spLocks noGrp="1" noChangeArrowheads="1"/>
          </p:cNvSpPr>
          <p:nvPr>
            <p:ph type="title"/>
          </p:nvPr>
        </p:nvSpPr>
        <p:spPr>
          <a:xfrm>
            <a:off x="827088" y="188913"/>
            <a:ext cx="7777162" cy="196850"/>
          </a:xfrm>
        </p:spPr>
        <p:txBody>
          <a:bodyPr/>
          <a:lstStyle/>
          <a:p>
            <a:r>
              <a:rPr lang="fr-FR" sz="32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Reduced cross section and RC</a:t>
            </a:r>
          </a:p>
        </p:txBody>
      </p:sp>
      <p:sp>
        <p:nvSpPr>
          <p:cNvPr id="362500" name="Rectangle 4"/>
          <p:cNvSpPr>
            <a:spLocks noChangeArrowheads="1"/>
          </p:cNvSpPr>
          <p:nvPr/>
        </p:nvSpPr>
        <p:spPr bwMode="auto">
          <a:xfrm>
            <a:off x="2484438" y="692150"/>
            <a:ext cx="62198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i="1">
                <a:solidFill>
                  <a:srgbClr val="00CC00"/>
                </a:solidFill>
                <a:effectLst/>
              </a:rPr>
              <a:t>Data from L. Andivahis et al., Phys. Rev. D50, 5491 (1994)</a:t>
            </a:r>
            <a:endParaRPr lang="fr-FR" sz="2000" i="1">
              <a:solidFill>
                <a:srgbClr val="00CC00"/>
              </a:solidFill>
              <a:effectLst/>
            </a:endParaRPr>
          </a:p>
        </p:txBody>
      </p:sp>
      <p:sp>
        <p:nvSpPr>
          <p:cNvPr id="362501" name="Text Box 5"/>
          <p:cNvSpPr txBox="1">
            <a:spLocks noChangeArrowheads="1"/>
          </p:cNvSpPr>
          <p:nvPr/>
        </p:nvSpPr>
        <p:spPr bwMode="auto">
          <a:xfrm>
            <a:off x="900113" y="1557338"/>
            <a:ext cx="166528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fr-FR" sz="2000">
                <a:effectLst/>
              </a:rPr>
              <a:t>Q</a:t>
            </a:r>
            <a:r>
              <a:rPr lang="fr-FR" sz="2000" baseline="30000">
                <a:effectLst/>
              </a:rPr>
              <a:t>2</a:t>
            </a:r>
            <a:r>
              <a:rPr lang="fr-FR" sz="2000">
                <a:effectLst/>
              </a:rPr>
              <a:t>=1.75 GeV</a:t>
            </a:r>
            <a:r>
              <a:rPr lang="fr-FR" sz="2000" baseline="30000">
                <a:effectLst/>
              </a:rPr>
              <a:t>2</a:t>
            </a:r>
          </a:p>
        </p:txBody>
      </p:sp>
      <p:sp>
        <p:nvSpPr>
          <p:cNvPr id="362502" name="Text Box 6"/>
          <p:cNvSpPr txBox="1">
            <a:spLocks noChangeArrowheads="1"/>
          </p:cNvSpPr>
          <p:nvPr/>
        </p:nvSpPr>
        <p:spPr bwMode="auto">
          <a:xfrm>
            <a:off x="1042988" y="3789363"/>
            <a:ext cx="134778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fr-FR" sz="2000">
                <a:effectLst/>
              </a:rPr>
              <a:t>Q</a:t>
            </a:r>
            <a:r>
              <a:rPr lang="fr-FR" sz="2000" baseline="30000">
                <a:effectLst/>
              </a:rPr>
              <a:t>2</a:t>
            </a:r>
            <a:r>
              <a:rPr lang="fr-FR" sz="2000">
                <a:effectLst/>
              </a:rPr>
              <a:t>=5 GeV</a:t>
            </a:r>
            <a:r>
              <a:rPr lang="fr-FR" sz="2000" baseline="30000">
                <a:effectLst/>
              </a:rPr>
              <a:t>2</a:t>
            </a:r>
          </a:p>
        </p:txBody>
      </p:sp>
      <p:sp>
        <p:nvSpPr>
          <p:cNvPr id="362503" name="Text Box 7"/>
          <p:cNvSpPr txBox="1">
            <a:spLocks noChangeArrowheads="1"/>
          </p:cNvSpPr>
          <p:nvPr/>
        </p:nvSpPr>
        <p:spPr bwMode="auto">
          <a:xfrm>
            <a:off x="827088" y="2852738"/>
            <a:ext cx="166528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fr-FR" sz="2000">
                <a:effectLst/>
              </a:rPr>
              <a:t>Q</a:t>
            </a:r>
            <a:r>
              <a:rPr lang="fr-FR" sz="2000" baseline="30000">
                <a:effectLst/>
              </a:rPr>
              <a:t>2</a:t>
            </a:r>
            <a:r>
              <a:rPr lang="fr-FR" sz="2000">
                <a:effectLst/>
              </a:rPr>
              <a:t>=3.25 GeV</a:t>
            </a:r>
            <a:r>
              <a:rPr lang="fr-FR" sz="2000" baseline="30000">
                <a:effectLst/>
              </a:rPr>
              <a:t>2</a:t>
            </a:r>
          </a:p>
        </p:txBody>
      </p:sp>
      <p:sp>
        <p:nvSpPr>
          <p:cNvPr id="362504" name="Text Box 8"/>
          <p:cNvSpPr txBox="1">
            <a:spLocks noChangeArrowheads="1"/>
          </p:cNvSpPr>
          <p:nvPr/>
        </p:nvSpPr>
        <p:spPr bwMode="auto">
          <a:xfrm>
            <a:off x="7308850" y="3068638"/>
            <a:ext cx="13477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fr-FR" sz="2000">
                <a:effectLst/>
              </a:rPr>
              <a:t>Q</a:t>
            </a:r>
            <a:r>
              <a:rPr lang="fr-FR" sz="2000" baseline="30000">
                <a:effectLst/>
              </a:rPr>
              <a:t>2</a:t>
            </a:r>
            <a:r>
              <a:rPr lang="fr-FR" sz="2000">
                <a:effectLst/>
              </a:rPr>
              <a:t>=4 GeV</a:t>
            </a:r>
            <a:r>
              <a:rPr lang="fr-FR" sz="2000" baseline="30000">
                <a:effectLst/>
              </a:rPr>
              <a:t>2</a:t>
            </a:r>
          </a:p>
        </p:txBody>
      </p:sp>
      <p:sp>
        <p:nvSpPr>
          <p:cNvPr id="362505" name="Text Box 9"/>
          <p:cNvSpPr txBox="1">
            <a:spLocks noChangeArrowheads="1"/>
          </p:cNvSpPr>
          <p:nvPr/>
        </p:nvSpPr>
        <p:spPr bwMode="auto">
          <a:xfrm>
            <a:off x="7308850" y="1844675"/>
            <a:ext cx="16652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fr-FR" sz="2000">
                <a:effectLst/>
              </a:rPr>
              <a:t>Q</a:t>
            </a:r>
            <a:r>
              <a:rPr lang="fr-FR" sz="2000" baseline="30000">
                <a:effectLst/>
              </a:rPr>
              <a:t>2</a:t>
            </a:r>
            <a:r>
              <a:rPr lang="fr-FR" sz="2000">
                <a:effectLst/>
              </a:rPr>
              <a:t>=2.5 GeV</a:t>
            </a:r>
            <a:r>
              <a:rPr lang="fr-FR" sz="2000" baseline="30000">
                <a:effectLst/>
              </a:rPr>
              <a:t>2</a:t>
            </a:r>
          </a:p>
        </p:txBody>
      </p:sp>
      <p:sp>
        <p:nvSpPr>
          <p:cNvPr id="362506" name="Text Box 10"/>
          <p:cNvSpPr txBox="1">
            <a:spLocks noChangeArrowheads="1"/>
          </p:cNvSpPr>
          <p:nvPr/>
        </p:nvSpPr>
        <p:spPr bwMode="auto">
          <a:xfrm>
            <a:off x="1042988" y="5013325"/>
            <a:ext cx="134778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fr-FR" sz="2000">
                <a:effectLst/>
              </a:rPr>
              <a:t>Q</a:t>
            </a:r>
            <a:r>
              <a:rPr lang="fr-FR" sz="2000" baseline="30000">
                <a:effectLst/>
              </a:rPr>
              <a:t>2</a:t>
            </a:r>
            <a:r>
              <a:rPr lang="fr-FR" sz="2000">
                <a:effectLst/>
              </a:rPr>
              <a:t>=7 GeV</a:t>
            </a:r>
            <a:r>
              <a:rPr lang="fr-FR" sz="2000" baseline="30000">
                <a:effectLst/>
              </a:rPr>
              <a:t>2</a:t>
            </a:r>
          </a:p>
        </p:txBody>
      </p:sp>
      <p:sp>
        <p:nvSpPr>
          <p:cNvPr id="362507" name="Text Box 11"/>
          <p:cNvSpPr txBox="1">
            <a:spLocks noChangeArrowheads="1"/>
          </p:cNvSpPr>
          <p:nvPr/>
        </p:nvSpPr>
        <p:spPr bwMode="auto">
          <a:xfrm>
            <a:off x="7308850" y="4221163"/>
            <a:ext cx="13477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fr-FR" sz="2000">
                <a:effectLst/>
              </a:rPr>
              <a:t>Q</a:t>
            </a:r>
            <a:r>
              <a:rPr lang="fr-FR" sz="2000" baseline="30000">
                <a:effectLst/>
              </a:rPr>
              <a:t>2</a:t>
            </a:r>
            <a:r>
              <a:rPr lang="fr-FR" sz="2000">
                <a:effectLst/>
              </a:rPr>
              <a:t>=6 GeV</a:t>
            </a:r>
            <a:r>
              <a:rPr lang="fr-FR" sz="2000" baseline="30000">
                <a:effectLst/>
              </a:rPr>
              <a:t>2</a:t>
            </a:r>
          </a:p>
        </p:txBody>
      </p:sp>
      <p:sp>
        <p:nvSpPr>
          <p:cNvPr id="362508" name="Text Box 12"/>
          <p:cNvSpPr txBox="1">
            <a:spLocks noChangeArrowheads="1"/>
          </p:cNvSpPr>
          <p:nvPr/>
        </p:nvSpPr>
        <p:spPr bwMode="auto">
          <a:xfrm>
            <a:off x="5219700" y="4941888"/>
            <a:ext cx="27622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fr-FR" sz="2000" i="1">
                <a:effectLst/>
              </a:rPr>
              <a:t>Radiative Corrected data</a:t>
            </a:r>
          </a:p>
        </p:txBody>
      </p:sp>
      <p:sp>
        <p:nvSpPr>
          <p:cNvPr id="362509" name="Text Box 13"/>
          <p:cNvSpPr txBox="1">
            <a:spLocks noChangeArrowheads="1"/>
          </p:cNvSpPr>
          <p:nvPr/>
        </p:nvSpPr>
        <p:spPr bwMode="auto">
          <a:xfrm>
            <a:off x="6084888" y="5589588"/>
            <a:ext cx="25209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fr-FR" sz="2000" i="1">
                <a:solidFill>
                  <a:srgbClr val="FF3300"/>
                </a:solidFill>
                <a:effectLst/>
              </a:rPr>
              <a:t>Raw data without RC</a:t>
            </a:r>
            <a:endParaRPr lang="fr-FR" sz="2000" i="1" baseline="30000">
              <a:solidFill>
                <a:srgbClr val="FF3300"/>
              </a:solidFill>
              <a:effectLst/>
            </a:endParaRPr>
          </a:p>
        </p:txBody>
      </p:sp>
      <p:sp>
        <p:nvSpPr>
          <p:cNvPr id="362510" name="Text Box 14"/>
          <p:cNvSpPr txBox="1">
            <a:spLocks noChangeArrowheads="1"/>
          </p:cNvSpPr>
          <p:nvPr/>
        </p:nvSpPr>
        <p:spPr bwMode="auto">
          <a:xfrm>
            <a:off x="1042988" y="4365625"/>
            <a:ext cx="19113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fr-FR" sz="2000" i="1">
                <a:solidFill>
                  <a:srgbClr val="0000FF"/>
                </a:solidFill>
                <a:effectLst/>
              </a:rPr>
              <a:t>Slope from P. M.</a:t>
            </a:r>
            <a:endParaRPr lang="fr-FR" sz="2000" i="1" baseline="30000">
              <a:solidFill>
                <a:srgbClr val="0000FF"/>
              </a:solidFill>
              <a:effectLst/>
            </a:endParaRPr>
          </a:p>
        </p:txBody>
      </p:sp>
      <p:sp>
        <p:nvSpPr>
          <p:cNvPr id="362511" name="Line 15"/>
          <p:cNvSpPr>
            <a:spLocks noChangeShapeType="1"/>
          </p:cNvSpPr>
          <p:nvPr/>
        </p:nvSpPr>
        <p:spPr bwMode="auto">
          <a:xfrm flipV="1">
            <a:off x="5651500" y="3860800"/>
            <a:ext cx="792163" cy="11525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2512" name="Line 16"/>
          <p:cNvSpPr>
            <a:spLocks noChangeShapeType="1"/>
          </p:cNvSpPr>
          <p:nvPr/>
        </p:nvSpPr>
        <p:spPr bwMode="auto">
          <a:xfrm>
            <a:off x="7956550" y="2708275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2513" name="Line 17"/>
          <p:cNvSpPr>
            <a:spLocks noChangeShapeType="1"/>
          </p:cNvSpPr>
          <p:nvPr/>
        </p:nvSpPr>
        <p:spPr bwMode="auto">
          <a:xfrm flipH="1" flipV="1">
            <a:off x="4643438" y="5445125"/>
            <a:ext cx="1512887" cy="288925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2514" name="Rectangle 18"/>
          <p:cNvSpPr>
            <a:spLocks noChangeArrowheads="1"/>
          </p:cNvSpPr>
          <p:nvPr/>
        </p:nvSpPr>
        <p:spPr bwMode="auto">
          <a:xfrm>
            <a:off x="179388" y="5876925"/>
            <a:ext cx="375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i="1">
                <a:effectLst/>
              </a:rPr>
              <a:t>E. T.-G., G. Gakh Phys. Rev. C  (2005)</a:t>
            </a:r>
            <a:endParaRPr lang="fr-FR" sz="1800" i="1">
              <a:effectLst/>
            </a:endParaRPr>
          </a:p>
        </p:txBody>
      </p:sp>
      <p:sp>
        <p:nvSpPr>
          <p:cNvPr id="362515" name="Line 19"/>
          <p:cNvSpPr>
            <a:spLocks noChangeShapeType="1"/>
          </p:cNvSpPr>
          <p:nvPr/>
        </p:nvSpPr>
        <p:spPr bwMode="auto">
          <a:xfrm flipV="1">
            <a:off x="2627313" y="4005263"/>
            <a:ext cx="1944687" cy="50323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ransition spd="slow" advTm="734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Egle Tomasi-Gustafsson       Gatchina, July 10, 2012</a:t>
            </a:r>
            <a:endParaRPr lang="fr-FR"/>
          </a:p>
        </p:txBody>
      </p:sp>
      <p:sp>
        <p:nvSpPr>
          <p:cNvPr id="92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i="1" dirty="0">
                <a:solidFill>
                  <a:srgbClr val="FF3300"/>
                </a:solidFill>
                <a:latin typeface="Times New Roman" pitchFamily="18" charset="0"/>
              </a:rPr>
              <a:t>Radiative </a:t>
            </a:r>
            <a:r>
              <a:rPr lang="fr-FR" sz="3600" i="1" dirty="0" smtClean="0">
                <a:solidFill>
                  <a:srgbClr val="FF3300"/>
                </a:solidFill>
                <a:latin typeface="Times New Roman" pitchFamily="18" charset="0"/>
              </a:rPr>
              <a:t>Corrections (</a:t>
            </a:r>
            <a:r>
              <a:rPr lang="fr-FR" sz="3600" i="1" dirty="0" err="1" smtClean="0">
                <a:solidFill>
                  <a:srgbClr val="FF3300"/>
                </a:solidFill>
                <a:latin typeface="Times New Roman" pitchFamily="18" charset="0"/>
              </a:rPr>
              <a:t>ep</a:t>
            </a:r>
            <a:r>
              <a:rPr lang="fr-FR" sz="3600" i="1" dirty="0" smtClean="0">
                <a:solidFill>
                  <a:srgbClr val="FF3300"/>
                </a:solidFill>
                <a:latin typeface="Times New Roman" pitchFamily="18" charset="0"/>
              </a:rPr>
              <a:t>)</a:t>
            </a:r>
            <a:endParaRPr lang="fr-FR" sz="3600" i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928771" name="Picture 5" descr="rosen_andi_simpler_c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08843"/>
            <a:ext cx="4246563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8772" name="Rectangle 4"/>
          <p:cNvSpPr>
            <a:spLocks noChangeArrowheads="1"/>
          </p:cNvSpPr>
          <p:nvPr/>
        </p:nvSpPr>
        <p:spPr bwMode="auto">
          <a:xfrm>
            <a:off x="4787900" y="5805488"/>
            <a:ext cx="2160588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8773" name="Text Box 5"/>
          <p:cNvSpPr txBox="1">
            <a:spLocks noChangeArrowheads="1"/>
          </p:cNvSpPr>
          <p:nvPr/>
        </p:nvSpPr>
        <p:spPr bwMode="auto">
          <a:xfrm>
            <a:off x="37849" y="3964975"/>
            <a:ext cx="3962431" cy="1815882"/>
          </a:xfrm>
          <a:prstGeom prst="rect">
            <a:avLst/>
          </a:prstGeom>
          <a:gradFill rotWithShape="1">
            <a:gsLst>
              <a:gs pos="0">
                <a:srgbClr val="66FF66">
                  <a:gamma/>
                  <a:shade val="46275"/>
                  <a:invGamma/>
                </a:srgbClr>
              </a:gs>
              <a:gs pos="100000">
                <a:srgbClr val="66FF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RC to the cross section:</a:t>
            </a:r>
          </a:p>
          <a:p>
            <a:r>
              <a:rPr lang="fr-FR" sz="2800" dirty="0">
                <a:solidFill>
                  <a:schemeClr val="bg1"/>
                </a:solidFill>
                <a:latin typeface="Symbol" pitchFamily="18" charset="2"/>
              </a:rPr>
              <a:t>-</a:t>
            </a:r>
            <a:r>
              <a:rPr lang="fr-FR" sz="2800" dirty="0">
                <a:solidFill>
                  <a:schemeClr val="bg1"/>
                </a:solidFill>
              </a:rPr>
              <a:t> large (</a:t>
            </a:r>
            <a:r>
              <a:rPr lang="fr-FR" sz="2800" dirty="0" err="1">
                <a:solidFill>
                  <a:schemeClr val="bg1"/>
                </a:solidFill>
              </a:rPr>
              <a:t>may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reach</a:t>
            </a:r>
            <a:r>
              <a:rPr lang="fr-FR" sz="2800" dirty="0">
                <a:solidFill>
                  <a:schemeClr val="bg1"/>
                </a:solidFill>
              </a:rPr>
              <a:t> 40%)</a:t>
            </a:r>
          </a:p>
          <a:p>
            <a:pPr>
              <a:buFontTx/>
              <a:buChar char="-"/>
            </a:pPr>
            <a:r>
              <a:rPr lang="fr-FR" sz="2800" dirty="0">
                <a:solidFill>
                  <a:schemeClr val="bg1"/>
                </a:solidFill>
                <a:latin typeface="Symbol" pitchFamily="18" charset="2"/>
              </a:rPr>
              <a:t> </a:t>
            </a:r>
            <a:r>
              <a:rPr lang="fr-FR" sz="2800" dirty="0">
                <a:solidFill>
                  <a:schemeClr val="accent2"/>
                </a:solidFill>
                <a:latin typeface="Symbol" pitchFamily="18" charset="2"/>
              </a:rPr>
              <a:t>e</a:t>
            </a:r>
            <a:r>
              <a:rPr lang="fr-FR" sz="2800" dirty="0">
                <a:solidFill>
                  <a:schemeClr val="accent2"/>
                </a:solidFill>
              </a:rPr>
              <a:t> and Q</a:t>
            </a:r>
            <a:r>
              <a:rPr lang="fr-FR" sz="2800" baseline="30000" dirty="0">
                <a:solidFill>
                  <a:schemeClr val="accent2"/>
                </a:solidFill>
              </a:rPr>
              <a:t>2</a:t>
            </a:r>
            <a:r>
              <a:rPr lang="fr-FR" sz="2800" dirty="0">
                <a:solidFill>
                  <a:schemeClr val="accent2"/>
                </a:solidFill>
              </a:rPr>
              <a:t> </a:t>
            </a:r>
            <a:r>
              <a:rPr lang="fr-FR" sz="2800" dirty="0" err="1">
                <a:solidFill>
                  <a:schemeClr val="accent2"/>
                </a:solidFill>
              </a:rPr>
              <a:t>dependent</a:t>
            </a:r>
            <a:endParaRPr lang="fr-FR" sz="2800" dirty="0">
              <a:solidFill>
                <a:schemeClr val="accent2"/>
              </a:solidFill>
            </a:endParaRPr>
          </a:p>
          <a:p>
            <a:r>
              <a:rPr lang="fr-FR" sz="2800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dirty="0" err="1">
                <a:solidFill>
                  <a:srgbClr val="FF0000"/>
                </a:solidFill>
              </a:rPr>
              <a:t>calculated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dirty="0" err="1">
                <a:solidFill>
                  <a:srgbClr val="FF0000"/>
                </a:solidFill>
              </a:rPr>
              <a:t>at</a:t>
            </a:r>
            <a:r>
              <a:rPr lang="fr-FR" sz="2800" dirty="0">
                <a:solidFill>
                  <a:srgbClr val="FF0000"/>
                </a:solidFill>
              </a:rPr>
              <a:t>  first </a:t>
            </a:r>
            <a:r>
              <a:rPr lang="fr-FR" sz="2800" dirty="0" err="1">
                <a:solidFill>
                  <a:srgbClr val="FF0000"/>
                </a:solidFill>
              </a:rPr>
              <a:t>order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928774" name="Text Box 6"/>
          <p:cNvSpPr txBox="1">
            <a:spLocks noChangeArrowheads="1"/>
          </p:cNvSpPr>
          <p:nvPr/>
        </p:nvSpPr>
        <p:spPr bwMode="auto">
          <a:xfrm>
            <a:off x="1043608" y="2276390"/>
            <a:ext cx="3384550" cy="144655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May change </a:t>
            </a:r>
          </a:p>
          <a:p>
            <a:r>
              <a:rPr lang="fr-FR" sz="2800" dirty="0">
                <a:solidFill>
                  <a:schemeClr val="bg1"/>
                </a:solidFill>
              </a:rPr>
              <a:t>the </a:t>
            </a:r>
            <a:r>
              <a:rPr lang="fr-FR" sz="2800" dirty="0" err="1">
                <a:solidFill>
                  <a:schemeClr val="bg1"/>
                </a:solidFill>
              </a:rPr>
              <a:t>slope</a:t>
            </a:r>
            <a:r>
              <a:rPr lang="fr-FR" sz="2800" dirty="0">
                <a:solidFill>
                  <a:schemeClr val="bg1"/>
                </a:solidFill>
              </a:rPr>
              <a:t> of </a:t>
            </a:r>
            <a:r>
              <a:rPr lang="fr-FR" sz="2800" dirty="0" err="1">
                <a:solidFill>
                  <a:schemeClr val="bg1"/>
                </a:solidFill>
                <a:latin typeface="Symbol" pitchFamily="18" charset="2"/>
              </a:rPr>
              <a:t>s</a:t>
            </a:r>
            <a:r>
              <a:rPr lang="fr-FR" sz="2800" baseline="-25000" dirty="0" err="1">
                <a:solidFill>
                  <a:schemeClr val="bg1"/>
                </a:solidFill>
              </a:rPr>
              <a:t>R</a:t>
            </a:r>
            <a:r>
              <a:rPr lang="fr-FR" sz="2800" baseline="-25000" dirty="0">
                <a:solidFill>
                  <a:schemeClr val="bg1"/>
                </a:solidFill>
              </a:rPr>
              <a:t> </a:t>
            </a:r>
          </a:p>
          <a:p>
            <a:r>
              <a:rPr lang="fr-FR" sz="2800" dirty="0">
                <a:solidFill>
                  <a:schemeClr val="bg1"/>
                </a:solidFill>
              </a:rPr>
              <a:t>(and </a:t>
            </a:r>
            <a:r>
              <a:rPr lang="fr-FR" sz="2800" dirty="0" err="1">
                <a:solidFill>
                  <a:schemeClr val="bg1"/>
                </a:solidFill>
              </a:rPr>
              <a:t>even</a:t>
            </a:r>
            <a:r>
              <a:rPr lang="fr-FR" sz="2800" dirty="0">
                <a:solidFill>
                  <a:schemeClr val="bg1"/>
                </a:solidFill>
              </a:rPr>
              <a:t> the </a:t>
            </a:r>
            <a:r>
              <a:rPr lang="fr-FR" sz="2800" dirty="0" err="1">
                <a:solidFill>
                  <a:schemeClr val="bg1"/>
                </a:solidFill>
              </a:rPr>
              <a:t>sign</a:t>
            </a:r>
            <a:r>
              <a:rPr lang="fr-FR" sz="2800" baseline="-25000" dirty="0">
                <a:solidFill>
                  <a:schemeClr val="bg1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!!!)</a:t>
            </a:r>
          </a:p>
        </p:txBody>
      </p:sp>
      <p:sp>
        <p:nvSpPr>
          <p:cNvPr id="928775" name="Text Box 7"/>
          <p:cNvSpPr txBox="1">
            <a:spLocks noChangeArrowheads="1"/>
          </p:cNvSpPr>
          <p:nvPr/>
        </p:nvSpPr>
        <p:spPr bwMode="auto">
          <a:xfrm>
            <a:off x="5940152" y="2996952"/>
            <a:ext cx="15985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 i="0" dirty="0">
                <a:solidFill>
                  <a:srgbClr val="FF3300"/>
                </a:solidFill>
              </a:rPr>
              <a:t>Q</a:t>
            </a:r>
            <a:r>
              <a:rPr lang="fr-FR" sz="2400" i="0" baseline="30000" dirty="0">
                <a:solidFill>
                  <a:srgbClr val="FF3300"/>
                </a:solidFill>
              </a:rPr>
              <a:t>2</a:t>
            </a:r>
            <a:r>
              <a:rPr lang="fr-FR" sz="2400" i="0" dirty="0">
                <a:solidFill>
                  <a:srgbClr val="FF3300"/>
                </a:solidFill>
              </a:rPr>
              <a:t>=5 GeV</a:t>
            </a:r>
            <a:r>
              <a:rPr lang="fr-FR" sz="2400" i="0" baseline="30000" dirty="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928776" name="Text Box 8"/>
          <p:cNvSpPr txBox="1">
            <a:spLocks noChangeArrowheads="1"/>
          </p:cNvSpPr>
          <p:nvPr/>
        </p:nvSpPr>
        <p:spPr bwMode="auto">
          <a:xfrm>
            <a:off x="6407795" y="1772816"/>
            <a:ext cx="27362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sz="2400" i="0" dirty="0">
                <a:solidFill>
                  <a:schemeClr val="accent2"/>
                </a:solidFill>
              </a:rPr>
              <a:t>Q</a:t>
            </a:r>
            <a:r>
              <a:rPr lang="fr-FR" sz="2400" i="0" baseline="30000" dirty="0">
                <a:solidFill>
                  <a:schemeClr val="accent2"/>
                </a:solidFill>
              </a:rPr>
              <a:t>2</a:t>
            </a:r>
            <a:r>
              <a:rPr lang="fr-FR" sz="2400" i="0" dirty="0">
                <a:solidFill>
                  <a:schemeClr val="accent2"/>
                </a:solidFill>
              </a:rPr>
              <a:t>=3.75 GeV</a:t>
            </a:r>
            <a:r>
              <a:rPr lang="fr-FR" sz="2400" i="0" baseline="30000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928777" name="Text Box 9"/>
          <p:cNvSpPr txBox="1">
            <a:spLocks noChangeArrowheads="1"/>
          </p:cNvSpPr>
          <p:nvPr/>
        </p:nvSpPr>
        <p:spPr bwMode="auto">
          <a:xfrm>
            <a:off x="5562599" y="1355082"/>
            <a:ext cx="19832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 i="0" dirty="0">
                <a:solidFill>
                  <a:srgbClr val="33CC33"/>
                </a:solidFill>
              </a:rPr>
              <a:t>Q</a:t>
            </a:r>
            <a:r>
              <a:rPr lang="fr-FR" sz="2400" i="0" baseline="30000" dirty="0">
                <a:solidFill>
                  <a:srgbClr val="33CC33"/>
                </a:solidFill>
              </a:rPr>
              <a:t>2</a:t>
            </a:r>
            <a:r>
              <a:rPr lang="fr-FR" sz="2400" i="0" dirty="0">
                <a:solidFill>
                  <a:srgbClr val="33CC33"/>
                </a:solidFill>
              </a:rPr>
              <a:t>=1.75 GeV</a:t>
            </a:r>
            <a:r>
              <a:rPr lang="fr-FR" sz="2400" i="0" baseline="30000" dirty="0">
                <a:solidFill>
                  <a:srgbClr val="33CC33"/>
                </a:solidFill>
              </a:rPr>
              <a:t>2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919727" y="632607"/>
            <a:ext cx="405752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i="1" dirty="0" err="1" smtClean="0"/>
              <a:t>Andivahis</a:t>
            </a:r>
            <a:r>
              <a:rPr lang="en-US" sz="2000" i="1" dirty="0" smtClean="0"/>
              <a:t> </a:t>
            </a:r>
            <a:r>
              <a:rPr lang="en-US" sz="2000" i="1" dirty="0"/>
              <a:t>et al., </a:t>
            </a:r>
            <a:r>
              <a:rPr lang="en-US" sz="2000" i="1" dirty="0" smtClean="0"/>
              <a:t>PRD50</a:t>
            </a:r>
            <a:r>
              <a:rPr lang="en-US" sz="2000" i="1" dirty="0"/>
              <a:t>, 5491 (1994</a:t>
            </a:r>
            <a:r>
              <a:rPr lang="en-US" sz="2000" i="1" dirty="0">
                <a:solidFill>
                  <a:srgbClr val="00CC00"/>
                </a:solidFill>
              </a:rPr>
              <a:t>)</a:t>
            </a:r>
            <a:endParaRPr lang="fr-FR" sz="2000" i="1" dirty="0">
              <a:solidFill>
                <a:srgbClr val="00CC00"/>
              </a:solidFill>
            </a:endParaRP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026095"/>
              </p:ext>
            </p:extLst>
          </p:nvPr>
        </p:nvGraphicFramePr>
        <p:xfrm>
          <a:off x="1027112" y="917524"/>
          <a:ext cx="3544888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363" name="Equation" r:id="rId4" imgW="1777229" imgH="431613" progId="Equation.3">
                  <p:embed/>
                </p:oleObj>
              </mc:Choice>
              <mc:Fallback>
                <p:oleObj name="Equation" r:id="rId4" imgW="1777229" imgH="431613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112" y="917524"/>
                        <a:ext cx="3544888" cy="860425"/>
                      </a:xfrm>
                      <a:prstGeom prst="rect">
                        <a:avLst/>
                      </a:prstGeom>
                      <a:solidFill>
                        <a:srgbClr val="FFFF00">
                          <a:alpha val="43921"/>
                        </a:srgbClr>
                      </a:solidFill>
                      <a:ln w="9525">
                        <a:solidFill>
                          <a:srgbClr val="000099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5877272"/>
            <a:ext cx="57996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>
                <a:solidFill>
                  <a:schemeClr val="accent2"/>
                </a:solidFill>
              </a:rPr>
              <a:t>C.F. </a:t>
            </a:r>
            <a:r>
              <a:rPr lang="en-US" sz="2000" dirty="0" err="1" smtClean="0">
                <a:solidFill>
                  <a:schemeClr val="accent2"/>
                </a:solidFill>
              </a:rPr>
              <a:t>Perdrisat</a:t>
            </a:r>
            <a:r>
              <a:rPr lang="en-US" sz="2000" dirty="0" smtClean="0">
                <a:solidFill>
                  <a:schemeClr val="accent2"/>
                </a:solidFill>
              </a:rPr>
              <a:t>,, </a:t>
            </a:r>
            <a:r>
              <a:rPr lang="en-US" sz="2000" dirty="0" err="1" smtClean="0">
                <a:solidFill>
                  <a:schemeClr val="accent2"/>
                </a:solidFill>
              </a:rPr>
              <a:t>Progr</a:t>
            </a:r>
            <a:r>
              <a:rPr lang="en-US" sz="2000" dirty="0" smtClean="0">
                <a:solidFill>
                  <a:schemeClr val="accent2"/>
                </a:solidFill>
              </a:rPr>
              <a:t>. Part. </a:t>
            </a:r>
            <a:r>
              <a:rPr lang="en-US" sz="2000" dirty="0" err="1" smtClean="0">
                <a:solidFill>
                  <a:schemeClr val="accent2"/>
                </a:solidFill>
              </a:rPr>
              <a:t>Nucl</a:t>
            </a:r>
            <a:r>
              <a:rPr lang="en-US" sz="2000" dirty="0" smtClean="0">
                <a:solidFill>
                  <a:schemeClr val="accent2"/>
                </a:solidFill>
              </a:rPr>
              <a:t>. Phys. 59,694 </a:t>
            </a:r>
            <a:r>
              <a:rPr lang="en-US" sz="2000" dirty="0">
                <a:solidFill>
                  <a:schemeClr val="accent2"/>
                </a:solidFill>
              </a:rPr>
              <a:t>(</a:t>
            </a:r>
            <a:r>
              <a:rPr lang="en-US" sz="2000" dirty="0" smtClean="0">
                <a:solidFill>
                  <a:schemeClr val="accent2"/>
                </a:solidFill>
              </a:rPr>
              <a:t>2007)</a:t>
            </a:r>
            <a:endParaRPr lang="fr-FR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7257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Egle Tomasi-Gustafsson       Gatchina, July 10, 2012</a:t>
            </a:r>
            <a:endParaRPr lang="fr-FR"/>
          </a:p>
        </p:txBody>
      </p:sp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Experimental correlation</a:t>
            </a:r>
            <a:endParaRPr lang="fr-FR" sz="3200" i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65571" name="Picture 3" descr="fi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2738"/>
            <a:ext cx="6337300" cy="6337300"/>
          </a:xfrm>
          <a:prstGeom prst="rect">
            <a:avLst/>
          </a:prstGeom>
          <a:noFill/>
        </p:spPr>
      </p:pic>
      <p:pic>
        <p:nvPicPr>
          <p:cNvPr id="365572" name="Picture 4" descr="eps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33375"/>
            <a:ext cx="3240088" cy="3240088"/>
          </a:xfrm>
          <a:prstGeom prst="rect">
            <a:avLst/>
          </a:prstGeom>
          <a:noFill/>
        </p:spPr>
      </p:pic>
      <p:sp>
        <p:nvSpPr>
          <p:cNvPr id="365573" name="Text Box 5"/>
          <p:cNvSpPr txBox="1">
            <a:spLocks noChangeArrowheads="1"/>
          </p:cNvSpPr>
          <p:nvPr/>
        </p:nvSpPr>
        <p:spPr bwMode="auto">
          <a:xfrm>
            <a:off x="1331913" y="692150"/>
            <a:ext cx="2231975" cy="461665"/>
          </a:xfrm>
          <a:prstGeom prst="rect">
            <a:avLst/>
          </a:prstGeom>
          <a:solidFill>
            <a:srgbClr val="00CC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fr-FR" sz="2400" dirty="0">
                <a:effectLst/>
                <a:latin typeface="Symbol" pitchFamily="18" charset="2"/>
              </a:rPr>
              <a:t>s</a:t>
            </a:r>
            <a:r>
              <a:rPr lang="fr-FR" sz="2400" baseline="-25000" dirty="0">
                <a:effectLst/>
              </a:rPr>
              <a:t>el</a:t>
            </a:r>
            <a:r>
              <a:rPr lang="fr-FR" sz="2400" dirty="0">
                <a:effectLst/>
              </a:rPr>
              <a:t>=</a:t>
            </a:r>
            <a:r>
              <a:rPr lang="fr-FR" sz="2400" dirty="0" err="1">
                <a:effectLst/>
                <a:latin typeface="Symbol" pitchFamily="18" charset="2"/>
              </a:rPr>
              <a:t>s</a:t>
            </a:r>
            <a:r>
              <a:rPr lang="fr-FR" sz="2400" baseline="-25000" dirty="0" err="1">
                <a:effectLst/>
              </a:rPr>
              <a:t>meas</a:t>
            </a:r>
            <a:r>
              <a:rPr lang="fr-FR" sz="2400" dirty="0">
                <a:effectLst/>
              </a:rPr>
              <a:t> </a:t>
            </a:r>
            <a:r>
              <a:rPr lang="el-GR" sz="2400" dirty="0">
                <a:effectLst/>
                <a:cs typeface="Times New Roman" pitchFamily="18" charset="0"/>
              </a:rPr>
              <a:t>·</a:t>
            </a:r>
            <a:r>
              <a:rPr lang="en-US" sz="2400" dirty="0">
                <a:effectLst/>
                <a:cs typeface="Times New Roman" pitchFamily="18" charset="0"/>
              </a:rPr>
              <a:t> </a:t>
            </a:r>
            <a:r>
              <a:rPr lang="fr-FR" sz="2400" dirty="0">
                <a:effectLst/>
              </a:rPr>
              <a:t>RC</a:t>
            </a:r>
            <a:endParaRPr lang="fr-FR" sz="2400" baseline="-25000" dirty="0">
              <a:effectLst/>
            </a:endParaRPr>
          </a:p>
        </p:txBody>
      </p:sp>
      <p:sp>
        <p:nvSpPr>
          <p:cNvPr id="365574" name="Text Box 6"/>
          <p:cNvSpPr txBox="1">
            <a:spLocks noChangeArrowheads="1"/>
          </p:cNvSpPr>
          <p:nvPr/>
        </p:nvSpPr>
        <p:spPr bwMode="auto">
          <a:xfrm>
            <a:off x="971600" y="3573016"/>
            <a:ext cx="22322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FF3300"/>
                </a:solidFill>
                <a:effectLst/>
              </a:rPr>
              <a:t>Q</a:t>
            </a:r>
            <a:r>
              <a:rPr lang="fr-FR" sz="2800" baseline="30000" dirty="0">
                <a:solidFill>
                  <a:srgbClr val="FF3300"/>
                </a:solidFill>
                <a:effectLst/>
              </a:rPr>
              <a:t>2 </a:t>
            </a:r>
            <a:r>
              <a:rPr lang="fr-FR" sz="2800" dirty="0">
                <a:solidFill>
                  <a:srgbClr val="FF3300"/>
                </a:solidFill>
                <a:effectLst/>
              </a:rPr>
              <a:t>&gt; 2 GeV</a:t>
            </a:r>
            <a:r>
              <a:rPr lang="fr-FR" sz="2800" baseline="30000" dirty="0">
                <a:solidFill>
                  <a:srgbClr val="FF3300"/>
                </a:solidFill>
                <a:effectLst/>
              </a:rPr>
              <a:t>2</a:t>
            </a:r>
          </a:p>
        </p:txBody>
      </p:sp>
      <p:sp>
        <p:nvSpPr>
          <p:cNvPr id="365575" name="Text Box 7"/>
          <p:cNvSpPr txBox="1">
            <a:spLocks noChangeArrowheads="1"/>
          </p:cNvSpPr>
          <p:nvPr/>
        </p:nvSpPr>
        <p:spPr bwMode="auto">
          <a:xfrm>
            <a:off x="3419475" y="3716338"/>
            <a:ext cx="171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effectLst/>
              </a:rPr>
              <a:t>Q</a:t>
            </a:r>
            <a:r>
              <a:rPr lang="fr-FR" baseline="30000">
                <a:effectLst/>
              </a:rPr>
              <a:t>2 </a:t>
            </a:r>
            <a:r>
              <a:rPr lang="fr-FR">
                <a:effectLst/>
              </a:rPr>
              <a:t>&lt; 2 GeV</a:t>
            </a:r>
            <a:r>
              <a:rPr lang="fr-FR" baseline="30000">
                <a:effectLst/>
              </a:rPr>
              <a:t>2</a:t>
            </a:r>
          </a:p>
        </p:txBody>
      </p:sp>
      <p:sp>
        <p:nvSpPr>
          <p:cNvPr id="365576" name="Text Box 8"/>
          <p:cNvSpPr txBox="1">
            <a:spLocks noChangeArrowheads="1"/>
          </p:cNvSpPr>
          <p:nvPr/>
        </p:nvSpPr>
        <p:spPr bwMode="auto">
          <a:xfrm>
            <a:off x="1476375" y="1628775"/>
            <a:ext cx="927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olidFill>
                  <a:srgbClr val="00CC00"/>
                </a:solidFill>
                <a:effectLst/>
              </a:rPr>
              <a:t>RC(</a:t>
            </a:r>
            <a:r>
              <a:rPr lang="fr-FR">
                <a:solidFill>
                  <a:srgbClr val="00CC00"/>
                </a:solidFill>
                <a:effectLst/>
                <a:latin typeface="Symbol" pitchFamily="18" charset="2"/>
              </a:rPr>
              <a:t>e</a:t>
            </a:r>
            <a:r>
              <a:rPr lang="fr-FR">
                <a:solidFill>
                  <a:srgbClr val="00CC00"/>
                </a:solidFill>
                <a:effectLst/>
              </a:rPr>
              <a:t>)</a:t>
            </a:r>
          </a:p>
        </p:txBody>
      </p:sp>
      <p:sp>
        <p:nvSpPr>
          <p:cNvPr id="365577" name="Rectangle 9"/>
          <p:cNvSpPr>
            <a:spLocks noChangeArrowheads="1"/>
          </p:cNvSpPr>
          <p:nvPr/>
        </p:nvSpPr>
        <p:spPr bwMode="auto">
          <a:xfrm>
            <a:off x="4572000" y="836613"/>
            <a:ext cx="3095625" cy="863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36557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981075"/>
            <a:ext cx="2735263" cy="606425"/>
          </a:xfrm>
          <a:prstGeom prst="rect">
            <a:avLst/>
          </a:prstGeom>
          <a:noFill/>
        </p:spPr>
      </p:pic>
      <p:sp>
        <p:nvSpPr>
          <p:cNvPr id="365579" name="Rectangle 11"/>
          <p:cNvSpPr>
            <a:spLocks noChangeArrowheads="1"/>
          </p:cNvSpPr>
          <p:nvPr/>
        </p:nvSpPr>
        <p:spPr bwMode="auto">
          <a:xfrm>
            <a:off x="8424863" y="4294188"/>
            <a:ext cx="5762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65580" name="Text Box 12"/>
          <p:cNvSpPr txBox="1">
            <a:spLocks noChangeArrowheads="1"/>
          </p:cNvSpPr>
          <p:nvPr/>
        </p:nvSpPr>
        <p:spPr bwMode="auto">
          <a:xfrm>
            <a:off x="7019925" y="39338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fr-FR">
              <a:effectLst/>
            </a:endParaRPr>
          </a:p>
        </p:txBody>
      </p:sp>
      <p:sp>
        <p:nvSpPr>
          <p:cNvPr id="365581" name="Text Box 13"/>
          <p:cNvSpPr txBox="1">
            <a:spLocks noChangeArrowheads="1"/>
          </p:cNvSpPr>
          <p:nvPr/>
        </p:nvSpPr>
        <p:spPr bwMode="auto">
          <a:xfrm>
            <a:off x="4716463" y="2133600"/>
            <a:ext cx="4124325" cy="588963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3200" b="1" i="1" dirty="0" err="1">
                <a:solidFill>
                  <a:srgbClr val="00602B"/>
                </a:solidFill>
                <a:effectLst/>
              </a:rPr>
              <a:t>only</a:t>
            </a:r>
            <a:r>
              <a:rPr lang="fr-FR" sz="3200" b="1" i="1" dirty="0">
                <a:solidFill>
                  <a:srgbClr val="00602B"/>
                </a:solidFill>
                <a:effectLst/>
              </a:rPr>
              <a:t> </a:t>
            </a:r>
            <a:r>
              <a:rPr lang="fr-FR" sz="3200" b="1" i="1" dirty="0" err="1">
                <a:solidFill>
                  <a:srgbClr val="00602B"/>
                </a:solidFill>
                <a:effectLst/>
              </a:rPr>
              <a:t>published</a:t>
            </a:r>
            <a:r>
              <a:rPr lang="fr-FR" sz="3200" b="1" i="1" dirty="0">
                <a:solidFill>
                  <a:srgbClr val="00602B"/>
                </a:solidFill>
                <a:effectLst/>
              </a:rPr>
              <a:t> values!!</a:t>
            </a:r>
          </a:p>
        </p:txBody>
      </p:sp>
      <p:pic>
        <p:nvPicPr>
          <p:cNvPr id="365582" name="Picture 14" descr="fig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3213100"/>
            <a:ext cx="3203575" cy="3203575"/>
          </a:xfrm>
          <a:prstGeom prst="rect">
            <a:avLst/>
          </a:prstGeom>
          <a:noFill/>
        </p:spPr>
      </p:pic>
      <p:sp>
        <p:nvSpPr>
          <p:cNvPr id="365583" name="Text Box 15"/>
          <p:cNvSpPr txBox="1">
            <a:spLocks noChangeArrowheads="1"/>
          </p:cNvSpPr>
          <p:nvPr/>
        </p:nvSpPr>
        <p:spPr bwMode="auto">
          <a:xfrm>
            <a:off x="5004048" y="2852936"/>
            <a:ext cx="38354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 dirty="0" err="1">
                <a:solidFill>
                  <a:srgbClr val="00602B"/>
                </a:solidFill>
                <a:effectLst/>
              </a:rPr>
              <a:t>Correlation</a:t>
            </a:r>
            <a:r>
              <a:rPr lang="fr-FR" b="1" dirty="0">
                <a:solidFill>
                  <a:srgbClr val="00602B"/>
                </a:solidFill>
                <a:effectLst/>
              </a:rPr>
              <a:t> (&lt;</a:t>
            </a:r>
            <a:r>
              <a:rPr lang="fr-FR" b="1" dirty="0" err="1">
                <a:solidFill>
                  <a:srgbClr val="00602B"/>
                </a:solidFill>
                <a:effectLst/>
              </a:rPr>
              <a:t>RC</a:t>
            </a:r>
            <a:r>
              <a:rPr lang="fr-FR" b="1" dirty="0" err="1">
                <a:solidFill>
                  <a:srgbClr val="00602B"/>
                </a:solidFill>
                <a:effectLst/>
                <a:cs typeface="Times New Roman" pitchFamily="18" charset="0"/>
              </a:rPr>
              <a:t>•</a:t>
            </a:r>
            <a:r>
              <a:rPr lang="fr-FR" b="1" dirty="0" err="1">
                <a:solidFill>
                  <a:srgbClr val="00602B"/>
                </a:solidFill>
                <a:effectLst/>
                <a:latin typeface="Symbol" pitchFamily="18" charset="2"/>
              </a:rPr>
              <a:t>e</a:t>
            </a:r>
            <a:r>
              <a:rPr lang="fr-FR" b="1" dirty="0">
                <a:solidFill>
                  <a:srgbClr val="00602B"/>
                </a:solidFill>
                <a:effectLst/>
                <a:latin typeface="Symbol" pitchFamily="18" charset="2"/>
              </a:rPr>
              <a:t>&gt;</a:t>
            </a:r>
            <a:r>
              <a:rPr lang="fr-FR" b="1" dirty="0">
                <a:solidFill>
                  <a:srgbClr val="00602B"/>
                </a:solidFill>
                <a:effectLst/>
              </a:rPr>
              <a:t>)</a:t>
            </a:r>
          </a:p>
        </p:txBody>
      </p:sp>
    </p:spTree>
  </p:cSld>
  <p:clrMapOvr>
    <a:masterClrMapping/>
  </p:clrMapOvr>
  <p:transition spd="slow" advTm="734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Egle Tomasi-Gustafsson       Gatchina, July 10, 2012</a:t>
            </a:r>
            <a:endParaRPr lang="fr-FR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549275"/>
          </a:xfrm>
        </p:spPr>
        <p:txBody>
          <a:bodyPr/>
          <a:lstStyle/>
          <a:p>
            <a:r>
              <a:rPr lang="fr-FR" sz="3200" i="1">
                <a:solidFill>
                  <a:schemeClr val="accent2"/>
                </a:solidFill>
              </a:rPr>
              <a:t>Scattered electron energy</a:t>
            </a:r>
          </a:p>
        </p:txBody>
      </p:sp>
      <p:pic>
        <p:nvPicPr>
          <p:cNvPr id="423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836613"/>
            <a:ext cx="2476500" cy="752475"/>
          </a:xfrm>
          <a:prstGeom prst="rect">
            <a:avLst/>
          </a:prstGeom>
          <a:noFill/>
        </p:spPr>
      </p:pic>
      <p:pic>
        <p:nvPicPr>
          <p:cNvPr id="4239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357563"/>
            <a:ext cx="4464050" cy="9620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423941" name="Text Box 5"/>
          <p:cNvSpPr txBox="1">
            <a:spLocks noChangeArrowheads="1"/>
          </p:cNvSpPr>
          <p:nvPr/>
        </p:nvSpPr>
        <p:spPr bwMode="auto">
          <a:xfrm>
            <a:off x="0" y="5373688"/>
            <a:ext cx="8748713" cy="954107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fr-FR" sz="2800" b="1" i="0" dirty="0">
                <a:latin typeface="Arial" charset="0"/>
              </a:rPr>
              <a:t>All </a:t>
            </a:r>
            <a:r>
              <a:rPr lang="fr-FR" sz="2800" b="1" i="0" dirty="0" err="1">
                <a:latin typeface="Arial" charset="0"/>
              </a:rPr>
              <a:t>orders</a:t>
            </a:r>
            <a:r>
              <a:rPr lang="fr-FR" sz="2800" b="1" i="0" dirty="0">
                <a:latin typeface="Arial" charset="0"/>
              </a:rPr>
              <a:t> of PT </a:t>
            </a:r>
            <a:r>
              <a:rPr lang="fr-FR" sz="2800" b="1" i="0" dirty="0" err="1">
                <a:latin typeface="Arial" charset="0"/>
              </a:rPr>
              <a:t>needed</a:t>
            </a:r>
            <a:r>
              <a:rPr lang="fr-FR" sz="2800" b="1" i="0" dirty="0">
                <a:latin typeface="Arial" charset="0"/>
              </a:rPr>
              <a:t> </a:t>
            </a:r>
            <a:r>
              <a:rPr lang="fr-FR" sz="2800" b="1" i="0" dirty="0">
                <a:latin typeface="Arial" charset="0"/>
                <a:sym typeface="Symbol" pitchFamily="18" charset="2"/>
              </a:rPr>
              <a:t></a:t>
            </a:r>
            <a:r>
              <a:rPr lang="fr-FR" sz="2800" b="1" i="0" dirty="0">
                <a:solidFill>
                  <a:srgbClr val="FF3300"/>
                </a:solidFill>
                <a:latin typeface="Arial" charset="0"/>
                <a:sym typeface="Symbol" pitchFamily="18" charset="2"/>
              </a:rPr>
              <a:t> </a:t>
            </a:r>
          </a:p>
          <a:p>
            <a:pPr eaLnBrk="1" hangingPunct="1"/>
            <a:r>
              <a:rPr lang="fr-FR" sz="2800" b="1" i="0" dirty="0">
                <a:solidFill>
                  <a:srgbClr val="FF3300"/>
                </a:solidFill>
                <a:latin typeface="Arial" charset="0"/>
                <a:sym typeface="Symbol" pitchFamily="18" charset="2"/>
              </a:rPr>
              <a:t>				</a:t>
            </a:r>
            <a:r>
              <a:rPr lang="fr-FR" sz="2000" b="1" dirty="0" err="1">
                <a:solidFill>
                  <a:schemeClr val="bg1"/>
                </a:solidFill>
                <a:latin typeface="Arial" charset="0"/>
              </a:rPr>
              <a:t>beyond</a:t>
            </a:r>
            <a:r>
              <a:rPr lang="fr-FR" sz="2000" b="1" dirty="0">
                <a:solidFill>
                  <a:schemeClr val="bg1"/>
                </a:solidFill>
                <a:latin typeface="Arial" charset="0"/>
              </a:rPr>
              <a:t> Mo &amp; </a:t>
            </a:r>
            <a:r>
              <a:rPr lang="fr-FR" sz="2000" b="1" dirty="0" err="1">
                <a:solidFill>
                  <a:schemeClr val="bg1"/>
                </a:solidFill>
                <a:latin typeface="Arial" charset="0"/>
              </a:rPr>
              <a:t>Tsai</a:t>
            </a:r>
            <a:r>
              <a:rPr lang="fr-FR" sz="2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FR" sz="2400" b="1" dirty="0">
                <a:solidFill>
                  <a:schemeClr val="bg1"/>
                </a:solidFill>
                <a:latin typeface="Arial" charset="0"/>
              </a:rPr>
              <a:t>approximation</a:t>
            </a:r>
            <a:r>
              <a:rPr lang="fr-FR" sz="2400" b="1" dirty="0">
                <a:solidFill>
                  <a:srgbClr val="FF3300"/>
                </a:solidFill>
                <a:latin typeface="Arial" charset="0"/>
              </a:rPr>
              <a:t>!</a:t>
            </a:r>
            <a:endParaRPr lang="fr-FR" b="1" dirty="0">
              <a:solidFill>
                <a:srgbClr val="FF3300"/>
              </a:solidFill>
              <a:latin typeface="Arial" charset="0"/>
              <a:sym typeface="Symbol" pitchFamily="18" charset="2"/>
            </a:endParaRPr>
          </a:p>
        </p:txBody>
      </p:sp>
      <p:pic>
        <p:nvPicPr>
          <p:cNvPr id="423942" name="Picture 6" descr="Fig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980728"/>
            <a:ext cx="3960812" cy="3960813"/>
          </a:xfrm>
          <a:prstGeom prst="rect">
            <a:avLst/>
          </a:prstGeom>
          <a:noFill/>
        </p:spPr>
      </p:pic>
      <p:sp>
        <p:nvSpPr>
          <p:cNvPr id="423943" name="Text Box 7"/>
          <p:cNvSpPr txBox="1">
            <a:spLocks noChangeArrowheads="1"/>
          </p:cNvSpPr>
          <p:nvPr/>
        </p:nvSpPr>
        <p:spPr bwMode="auto">
          <a:xfrm>
            <a:off x="2051050" y="2708275"/>
            <a:ext cx="27270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fr-FR" sz="2400" i="0" dirty="0">
                <a:solidFill>
                  <a:srgbClr val="0000FF"/>
                </a:solidFill>
              </a:rPr>
              <a:t>Initial state </a:t>
            </a:r>
            <a:r>
              <a:rPr lang="fr-FR" sz="2400" i="0" dirty="0" err="1">
                <a:solidFill>
                  <a:srgbClr val="0000FF"/>
                </a:solidFill>
              </a:rPr>
              <a:t>emission</a:t>
            </a:r>
            <a:endParaRPr lang="fr-FR" sz="2400" i="0" dirty="0">
              <a:solidFill>
                <a:srgbClr val="0000FF"/>
              </a:solidFill>
            </a:endParaRPr>
          </a:p>
        </p:txBody>
      </p:sp>
      <p:sp>
        <p:nvSpPr>
          <p:cNvPr id="423944" name="Line 8"/>
          <p:cNvSpPr>
            <a:spLocks noChangeShapeType="1"/>
          </p:cNvSpPr>
          <p:nvPr/>
        </p:nvSpPr>
        <p:spPr bwMode="auto">
          <a:xfrm flipV="1">
            <a:off x="4643438" y="2060575"/>
            <a:ext cx="936625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23945" name="Text Box 9"/>
          <p:cNvSpPr txBox="1">
            <a:spLocks noChangeArrowheads="1"/>
          </p:cNvSpPr>
          <p:nvPr/>
        </p:nvSpPr>
        <p:spPr bwMode="auto">
          <a:xfrm>
            <a:off x="6516688" y="1485900"/>
            <a:ext cx="25571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fr-FR" sz="2400" i="0" dirty="0">
                <a:solidFill>
                  <a:srgbClr val="0000FF"/>
                </a:solidFill>
              </a:rPr>
              <a:t>final state </a:t>
            </a:r>
            <a:r>
              <a:rPr lang="fr-FR" sz="2400" i="0" dirty="0" err="1">
                <a:solidFill>
                  <a:srgbClr val="0000FF"/>
                </a:solidFill>
              </a:rPr>
              <a:t>emission</a:t>
            </a:r>
            <a:endParaRPr lang="fr-FR" sz="2400" i="0" dirty="0">
              <a:solidFill>
                <a:srgbClr val="0000FF"/>
              </a:solidFill>
            </a:endParaRPr>
          </a:p>
        </p:txBody>
      </p:sp>
      <p:sp>
        <p:nvSpPr>
          <p:cNvPr id="423946" name="Line 10"/>
          <p:cNvSpPr>
            <a:spLocks noChangeShapeType="1"/>
          </p:cNvSpPr>
          <p:nvPr/>
        </p:nvSpPr>
        <p:spPr bwMode="auto">
          <a:xfrm>
            <a:off x="7308850" y="1844675"/>
            <a:ext cx="792163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23947" name="Text Box 11"/>
          <p:cNvSpPr txBox="1">
            <a:spLocks noChangeArrowheads="1"/>
          </p:cNvSpPr>
          <p:nvPr/>
        </p:nvSpPr>
        <p:spPr bwMode="auto">
          <a:xfrm>
            <a:off x="5867400" y="2781300"/>
            <a:ext cx="30604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fr-FR" sz="2400" i="0" dirty="0">
                <a:solidFill>
                  <a:srgbClr val="33CC33"/>
                </a:solidFill>
              </a:rPr>
              <a:t>Quasi-</a:t>
            </a:r>
            <a:r>
              <a:rPr lang="fr-FR" sz="2400" i="0" dirty="0" err="1">
                <a:solidFill>
                  <a:srgbClr val="33CC33"/>
                </a:solidFill>
              </a:rPr>
              <a:t>elastic</a:t>
            </a:r>
            <a:r>
              <a:rPr lang="fr-FR" sz="2400" i="0" dirty="0">
                <a:solidFill>
                  <a:srgbClr val="33CC33"/>
                </a:solidFill>
              </a:rPr>
              <a:t> </a:t>
            </a:r>
            <a:r>
              <a:rPr lang="fr-FR" sz="2400" i="0" dirty="0" err="1">
                <a:solidFill>
                  <a:srgbClr val="33CC33"/>
                </a:solidFill>
              </a:rPr>
              <a:t>scattering</a:t>
            </a:r>
            <a:endParaRPr lang="fr-FR" sz="2400" i="0" dirty="0">
              <a:solidFill>
                <a:srgbClr val="33CC33"/>
              </a:solidFill>
            </a:endParaRPr>
          </a:p>
        </p:txBody>
      </p:sp>
      <p:sp>
        <p:nvSpPr>
          <p:cNvPr id="423948" name="Line 12"/>
          <p:cNvSpPr>
            <a:spLocks noChangeShapeType="1"/>
          </p:cNvSpPr>
          <p:nvPr/>
        </p:nvSpPr>
        <p:spPr bwMode="auto">
          <a:xfrm>
            <a:off x="7019925" y="3213100"/>
            <a:ext cx="1008063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pic>
        <p:nvPicPr>
          <p:cNvPr id="423949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250" y="1628775"/>
            <a:ext cx="1908175" cy="712788"/>
          </a:xfrm>
          <a:prstGeom prst="rect">
            <a:avLst/>
          </a:prstGeom>
          <a:noFill/>
        </p:spPr>
      </p:pic>
      <p:sp>
        <p:nvSpPr>
          <p:cNvPr id="423950" name="Text Box 14"/>
          <p:cNvSpPr txBox="1">
            <a:spLocks noChangeArrowheads="1"/>
          </p:cNvSpPr>
          <p:nvPr/>
        </p:nvSpPr>
        <p:spPr bwMode="auto">
          <a:xfrm>
            <a:off x="8243888" y="3500438"/>
            <a:ext cx="51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fr-FR" sz="1800" i="0">
                <a:solidFill>
                  <a:srgbClr val="FF3300"/>
                </a:solidFill>
                <a:latin typeface="Arial" charset="0"/>
              </a:rPr>
              <a:t>3%</a:t>
            </a:r>
          </a:p>
        </p:txBody>
      </p:sp>
      <p:sp>
        <p:nvSpPr>
          <p:cNvPr id="423951" name="Line 15"/>
          <p:cNvSpPr>
            <a:spLocks noChangeShapeType="1"/>
          </p:cNvSpPr>
          <p:nvPr/>
        </p:nvSpPr>
        <p:spPr bwMode="auto">
          <a:xfrm flipH="1">
            <a:off x="8101013" y="3789363"/>
            <a:ext cx="35877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23952" name="Text Box 16"/>
          <p:cNvSpPr txBox="1">
            <a:spLocks noChangeArrowheads="1"/>
          </p:cNvSpPr>
          <p:nvPr/>
        </p:nvSpPr>
        <p:spPr bwMode="auto">
          <a:xfrm>
            <a:off x="7885113" y="4797425"/>
            <a:ext cx="719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fr-FR" i="0">
                <a:solidFill>
                  <a:srgbClr val="FF3300"/>
                </a:solidFill>
              </a:rPr>
              <a:t>Y</a:t>
            </a:r>
            <a:r>
              <a:rPr lang="fr-FR" i="0" baseline="-25000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423953" name="Text Box 17"/>
          <p:cNvSpPr txBox="1">
            <a:spLocks noChangeArrowheads="1"/>
          </p:cNvSpPr>
          <p:nvPr/>
        </p:nvSpPr>
        <p:spPr bwMode="auto">
          <a:xfrm>
            <a:off x="2843213" y="4652963"/>
            <a:ext cx="1504950" cy="366712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fr-FR" sz="1800" i="0">
                <a:solidFill>
                  <a:schemeClr val="bg1"/>
                </a:solidFill>
                <a:latin typeface="Arial" charset="0"/>
              </a:rPr>
              <a:t>Not so small!</a:t>
            </a:r>
          </a:p>
        </p:txBody>
      </p:sp>
      <p:sp>
        <p:nvSpPr>
          <p:cNvPr id="423954" name="Line 18"/>
          <p:cNvSpPr>
            <a:spLocks noChangeShapeType="1"/>
          </p:cNvSpPr>
          <p:nvPr/>
        </p:nvSpPr>
        <p:spPr bwMode="auto">
          <a:xfrm flipV="1">
            <a:off x="3492500" y="4149725"/>
            <a:ext cx="144463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23955" name="Rectangle 19"/>
          <p:cNvSpPr>
            <a:spLocks noChangeArrowheads="1"/>
          </p:cNvSpPr>
          <p:nvPr/>
        </p:nvSpPr>
        <p:spPr bwMode="auto">
          <a:xfrm>
            <a:off x="0" y="4868863"/>
            <a:ext cx="26709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fr-FR" sz="2400" i="0" dirty="0">
                <a:solidFill>
                  <a:srgbClr val="FF3300"/>
                </a:solidFill>
              </a:rPr>
              <a:t>Shift to LOWER Q</a:t>
            </a:r>
            <a:r>
              <a:rPr lang="fr-FR" sz="2400" i="0" baseline="30000" dirty="0">
                <a:solidFill>
                  <a:srgbClr val="FF3300"/>
                </a:solidFill>
              </a:rPr>
              <a:t>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Polarization ratio (</a:t>
            </a:r>
            <a:r>
              <a:rPr lang="fr-FR" sz="3600" i="1" smtClean="0">
                <a:solidFill>
                  <a:schemeClr val="accent2"/>
                </a:solidFill>
                <a:latin typeface="Symbol" pitchFamily="18" charset="2"/>
                <a:cs typeface="Times New Roman" pitchFamily="18" charset="0"/>
              </a:rPr>
              <a:t>e</a:t>
            </a:r>
            <a:r>
              <a:rPr lang="fr-FR" sz="3600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-dependence)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Egle Tomasi-Gustafsson       Gatchina, July 10, 2012</a:t>
            </a:r>
            <a:endParaRPr lang="fr-FR"/>
          </a:p>
        </p:txBody>
      </p:sp>
      <p:pic>
        <p:nvPicPr>
          <p:cNvPr id="19462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84650" y="692696"/>
            <a:ext cx="4959350" cy="3643312"/>
          </a:xfrm>
        </p:spPr>
      </p:pic>
      <p:sp>
        <p:nvSpPr>
          <p:cNvPr id="19463" name="Rectangle 13"/>
          <p:cNvSpPr>
            <a:spLocks noChangeArrowheads="1"/>
          </p:cNvSpPr>
          <p:nvPr/>
        </p:nvSpPr>
        <p:spPr bwMode="auto">
          <a:xfrm>
            <a:off x="1071563" y="928688"/>
            <a:ext cx="3214687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Char char="•"/>
            </a:pPr>
            <a:r>
              <a:rPr lang="en-US" sz="2400" b="1"/>
              <a:t> DATA: No evidence </a:t>
            </a:r>
          </a:p>
          <a:p>
            <a:pPr eaLnBrk="0" hangingPunct="0"/>
            <a:r>
              <a:rPr lang="en-US" sz="2400" b="1"/>
              <a:t>of  </a:t>
            </a:r>
            <a:r>
              <a:rPr lang="en-US" sz="2400" b="1">
                <a:latin typeface="Symbol" pitchFamily="18" charset="2"/>
              </a:rPr>
              <a:t>e</a:t>
            </a:r>
            <a:r>
              <a:rPr lang="en-US" sz="2400" b="1"/>
              <a:t>-dependence at 1% level</a:t>
            </a:r>
          </a:p>
          <a:p>
            <a:pPr eaLnBrk="0" hangingPunct="0">
              <a:buFont typeface="Arial" charset="0"/>
              <a:buChar char="•"/>
            </a:pPr>
            <a:endParaRPr lang="fr-FR" sz="1800"/>
          </a:p>
          <a:p>
            <a:pPr eaLnBrk="0" hangingPunct="0">
              <a:buFont typeface="Arial" charset="0"/>
              <a:buChar char="•"/>
            </a:pPr>
            <a:r>
              <a:rPr lang="en-US" sz="2400" b="1">
                <a:solidFill>
                  <a:schemeClr val="accent2"/>
                </a:solidFill>
              </a:rPr>
              <a:t>MODELS:  large correction (opposite sign) at small ε </a:t>
            </a:r>
          </a:p>
        </p:txBody>
      </p:sp>
      <p:sp>
        <p:nvSpPr>
          <p:cNvPr id="8" name="Rectangle 7"/>
          <p:cNvSpPr/>
          <p:nvPr/>
        </p:nvSpPr>
        <p:spPr>
          <a:xfrm>
            <a:off x="285750" y="4500563"/>
            <a:ext cx="8858250" cy="19700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/>
              <a:t>•</a:t>
            </a:r>
            <a:r>
              <a:rPr lang="en-US" sz="1800" b="1" dirty="0"/>
              <a:t>Theory: corrections to the Born approximation at </a:t>
            </a:r>
            <a:r>
              <a:rPr lang="fr-FR" sz="1800" b="1" dirty="0"/>
              <a:t>Q2= 2.5 GeV2</a:t>
            </a:r>
          </a:p>
          <a:p>
            <a:pPr eaLnBrk="0" hangingPunct="0">
              <a:defRPr/>
            </a:pPr>
            <a:r>
              <a:rPr lang="fr-FR" sz="1800" b="1" dirty="0"/>
              <a:t>        </a:t>
            </a:r>
            <a:r>
              <a:rPr lang="fr-FR" sz="1800" b="1" dirty="0">
                <a:solidFill>
                  <a:srgbClr val="CC0099"/>
                </a:solidFill>
              </a:rPr>
              <a:t>Y. </a:t>
            </a:r>
            <a:r>
              <a:rPr lang="fr-FR" sz="1800" b="1" dirty="0" err="1">
                <a:solidFill>
                  <a:srgbClr val="CC0099"/>
                </a:solidFill>
              </a:rPr>
              <a:t>Bystritskiy</a:t>
            </a:r>
            <a:r>
              <a:rPr lang="fr-FR" sz="1800" b="1" dirty="0">
                <a:solidFill>
                  <a:srgbClr val="CC0099"/>
                </a:solidFill>
              </a:rPr>
              <a:t>, E.A. </a:t>
            </a:r>
            <a:r>
              <a:rPr lang="fr-FR" sz="1800" b="1" dirty="0" err="1">
                <a:solidFill>
                  <a:srgbClr val="CC0099"/>
                </a:solidFill>
              </a:rPr>
              <a:t>Kuraev</a:t>
            </a:r>
            <a:r>
              <a:rPr lang="fr-FR" sz="1800" b="1" dirty="0">
                <a:solidFill>
                  <a:srgbClr val="CC0099"/>
                </a:solidFill>
              </a:rPr>
              <a:t> and E.T.-G, Phys.Rev.C75: 015207 (2007) </a:t>
            </a:r>
            <a:r>
              <a:rPr lang="fr-FR" sz="1800" b="1" dirty="0"/>
              <a:t> </a:t>
            </a:r>
          </a:p>
          <a:p>
            <a:pPr eaLnBrk="0" hangingPunct="0">
              <a:defRPr/>
            </a:pPr>
            <a:r>
              <a:rPr lang="fr-FR" sz="1800" b="1" dirty="0"/>
              <a:t>        </a:t>
            </a:r>
            <a:r>
              <a:rPr lang="fr-FR" sz="1800" b="1" dirty="0">
                <a:solidFill>
                  <a:schemeClr val="accent6"/>
                </a:solidFill>
              </a:rPr>
              <a:t>P.  </a:t>
            </a:r>
            <a:r>
              <a:rPr lang="fr-FR" sz="1800" b="1" dirty="0" err="1">
                <a:solidFill>
                  <a:schemeClr val="accent6"/>
                </a:solidFill>
              </a:rPr>
              <a:t>Blunden</a:t>
            </a:r>
            <a:r>
              <a:rPr lang="fr-FR" sz="1800" b="1" dirty="0">
                <a:solidFill>
                  <a:schemeClr val="accent6"/>
                </a:solidFill>
              </a:rPr>
              <a:t> et al., Phys. </a:t>
            </a:r>
            <a:r>
              <a:rPr lang="fr-FR" sz="1800" b="1" dirty="0" err="1">
                <a:solidFill>
                  <a:schemeClr val="accent6"/>
                </a:solidFill>
              </a:rPr>
              <a:t>Rev</a:t>
            </a:r>
            <a:r>
              <a:rPr lang="fr-FR" sz="1800" b="1" dirty="0">
                <a:solidFill>
                  <a:schemeClr val="accent6"/>
                </a:solidFill>
              </a:rPr>
              <a:t>. C72:034612  (2005</a:t>
            </a:r>
            <a:r>
              <a:rPr lang="fr-FR" sz="1800" b="1" dirty="0" smtClean="0">
                <a:solidFill>
                  <a:schemeClr val="accent6"/>
                </a:solidFill>
              </a:rPr>
              <a:t>) </a:t>
            </a:r>
            <a:r>
              <a:rPr lang="fr-FR" sz="1800" b="1" dirty="0" smtClean="0"/>
              <a:t>(</a:t>
            </a:r>
            <a:r>
              <a:rPr lang="fr-FR" sz="1800" b="1" dirty="0" err="1" smtClean="0"/>
              <a:t>mainly</a:t>
            </a:r>
            <a:r>
              <a:rPr lang="fr-FR" sz="1800" b="1" dirty="0" smtClean="0"/>
              <a:t> GM)</a:t>
            </a:r>
            <a:endParaRPr lang="fr-FR" sz="1800" b="1" dirty="0"/>
          </a:p>
          <a:p>
            <a:pPr eaLnBrk="0" hangingPunct="0">
              <a:defRPr/>
            </a:pPr>
            <a:r>
              <a:rPr lang="fr-FR" sz="1800" b="1" dirty="0">
                <a:solidFill>
                  <a:srgbClr val="FF0000"/>
                </a:solidFill>
              </a:rPr>
              <a:t>        A. </a:t>
            </a:r>
            <a:r>
              <a:rPr lang="fr-FR" sz="1800" b="1" dirty="0" err="1">
                <a:solidFill>
                  <a:srgbClr val="FF0000"/>
                </a:solidFill>
              </a:rPr>
              <a:t>Afanasev</a:t>
            </a:r>
            <a:r>
              <a:rPr lang="fr-FR" sz="1800" b="1" dirty="0">
                <a:solidFill>
                  <a:srgbClr val="FF0000"/>
                </a:solidFill>
              </a:rPr>
              <a:t> et al., Phys. </a:t>
            </a:r>
            <a:r>
              <a:rPr lang="fr-FR" sz="1800" b="1" dirty="0" err="1">
                <a:solidFill>
                  <a:srgbClr val="FF0000"/>
                </a:solidFill>
              </a:rPr>
              <a:t>Rev</a:t>
            </a:r>
            <a:r>
              <a:rPr lang="fr-FR" sz="1800" b="1" dirty="0">
                <a:solidFill>
                  <a:srgbClr val="FF0000"/>
                </a:solidFill>
              </a:rPr>
              <a:t>. D72:013008 (2005</a:t>
            </a:r>
            <a:r>
              <a:rPr lang="fr-FR" sz="1800" b="1" dirty="0" smtClean="0">
                <a:solidFill>
                  <a:srgbClr val="FF0000"/>
                </a:solidFill>
              </a:rPr>
              <a:t>) </a:t>
            </a:r>
            <a:r>
              <a:rPr lang="fr-FR" sz="1800" b="1" dirty="0" smtClean="0"/>
              <a:t>(</a:t>
            </a:r>
            <a:r>
              <a:rPr lang="fr-FR" sz="1800" b="1" dirty="0" err="1" smtClean="0"/>
              <a:t>mainly</a:t>
            </a:r>
            <a:r>
              <a:rPr lang="fr-FR" sz="1800" b="1" dirty="0" smtClean="0"/>
              <a:t> GE)</a:t>
            </a:r>
            <a:endParaRPr lang="fr-FR" sz="1800" b="1" dirty="0"/>
          </a:p>
          <a:p>
            <a:pPr eaLnBrk="0" hangingPunct="0">
              <a:defRPr/>
            </a:pPr>
            <a:r>
              <a:rPr lang="fr-FR" sz="1800" b="1" dirty="0">
                <a:solidFill>
                  <a:srgbClr val="33CC33"/>
                </a:solidFill>
              </a:rPr>
              <a:t>        </a:t>
            </a:r>
            <a:r>
              <a:rPr lang="fr-FR" sz="1800" b="1" dirty="0" err="1">
                <a:solidFill>
                  <a:srgbClr val="33CC33"/>
                </a:solidFill>
              </a:rPr>
              <a:t>N.Kivel</a:t>
            </a:r>
            <a:r>
              <a:rPr lang="fr-FR" sz="1800" b="1" dirty="0">
                <a:solidFill>
                  <a:srgbClr val="33CC33"/>
                </a:solidFill>
              </a:rPr>
              <a:t> and </a:t>
            </a:r>
            <a:r>
              <a:rPr lang="fr-FR" sz="1800" b="1" dirty="0" err="1">
                <a:solidFill>
                  <a:srgbClr val="33CC33"/>
                </a:solidFill>
              </a:rPr>
              <a:t>M.Vanderhaeghen</a:t>
            </a:r>
            <a:r>
              <a:rPr lang="fr-FR" sz="1800" b="1" dirty="0">
                <a:solidFill>
                  <a:srgbClr val="33CC33"/>
                </a:solidFill>
              </a:rPr>
              <a:t>, Phys. </a:t>
            </a:r>
            <a:r>
              <a:rPr lang="fr-FR" sz="1800" b="1" dirty="0" err="1">
                <a:solidFill>
                  <a:srgbClr val="33CC33"/>
                </a:solidFill>
              </a:rPr>
              <a:t>Rev</a:t>
            </a:r>
            <a:r>
              <a:rPr lang="fr-FR" sz="1800" b="1" dirty="0">
                <a:solidFill>
                  <a:srgbClr val="33CC33"/>
                </a:solidFill>
              </a:rPr>
              <a:t>. </a:t>
            </a:r>
            <a:r>
              <a:rPr lang="fr-FR" sz="1800" b="1" dirty="0" err="1">
                <a:solidFill>
                  <a:srgbClr val="33CC33"/>
                </a:solidFill>
              </a:rPr>
              <a:t>Lett</a:t>
            </a:r>
            <a:r>
              <a:rPr lang="fr-FR" sz="1800" b="1" dirty="0">
                <a:solidFill>
                  <a:srgbClr val="33CC33"/>
                </a:solidFill>
              </a:rPr>
              <a:t>.103:092004 (2009)</a:t>
            </a:r>
            <a:r>
              <a:rPr lang="fr-FR" sz="1800" dirty="0">
                <a:solidFill>
                  <a:srgbClr val="33CC33"/>
                </a:solidFill>
              </a:rPr>
              <a:t>. </a:t>
            </a:r>
            <a:r>
              <a:rPr lang="fr-FR" sz="1800" dirty="0" smtClean="0"/>
              <a:t>(</a:t>
            </a:r>
            <a:r>
              <a:rPr lang="fr-FR" sz="1800" dirty="0" err="1" smtClean="0"/>
              <a:t>high</a:t>
            </a:r>
            <a:r>
              <a:rPr lang="fr-FR" sz="1800" dirty="0" smtClean="0"/>
              <a:t> Q</a:t>
            </a:r>
            <a:r>
              <a:rPr lang="fr-FR" sz="1800" baseline="-25000" dirty="0" smtClean="0"/>
              <a:t>2</a:t>
            </a:r>
            <a:r>
              <a:rPr lang="fr-FR" sz="1800" dirty="0" smtClean="0"/>
              <a:t>)</a:t>
            </a:r>
            <a:r>
              <a:rPr lang="fr-FR" sz="1800" dirty="0"/>
              <a:t/>
            </a:r>
            <a:br>
              <a:rPr lang="fr-FR" sz="1800" dirty="0"/>
            </a:br>
            <a:endParaRPr lang="fr-FR" sz="1800" dirty="0"/>
          </a:p>
        </p:txBody>
      </p:sp>
      <p:sp>
        <p:nvSpPr>
          <p:cNvPr id="19465" name="Rectangle 8"/>
          <p:cNvSpPr>
            <a:spLocks noChangeArrowheads="1"/>
          </p:cNvSpPr>
          <p:nvPr/>
        </p:nvSpPr>
        <p:spPr bwMode="auto">
          <a:xfrm>
            <a:off x="1071563" y="4071938"/>
            <a:ext cx="73580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Char char="•"/>
            </a:pPr>
            <a:r>
              <a:rPr lang="en-US" sz="2400" b="1" i="0">
                <a:solidFill>
                  <a:srgbClr val="CC0099"/>
                </a:solidFill>
              </a:rPr>
              <a:t>SF method: </a:t>
            </a:r>
            <a:r>
              <a:rPr lang="en-US" sz="2400" b="1" i="0">
                <a:solidFill>
                  <a:srgbClr val="CC0099"/>
                </a:solidFill>
                <a:latin typeface="Symbol" pitchFamily="18" charset="2"/>
              </a:rPr>
              <a:t>e</a:t>
            </a:r>
            <a:r>
              <a:rPr lang="en-US" sz="2400" b="1" i="0">
                <a:solidFill>
                  <a:srgbClr val="CC0099"/>
                </a:solidFill>
              </a:rPr>
              <a:t>-independent corrections </a:t>
            </a:r>
          </a:p>
          <a:p>
            <a:pPr eaLnBrk="0" hangingPunct="0"/>
            <a:endParaRPr lang="fr-FR" sz="1600"/>
          </a:p>
        </p:txBody>
      </p:sp>
      <p:sp>
        <p:nvSpPr>
          <p:cNvPr id="10" name="Rectangle 9"/>
          <p:cNvSpPr/>
          <p:nvPr/>
        </p:nvSpPr>
        <p:spPr bwMode="auto">
          <a:xfrm>
            <a:off x="7452320" y="908720"/>
            <a:ext cx="1440160" cy="792088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Egle Tomasi-Gustafsson       Gatchina, July 10, 2012</a:t>
            </a:r>
            <a:endParaRPr lang="fr-FR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i="1" dirty="0" err="1" smtClean="0">
                <a:solidFill>
                  <a:schemeClr val="tx1"/>
                </a:solidFill>
                <a:latin typeface="Comic Sans MS" pitchFamily="66" charset="0"/>
              </a:rPr>
              <a:t>Summary</a:t>
            </a:r>
            <a:endParaRPr lang="fr-FR" sz="4000" i="1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9150" y="714375"/>
            <a:ext cx="8324850" cy="5903913"/>
          </a:xfrm>
        </p:spPr>
        <p:txBody>
          <a:bodyPr/>
          <a:lstStyle/>
          <a:p>
            <a:pPr>
              <a:buFontTx/>
              <a:buNone/>
            </a:pPr>
            <a:r>
              <a:rPr lang="fr-FR" sz="2400" i="1" u="sng" dirty="0" smtClean="0">
                <a:solidFill>
                  <a:schemeClr val="accent2"/>
                </a:solidFill>
                <a:latin typeface="Comic Sans MS" pitchFamily="66" charset="0"/>
              </a:rPr>
              <a:t>Our Suggestion</a:t>
            </a:r>
            <a:r>
              <a:rPr lang="fr-FR" sz="2400" u="sng" dirty="0" smtClean="0">
                <a:solidFill>
                  <a:schemeClr val="accent2"/>
                </a:solidFill>
                <a:latin typeface="Comic Sans MS" pitchFamily="66" charset="0"/>
              </a:rPr>
              <a:t> for </a:t>
            </a:r>
            <a:r>
              <a:rPr lang="fr-FR" sz="2400" u="sng" dirty="0" err="1" smtClean="0">
                <a:solidFill>
                  <a:schemeClr val="accent2"/>
                </a:solidFill>
                <a:latin typeface="Comic Sans MS" pitchFamily="66" charset="0"/>
              </a:rPr>
              <a:t>search</a:t>
            </a:r>
            <a:r>
              <a:rPr lang="fr-FR" sz="2400" u="sng" dirty="0" smtClean="0">
                <a:solidFill>
                  <a:schemeClr val="accent2"/>
                </a:solidFill>
                <a:latin typeface="Comic Sans MS" pitchFamily="66" charset="0"/>
              </a:rPr>
              <a:t> of 2</a:t>
            </a:r>
            <a:r>
              <a:rPr lang="fr-FR" sz="3200" u="sng" dirty="0" smtClean="0">
                <a:solidFill>
                  <a:schemeClr val="accent2"/>
                </a:solidFill>
                <a:latin typeface="Symbol" pitchFamily="18" charset="2"/>
              </a:rPr>
              <a:t>g</a:t>
            </a:r>
            <a:r>
              <a:rPr lang="fr-FR" sz="2400" u="sng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fr-FR" sz="2400" u="sng" dirty="0" err="1" smtClean="0">
                <a:solidFill>
                  <a:schemeClr val="accent2"/>
                </a:solidFill>
                <a:latin typeface="Comic Sans MS" pitchFamily="66" charset="0"/>
              </a:rPr>
              <a:t>effects</a:t>
            </a:r>
            <a:r>
              <a:rPr lang="fr-FR" sz="2400" i="1" u="sng" dirty="0" smtClean="0">
                <a:solidFill>
                  <a:schemeClr val="accent2"/>
                </a:solidFill>
                <a:latin typeface="Comic Sans MS" pitchFamily="66" charset="0"/>
              </a:rPr>
              <a:t>:</a:t>
            </a:r>
            <a:endParaRPr lang="fr-FR" sz="2400" dirty="0" smtClean="0">
              <a:latin typeface="Comic Sans MS" pitchFamily="66" charset="0"/>
            </a:endParaRPr>
          </a:p>
          <a:p>
            <a:r>
              <a:rPr lang="fr-FR" sz="2000" dirty="0" err="1" smtClean="0">
                <a:latin typeface="Comic Sans MS" pitchFamily="66" charset="0"/>
              </a:rPr>
              <a:t>Search</a:t>
            </a:r>
            <a:r>
              <a:rPr lang="fr-FR" sz="2000" dirty="0" smtClean="0">
                <a:latin typeface="Comic Sans MS" pitchFamily="66" charset="0"/>
              </a:rPr>
              <a:t> for </a:t>
            </a:r>
            <a:r>
              <a:rPr lang="fr-FR" sz="2000" dirty="0" smtClean="0">
                <a:solidFill>
                  <a:srgbClr val="FF3300"/>
                </a:solidFill>
                <a:latin typeface="Comic Sans MS" pitchFamily="66" charset="0"/>
              </a:rPr>
              <a:t>model </a:t>
            </a:r>
            <a:r>
              <a:rPr lang="fr-FR" sz="2000" dirty="0" err="1" smtClean="0">
                <a:solidFill>
                  <a:srgbClr val="FF3300"/>
                </a:solidFill>
                <a:latin typeface="Comic Sans MS" pitchFamily="66" charset="0"/>
              </a:rPr>
              <a:t>independent</a:t>
            </a:r>
            <a:r>
              <a:rPr lang="fr-FR" sz="2000" dirty="0" smtClean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fr-FR" sz="2000" dirty="0" err="1" smtClean="0">
                <a:solidFill>
                  <a:srgbClr val="FF3300"/>
                </a:solidFill>
                <a:latin typeface="Comic Sans MS" pitchFamily="66" charset="0"/>
              </a:rPr>
              <a:t>statements</a:t>
            </a:r>
            <a:r>
              <a:rPr lang="fr-FR" sz="2000" dirty="0" smtClean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fr-FR" sz="2000" i="1" dirty="0" smtClean="0">
                <a:solidFill>
                  <a:srgbClr val="0000FF"/>
                </a:solidFill>
                <a:latin typeface="Comic Sans MS" pitchFamily="66" charset="0"/>
              </a:rPr>
              <a:t>(M.P. </a:t>
            </a:r>
            <a:r>
              <a:rPr lang="fr-FR" sz="2000" i="1" dirty="0" err="1" smtClean="0">
                <a:solidFill>
                  <a:srgbClr val="0000FF"/>
                </a:solidFill>
                <a:latin typeface="Comic Sans MS" pitchFamily="66" charset="0"/>
              </a:rPr>
              <a:t>Rekalo</a:t>
            </a:r>
            <a:r>
              <a:rPr lang="fr-FR" sz="2000" i="1" dirty="0" smtClean="0">
                <a:solidFill>
                  <a:srgbClr val="0000FF"/>
                </a:solidFill>
                <a:latin typeface="Comic Sans MS" pitchFamily="66" charset="0"/>
              </a:rPr>
              <a:t>, G. </a:t>
            </a:r>
            <a:r>
              <a:rPr lang="fr-FR" sz="2000" i="1" dirty="0" err="1" smtClean="0">
                <a:solidFill>
                  <a:srgbClr val="0000FF"/>
                </a:solidFill>
                <a:latin typeface="Comic Sans MS" pitchFamily="66" charset="0"/>
              </a:rPr>
              <a:t>Gakh</a:t>
            </a:r>
            <a:r>
              <a:rPr lang="fr-FR" sz="2000" dirty="0" smtClean="0">
                <a:solidFill>
                  <a:srgbClr val="FF3300"/>
                </a:solidFill>
                <a:latin typeface="Comic Sans MS" pitchFamily="66" charset="0"/>
              </a:rPr>
              <a:t>.</a:t>
            </a:r>
            <a:r>
              <a:rPr lang="fr-FR" sz="2000" i="1" dirty="0" smtClean="0">
                <a:solidFill>
                  <a:srgbClr val="0000FF"/>
                </a:solidFill>
                <a:latin typeface="Comic Sans MS" pitchFamily="66" charset="0"/>
              </a:rPr>
              <a:t>.)</a:t>
            </a:r>
          </a:p>
          <a:p>
            <a:r>
              <a:rPr lang="fr-FR" sz="2000" dirty="0" smtClean="0">
                <a:latin typeface="Comic Sans MS" pitchFamily="66" charset="0"/>
              </a:rPr>
              <a:t>Exact </a:t>
            </a:r>
            <a:r>
              <a:rPr lang="fr-FR" sz="2000" dirty="0" err="1" smtClean="0">
                <a:latin typeface="Comic Sans MS" pitchFamily="66" charset="0"/>
              </a:rPr>
              <a:t>calculation</a:t>
            </a:r>
            <a:r>
              <a:rPr lang="fr-FR" sz="2000" dirty="0" smtClean="0">
                <a:latin typeface="Comic Sans MS" pitchFamily="66" charset="0"/>
              </a:rPr>
              <a:t>  in frame of </a:t>
            </a:r>
            <a:r>
              <a:rPr lang="fr-FR" sz="2000" dirty="0" smtClean="0">
                <a:solidFill>
                  <a:srgbClr val="FF3300"/>
                </a:solidFill>
                <a:latin typeface="Comic Sans MS" pitchFamily="66" charset="0"/>
              </a:rPr>
              <a:t>QED</a:t>
            </a:r>
            <a:r>
              <a:rPr lang="fr-FR" sz="2000" dirty="0" smtClean="0">
                <a:latin typeface="Comic Sans MS" pitchFamily="66" charset="0"/>
              </a:rPr>
              <a:t> (p</a:t>
            </a:r>
            <a:r>
              <a:rPr lang="en-US" sz="2000" dirty="0" smtClean="0">
                <a:latin typeface="Comic Sans MS" pitchFamily="66" charset="0"/>
              </a:rPr>
              <a:t>~</a:t>
            </a:r>
            <a:r>
              <a:rPr lang="fr-FR" sz="2000" dirty="0" smtClean="0">
                <a:latin typeface="Symbol" pitchFamily="18" charset="2"/>
              </a:rPr>
              <a:t>m</a:t>
            </a:r>
            <a:r>
              <a:rPr lang="fr-FR" sz="2000" dirty="0" smtClean="0">
                <a:latin typeface="Comic Sans MS" pitchFamily="66" charset="0"/>
              </a:rPr>
              <a:t>)</a:t>
            </a:r>
          </a:p>
          <a:p>
            <a:r>
              <a:rPr lang="fr-FR" sz="2000" dirty="0" err="1" smtClean="0">
                <a:latin typeface="Comic Sans MS" pitchFamily="66" charset="0"/>
              </a:rPr>
              <a:t>Prove</a:t>
            </a:r>
            <a:r>
              <a:rPr lang="fr-FR" sz="2000" dirty="0" smtClean="0">
                <a:latin typeface="Comic Sans MS" pitchFamily="66" charset="0"/>
              </a:rPr>
              <a:t> </a:t>
            </a:r>
            <a:r>
              <a:rPr lang="fr-FR" sz="2000" dirty="0" err="1" smtClean="0">
                <a:latin typeface="Comic Sans MS" pitchFamily="66" charset="0"/>
              </a:rPr>
              <a:t>that</a:t>
            </a:r>
            <a:r>
              <a:rPr lang="fr-FR" sz="2000" dirty="0" smtClean="0">
                <a:latin typeface="Comic Sans MS" pitchFamily="66" charset="0"/>
              </a:rPr>
              <a:t> </a:t>
            </a:r>
            <a:r>
              <a:rPr lang="fr-FR" sz="2000" dirty="0" smtClean="0">
                <a:solidFill>
                  <a:srgbClr val="FF3300"/>
                </a:solidFill>
                <a:latin typeface="Comic Sans MS" pitchFamily="66" charset="0"/>
              </a:rPr>
              <a:t>QED box </a:t>
            </a:r>
            <a:r>
              <a:rPr lang="fr-FR" sz="2000" dirty="0" err="1" smtClean="0">
                <a:solidFill>
                  <a:srgbClr val="FF3300"/>
                </a:solidFill>
                <a:latin typeface="Comic Sans MS" pitchFamily="66" charset="0"/>
              </a:rPr>
              <a:t>is</a:t>
            </a:r>
            <a:r>
              <a:rPr lang="fr-FR" sz="2000" dirty="0" smtClean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fr-FR" sz="2000" dirty="0" err="1" smtClean="0">
                <a:solidFill>
                  <a:srgbClr val="FF3300"/>
                </a:solidFill>
                <a:latin typeface="Comic Sans MS" pitchFamily="66" charset="0"/>
              </a:rPr>
              <a:t>upper</a:t>
            </a:r>
            <a:r>
              <a:rPr lang="fr-FR" sz="2000" dirty="0" smtClean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fr-FR" sz="2000" dirty="0" err="1" smtClean="0">
                <a:solidFill>
                  <a:srgbClr val="FF3300"/>
                </a:solidFill>
                <a:latin typeface="Comic Sans MS" pitchFamily="66" charset="0"/>
              </a:rPr>
              <a:t>limit</a:t>
            </a:r>
            <a:r>
              <a:rPr lang="fr-FR" sz="2000" dirty="0" smtClean="0">
                <a:solidFill>
                  <a:srgbClr val="FF3300"/>
                </a:solidFill>
                <a:latin typeface="Comic Sans MS" pitchFamily="66" charset="0"/>
              </a:rPr>
              <a:t> of QCD box</a:t>
            </a:r>
            <a:r>
              <a:rPr lang="fr-FR" sz="2000" dirty="0" smtClean="0">
                <a:latin typeface="Comic Sans MS" pitchFamily="66" charset="0"/>
              </a:rPr>
              <a:t> </a:t>
            </a:r>
            <a:r>
              <a:rPr lang="fr-FR" sz="2000" dirty="0" err="1" smtClean="0">
                <a:latin typeface="Comic Sans MS" pitchFamily="66" charset="0"/>
              </a:rPr>
              <a:t>diagram</a:t>
            </a:r>
            <a:endParaRPr lang="fr-FR" sz="2000" dirty="0" smtClean="0">
              <a:latin typeface="Comic Sans MS" pitchFamily="66" charset="0"/>
            </a:endParaRPr>
          </a:p>
          <a:p>
            <a:r>
              <a:rPr lang="fr-FR" sz="2000" dirty="0" err="1" smtClean="0">
                <a:latin typeface="Comic Sans MS" pitchFamily="66" charset="0"/>
              </a:rPr>
              <a:t>Study</a:t>
            </a:r>
            <a:r>
              <a:rPr lang="fr-FR" sz="2000" dirty="0" smtClean="0">
                <a:latin typeface="Comic Sans MS" pitchFamily="66" charset="0"/>
              </a:rPr>
              <a:t> </a:t>
            </a:r>
            <a:r>
              <a:rPr lang="fr-FR" sz="2000" dirty="0" err="1" smtClean="0">
                <a:solidFill>
                  <a:srgbClr val="FF3300"/>
                </a:solidFill>
                <a:latin typeface="Comic Sans MS" pitchFamily="66" charset="0"/>
              </a:rPr>
              <a:t>analytical</a:t>
            </a:r>
            <a:r>
              <a:rPr lang="fr-FR" sz="2000" dirty="0" smtClean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fr-FR" sz="2000" dirty="0" err="1" smtClean="0">
                <a:solidFill>
                  <a:srgbClr val="FF3300"/>
                </a:solidFill>
                <a:latin typeface="Comic Sans MS" pitchFamily="66" charset="0"/>
              </a:rPr>
              <a:t>properties</a:t>
            </a:r>
            <a:r>
              <a:rPr lang="fr-FR" sz="2000" dirty="0" smtClean="0">
                <a:latin typeface="Comic Sans MS" pitchFamily="66" charset="0"/>
              </a:rPr>
              <a:t> of the Compton amplitude</a:t>
            </a:r>
          </a:p>
          <a:p>
            <a:r>
              <a:rPr lang="fr-FR" sz="2000" dirty="0" smtClean="0">
                <a:latin typeface="Comic Sans MS" pitchFamily="66" charset="0"/>
              </a:rPr>
              <a:t>Compare </a:t>
            </a:r>
            <a:r>
              <a:rPr lang="fr-FR" sz="2000" dirty="0" smtClean="0">
                <a:solidFill>
                  <a:srgbClr val="FF3300"/>
                </a:solidFill>
                <a:latin typeface="Comic Sans MS" pitchFamily="66" charset="0"/>
              </a:rPr>
              <a:t>to </a:t>
            </a:r>
            <a:r>
              <a:rPr lang="fr-FR" sz="2000" dirty="0" err="1" smtClean="0">
                <a:solidFill>
                  <a:srgbClr val="FF3300"/>
                </a:solidFill>
                <a:latin typeface="Comic Sans MS" pitchFamily="66" charset="0"/>
              </a:rPr>
              <a:t>experimental</a:t>
            </a:r>
            <a:r>
              <a:rPr lang="fr-FR" sz="2000" dirty="0" smtClean="0">
                <a:solidFill>
                  <a:srgbClr val="FF3300"/>
                </a:solidFill>
                <a:latin typeface="Comic Sans MS" pitchFamily="66" charset="0"/>
              </a:rPr>
              <a:t> data</a:t>
            </a:r>
          </a:p>
          <a:p>
            <a:pPr>
              <a:buFontTx/>
              <a:buNone/>
            </a:pPr>
            <a:r>
              <a:rPr lang="fr-FR" sz="2400" i="1" u="sng" dirty="0" smtClean="0">
                <a:solidFill>
                  <a:schemeClr val="accent2"/>
                </a:solidFill>
                <a:latin typeface="Comic Sans MS" pitchFamily="66" charset="0"/>
              </a:rPr>
              <a:t>Our Conclusions </a:t>
            </a:r>
            <a:r>
              <a:rPr lang="fr-FR" sz="2400" u="sng" dirty="0" smtClean="0">
                <a:solidFill>
                  <a:schemeClr val="accent2"/>
                </a:solidFill>
                <a:latin typeface="Comic Sans MS" pitchFamily="66" charset="0"/>
              </a:rPr>
              <a:t>for </a:t>
            </a:r>
            <a:r>
              <a:rPr lang="fr-FR" sz="2400" u="sng" dirty="0" err="1" smtClean="0">
                <a:solidFill>
                  <a:schemeClr val="accent2"/>
                </a:solidFill>
                <a:latin typeface="Comic Sans MS" pitchFamily="66" charset="0"/>
              </a:rPr>
              <a:t>elastic</a:t>
            </a:r>
            <a:r>
              <a:rPr lang="fr-FR" sz="2400" u="sng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fr-FR" sz="2400" u="sng" dirty="0" err="1" smtClean="0">
                <a:solidFill>
                  <a:schemeClr val="accent2"/>
                </a:solidFill>
                <a:latin typeface="Comic Sans MS" pitchFamily="66" charset="0"/>
              </a:rPr>
              <a:t>ep</a:t>
            </a:r>
            <a:r>
              <a:rPr lang="fr-FR" sz="2400" u="sng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fr-FR" sz="2400" u="sng" dirty="0" err="1" smtClean="0">
                <a:solidFill>
                  <a:schemeClr val="accent2"/>
                </a:solidFill>
                <a:latin typeface="Comic Sans MS" pitchFamily="66" charset="0"/>
              </a:rPr>
              <a:t>scattering</a:t>
            </a:r>
            <a:endParaRPr lang="fr-FR" sz="2400" u="sng" dirty="0" smtClean="0">
              <a:latin typeface="Comic Sans MS" pitchFamily="66" charset="0"/>
            </a:endParaRPr>
          </a:p>
          <a:p>
            <a:r>
              <a:rPr lang="fr-FR" sz="2000" dirty="0" err="1" smtClean="0">
                <a:latin typeface="Comic Sans MS" pitchFamily="66" charset="0"/>
              </a:rPr>
              <a:t>Two</a:t>
            </a:r>
            <a:r>
              <a:rPr lang="fr-FR" sz="2000" dirty="0" smtClean="0">
                <a:latin typeface="Comic Sans MS" pitchFamily="66" charset="0"/>
              </a:rPr>
              <a:t> photon contribution </a:t>
            </a:r>
            <a:r>
              <a:rPr lang="fr-FR" sz="2000" dirty="0" err="1" smtClean="0">
                <a:solidFill>
                  <a:srgbClr val="FF3300"/>
                </a:solidFill>
                <a:latin typeface="Comic Sans MS" pitchFamily="66" charset="0"/>
              </a:rPr>
              <a:t>is</a:t>
            </a:r>
            <a:r>
              <a:rPr lang="fr-FR" sz="2000" dirty="0" smtClean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fr-FR" sz="2000" dirty="0" err="1" smtClean="0">
                <a:solidFill>
                  <a:srgbClr val="FF3300"/>
                </a:solidFill>
                <a:latin typeface="Comic Sans MS" pitchFamily="66" charset="0"/>
              </a:rPr>
              <a:t>negligible</a:t>
            </a:r>
            <a:r>
              <a:rPr lang="fr-FR" sz="2000" dirty="0" smtClean="0">
                <a:latin typeface="Comic Sans MS" pitchFamily="66" charset="0"/>
              </a:rPr>
              <a:t> (real part) </a:t>
            </a:r>
            <a:r>
              <a:rPr lang="fr-FR" sz="2000" i="1" dirty="0" smtClean="0">
                <a:solidFill>
                  <a:srgbClr val="0000FF"/>
                </a:solidFill>
                <a:latin typeface="Comic Sans MS" pitchFamily="66" charset="0"/>
              </a:rPr>
              <a:t>(E.A. </a:t>
            </a:r>
            <a:r>
              <a:rPr lang="fr-FR" sz="2000" i="1" dirty="0" err="1" smtClean="0">
                <a:solidFill>
                  <a:srgbClr val="0000FF"/>
                </a:solidFill>
                <a:latin typeface="Comic Sans MS" pitchFamily="66" charset="0"/>
              </a:rPr>
              <a:t>Kuraev</a:t>
            </a:r>
            <a:r>
              <a:rPr lang="fr-FR" sz="2000" i="1" dirty="0" smtClean="0">
                <a:solidFill>
                  <a:srgbClr val="0000FF"/>
                </a:solidFill>
                <a:latin typeface="Comic Sans MS" pitchFamily="66" charset="0"/>
              </a:rPr>
              <a:t>)</a:t>
            </a:r>
            <a:endParaRPr lang="fr-FR" sz="2000" dirty="0" smtClean="0">
              <a:latin typeface="Comic Sans MS" pitchFamily="66" charset="0"/>
            </a:endParaRPr>
          </a:p>
          <a:p>
            <a:r>
              <a:rPr lang="fr-FR" sz="2000" dirty="0" smtClean="0">
                <a:latin typeface="Comic Sans MS" pitchFamily="66" charset="0"/>
              </a:rPr>
              <a:t>Radiative corrections are </a:t>
            </a:r>
            <a:r>
              <a:rPr lang="fr-FR" sz="2000" dirty="0" err="1" smtClean="0">
                <a:latin typeface="Comic Sans MS" pitchFamily="66" charset="0"/>
              </a:rPr>
              <a:t>huge</a:t>
            </a:r>
            <a:r>
              <a:rPr lang="fr-FR" sz="2000" dirty="0" smtClean="0">
                <a:latin typeface="Comic Sans MS" pitchFamily="66" charset="0"/>
              </a:rPr>
              <a:t>: </a:t>
            </a:r>
            <a:r>
              <a:rPr lang="fr-FR" sz="2000" dirty="0" err="1" smtClean="0">
                <a:latin typeface="Comic Sans MS" pitchFamily="66" charset="0"/>
              </a:rPr>
              <a:t>take</a:t>
            </a:r>
            <a:r>
              <a:rPr lang="fr-FR" sz="2000" dirty="0" smtClean="0">
                <a:latin typeface="Comic Sans MS" pitchFamily="66" charset="0"/>
              </a:rPr>
              <a:t> </a:t>
            </a:r>
            <a:r>
              <a:rPr lang="fr-FR" sz="2000" dirty="0" err="1" smtClean="0">
                <a:latin typeface="Comic Sans MS" pitchFamily="66" charset="0"/>
              </a:rPr>
              <a:t>into</a:t>
            </a:r>
            <a:r>
              <a:rPr lang="fr-FR" sz="2000" dirty="0" smtClean="0">
                <a:latin typeface="Comic Sans MS" pitchFamily="66" charset="0"/>
              </a:rPr>
              <a:t> </a:t>
            </a:r>
            <a:r>
              <a:rPr lang="fr-FR" sz="2000" dirty="0" err="1" smtClean="0">
                <a:latin typeface="Comic Sans MS" pitchFamily="66" charset="0"/>
              </a:rPr>
              <a:t>account</a:t>
            </a:r>
            <a:r>
              <a:rPr lang="fr-FR" sz="2000" dirty="0" smtClean="0">
                <a:latin typeface="Comic Sans MS" pitchFamily="66" charset="0"/>
              </a:rPr>
              <a:t> </a:t>
            </a:r>
            <a:r>
              <a:rPr lang="fr-FR" sz="2000" dirty="0" err="1" smtClean="0">
                <a:solidFill>
                  <a:srgbClr val="FF3300"/>
                </a:solidFill>
                <a:latin typeface="Comic Sans MS" pitchFamily="66" charset="0"/>
              </a:rPr>
              <a:t>higher</a:t>
            </a:r>
            <a:r>
              <a:rPr lang="fr-FR" sz="2000" dirty="0" smtClean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fr-FR" sz="2000" dirty="0" err="1" smtClean="0">
                <a:solidFill>
                  <a:srgbClr val="FF3300"/>
                </a:solidFill>
                <a:latin typeface="Comic Sans MS" pitchFamily="66" charset="0"/>
              </a:rPr>
              <a:t>order</a:t>
            </a:r>
            <a:r>
              <a:rPr lang="fr-FR" sz="2000" dirty="0" smtClean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fr-FR" sz="2000" dirty="0" err="1" smtClean="0">
                <a:solidFill>
                  <a:srgbClr val="FF3300"/>
                </a:solidFill>
                <a:latin typeface="Comic Sans MS" pitchFamily="66" charset="0"/>
              </a:rPr>
              <a:t>effects</a:t>
            </a:r>
            <a:r>
              <a:rPr lang="fr-FR" sz="2000" dirty="0" smtClean="0">
                <a:latin typeface="Comic Sans MS" pitchFamily="66" charset="0"/>
              </a:rPr>
              <a:t> (Structure </a:t>
            </a:r>
            <a:r>
              <a:rPr lang="fr-FR" sz="2000" dirty="0" err="1" smtClean="0">
                <a:latin typeface="Comic Sans MS" pitchFamily="66" charset="0"/>
              </a:rPr>
              <a:t>Functions</a:t>
            </a:r>
            <a:r>
              <a:rPr lang="fr-FR" sz="2000" dirty="0" smtClean="0">
                <a:latin typeface="Comic Sans MS" pitchFamily="66" charset="0"/>
              </a:rPr>
              <a:t> </a:t>
            </a:r>
            <a:r>
              <a:rPr lang="fr-FR" sz="2000" dirty="0" err="1" smtClean="0">
                <a:latin typeface="Comic Sans MS" pitchFamily="66" charset="0"/>
              </a:rPr>
              <a:t>method</a:t>
            </a:r>
            <a:r>
              <a:rPr lang="fr-FR" sz="2000" dirty="0" smtClean="0">
                <a:latin typeface="Comic Sans MS" pitchFamily="66" charset="0"/>
              </a:rPr>
              <a:t>) ) </a:t>
            </a:r>
            <a:r>
              <a:rPr lang="fr-FR" sz="2000" i="1" dirty="0" smtClean="0">
                <a:solidFill>
                  <a:srgbClr val="0000FF"/>
                </a:solidFill>
                <a:latin typeface="Comic Sans MS" pitchFamily="66" charset="0"/>
              </a:rPr>
              <a:t>(</a:t>
            </a:r>
            <a:r>
              <a:rPr lang="fr-FR" sz="2000" i="1" dirty="0" err="1" smtClean="0">
                <a:solidFill>
                  <a:srgbClr val="0000FF"/>
                </a:solidFill>
                <a:latin typeface="Comic Sans MS" pitchFamily="66" charset="0"/>
              </a:rPr>
              <a:t>Yu</a:t>
            </a:r>
            <a:r>
              <a:rPr lang="fr-FR" sz="2000" i="1" dirty="0" smtClean="0">
                <a:solidFill>
                  <a:srgbClr val="0000FF"/>
                </a:solidFill>
                <a:latin typeface="Comic Sans MS" pitchFamily="66" charset="0"/>
              </a:rPr>
              <a:t>. </a:t>
            </a:r>
            <a:r>
              <a:rPr lang="fr-FR" sz="2000" i="1" dirty="0" err="1" smtClean="0">
                <a:solidFill>
                  <a:srgbClr val="0000FF"/>
                </a:solidFill>
                <a:latin typeface="Comic Sans MS" pitchFamily="66" charset="0"/>
              </a:rPr>
              <a:t>Bystricky</a:t>
            </a:r>
            <a:r>
              <a:rPr lang="fr-FR" sz="2000" i="1" dirty="0" smtClean="0">
                <a:solidFill>
                  <a:srgbClr val="0000FF"/>
                </a:solidFill>
                <a:latin typeface="Comic Sans MS" pitchFamily="66" charset="0"/>
              </a:rPr>
              <a:t>)</a:t>
            </a:r>
            <a:endParaRPr lang="fr-FR" sz="2000" dirty="0" smtClean="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fr-FR" sz="2400" i="1" u="sng" dirty="0" smtClean="0">
                <a:solidFill>
                  <a:schemeClr val="accent2"/>
                </a:solidFill>
                <a:latin typeface="Comic Sans MS" pitchFamily="66" charset="0"/>
              </a:rPr>
              <a:t>Look for Multiple Photon Exchange in e-A </a:t>
            </a:r>
            <a:r>
              <a:rPr lang="fr-FR" sz="2400" i="1" u="sng" dirty="0" err="1" smtClean="0">
                <a:solidFill>
                  <a:schemeClr val="accent2"/>
                </a:solidFill>
                <a:latin typeface="Comic Sans MS" pitchFamily="66" charset="0"/>
              </a:rPr>
              <a:t>scattering</a:t>
            </a:r>
            <a:endParaRPr lang="fr-FR" sz="2400" i="1" u="sng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r>
              <a:rPr lang="fr-FR" sz="2000" i="1" dirty="0" smtClean="0">
                <a:latin typeface="Comic Sans MS" pitchFamily="66" charset="0"/>
              </a:rPr>
              <a:t>Small angle e, or p or </a:t>
            </a:r>
            <a:r>
              <a:rPr lang="fr-FR" sz="2000" i="1" dirty="0" err="1" smtClean="0">
                <a:latin typeface="Comic Sans MS" pitchFamily="66" charset="0"/>
              </a:rPr>
              <a:t>pbar</a:t>
            </a:r>
            <a:r>
              <a:rPr lang="fr-FR" sz="2000" i="1" dirty="0" smtClean="0">
                <a:latin typeface="Comic Sans MS" pitchFamily="66" charset="0"/>
              </a:rPr>
              <a:t> - </a:t>
            </a:r>
            <a:r>
              <a:rPr lang="fr-FR" sz="2000" i="1" dirty="0" err="1" smtClean="0">
                <a:latin typeface="Comic Sans MS" pitchFamily="66" charset="0"/>
              </a:rPr>
              <a:t>Heavy</a:t>
            </a:r>
            <a:r>
              <a:rPr lang="fr-FR" sz="2000" i="1" dirty="0" smtClean="0">
                <a:latin typeface="Comic Sans MS" pitchFamily="66" charset="0"/>
              </a:rPr>
              <a:t> ion </a:t>
            </a:r>
            <a:r>
              <a:rPr lang="fr-FR" sz="2000" i="1" dirty="0" err="1" smtClean="0">
                <a:latin typeface="Comic Sans MS" pitchFamily="66" charset="0"/>
              </a:rPr>
              <a:t>scattering</a:t>
            </a:r>
            <a:endParaRPr lang="fr-FR" sz="2000" i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fr-FR" sz="2000" i="1" dirty="0" smtClean="0">
                <a:solidFill>
                  <a:srgbClr val="FF0000"/>
                </a:solidFill>
              </a:rPr>
              <a:t>E.A. </a:t>
            </a:r>
            <a:r>
              <a:rPr lang="fr-FR" sz="2000" i="1" dirty="0" err="1" smtClean="0">
                <a:solidFill>
                  <a:srgbClr val="FF0000"/>
                </a:solidFill>
              </a:rPr>
              <a:t>Kuraev</a:t>
            </a:r>
            <a:r>
              <a:rPr lang="fr-FR" sz="2000" i="1" dirty="0" smtClean="0">
                <a:solidFill>
                  <a:srgbClr val="FF0000"/>
                </a:solidFill>
              </a:rPr>
              <a:t>, M. </a:t>
            </a:r>
            <a:r>
              <a:rPr lang="fr-FR" sz="2000" i="1" dirty="0" err="1" smtClean="0">
                <a:solidFill>
                  <a:srgbClr val="FF0000"/>
                </a:solidFill>
              </a:rPr>
              <a:t>Shatnev</a:t>
            </a:r>
            <a:r>
              <a:rPr lang="fr-FR" sz="2000" i="1" dirty="0" smtClean="0">
                <a:solidFill>
                  <a:srgbClr val="FF0000"/>
                </a:solidFill>
              </a:rPr>
              <a:t>, E.T-G., PRC80 (2009) 018201</a:t>
            </a:r>
            <a:endParaRPr lang="fr-FR" sz="2000" i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fr-FR" sz="2400" i="1" u="sng" dirty="0" smtClean="0">
                <a:solidFill>
                  <a:schemeClr val="accent2"/>
                </a:solidFill>
                <a:latin typeface="Comic Sans MS" pitchFamily="66" charset="0"/>
              </a:rPr>
              <a:t>2</a:t>
            </a:r>
            <a:r>
              <a:rPr lang="fr-FR" sz="3200" i="1" u="sng" dirty="0" smtClean="0">
                <a:solidFill>
                  <a:schemeClr val="accent2"/>
                </a:solidFill>
                <a:latin typeface="Symbol" pitchFamily="18" charset="2"/>
              </a:rPr>
              <a:t>g</a:t>
            </a:r>
            <a:r>
              <a:rPr lang="fr-FR" sz="2400" i="1" u="sng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fr-FR" sz="2400" i="1" u="sng" dirty="0" err="1" smtClean="0">
                <a:solidFill>
                  <a:schemeClr val="accent2"/>
                </a:solidFill>
                <a:latin typeface="Comic Sans MS" pitchFamily="66" charset="0"/>
              </a:rPr>
              <a:t>effects</a:t>
            </a:r>
            <a:r>
              <a:rPr lang="fr-FR" sz="2400" i="1" u="sng" dirty="0" smtClean="0">
                <a:solidFill>
                  <a:schemeClr val="accent2"/>
                </a:solidFill>
                <a:latin typeface="Comic Sans MS" pitchFamily="66" charset="0"/>
              </a:rPr>
              <a:t> are </a:t>
            </a:r>
            <a:r>
              <a:rPr lang="fr-FR" sz="2400" i="1" u="sng" dirty="0" err="1" smtClean="0">
                <a:solidFill>
                  <a:schemeClr val="accent2"/>
                </a:solidFill>
                <a:latin typeface="Comic Sans MS" pitchFamily="66" charset="0"/>
              </a:rPr>
              <a:t>expected</a:t>
            </a:r>
            <a:r>
              <a:rPr lang="fr-FR" sz="2400" i="1" u="sng" dirty="0" smtClean="0">
                <a:solidFill>
                  <a:schemeClr val="accent2"/>
                </a:solidFill>
                <a:latin typeface="Comic Sans MS" pitchFamily="66" charset="0"/>
              </a:rPr>
              <a:t> to </a:t>
            </a:r>
            <a:r>
              <a:rPr lang="fr-FR" sz="2400" i="1" u="sng" dirty="0" err="1" smtClean="0">
                <a:solidFill>
                  <a:schemeClr val="accent2"/>
                </a:solidFill>
                <a:latin typeface="Comic Sans MS" pitchFamily="66" charset="0"/>
              </a:rPr>
              <a:t>be</a:t>
            </a:r>
            <a:r>
              <a:rPr lang="fr-FR" sz="2400" i="1" u="sng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fr-FR" sz="2400" i="1" u="sng" dirty="0" err="1" smtClean="0">
                <a:solidFill>
                  <a:schemeClr val="accent2"/>
                </a:solidFill>
                <a:latin typeface="Comic Sans MS" pitchFamily="66" charset="0"/>
              </a:rPr>
              <a:t>larger</a:t>
            </a:r>
            <a:r>
              <a:rPr lang="fr-FR" sz="2400" i="1" u="sng" dirty="0" smtClean="0">
                <a:solidFill>
                  <a:schemeClr val="accent2"/>
                </a:solidFill>
                <a:latin typeface="Comic Sans MS" pitchFamily="66" charset="0"/>
              </a:rPr>
              <a:t> in TL </a:t>
            </a:r>
            <a:r>
              <a:rPr lang="fr-FR" sz="2400" i="1" u="sng" dirty="0" err="1" smtClean="0">
                <a:solidFill>
                  <a:schemeClr val="accent2"/>
                </a:solidFill>
                <a:latin typeface="Comic Sans MS" pitchFamily="66" charset="0"/>
              </a:rPr>
              <a:t>region</a:t>
            </a:r>
            <a:r>
              <a:rPr lang="fr-FR" sz="2400" i="1" u="sng" dirty="0" smtClean="0">
                <a:solidFill>
                  <a:schemeClr val="accent2"/>
                </a:solidFill>
                <a:latin typeface="Comic Sans MS" pitchFamily="66" charset="0"/>
              </a:rPr>
              <a:t> (</a:t>
            </a:r>
            <a:r>
              <a:rPr lang="fr-FR" sz="2400" i="1" u="sng" dirty="0" err="1" smtClean="0">
                <a:solidFill>
                  <a:schemeClr val="accent2"/>
                </a:solidFill>
                <a:latin typeface="Comic Sans MS" pitchFamily="66" charset="0"/>
              </a:rPr>
              <a:t>complex</a:t>
            </a:r>
            <a:r>
              <a:rPr lang="fr-FR" sz="2400" i="1" u="sng" dirty="0" smtClean="0">
                <a:solidFill>
                  <a:schemeClr val="accent2"/>
                </a:solidFill>
                <a:latin typeface="Comic Sans MS" pitchFamily="66" charset="0"/>
              </a:rPr>
              <a:t> nature)</a:t>
            </a:r>
            <a:endParaRPr lang="fr-FR" i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fr-FR" sz="2400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Egle Tomasi-Gustafsson       Gatchina, July 10, 2012</a:t>
            </a:r>
            <a:endParaRPr lang="fr-FR"/>
          </a:p>
        </p:txBody>
      </p:sp>
      <p:sp>
        <p:nvSpPr>
          <p:cNvPr id="50995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i="1">
                <a:solidFill>
                  <a:schemeClr val="tx1"/>
                </a:solidFill>
              </a:rPr>
              <a:t>The </a:t>
            </a:r>
            <a:r>
              <a:rPr lang="en-GB" i="1">
                <a:solidFill>
                  <a:srgbClr val="FF3300"/>
                </a:solidFill>
              </a:rPr>
              <a:t>Pauli</a:t>
            </a:r>
            <a:r>
              <a:rPr lang="en-GB" i="1">
                <a:solidFill>
                  <a:schemeClr val="tx1"/>
                </a:solidFill>
              </a:rPr>
              <a:t> and </a:t>
            </a:r>
            <a:r>
              <a:rPr lang="en-GB" i="1">
                <a:solidFill>
                  <a:schemeClr val="accent2"/>
                </a:solidFill>
              </a:rPr>
              <a:t>Dirac</a:t>
            </a:r>
            <a:r>
              <a:rPr lang="en-GB" i="1">
                <a:solidFill>
                  <a:schemeClr val="tx1"/>
                </a:solidFill>
              </a:rPr>
              <a:t> Form Factors</a:t>
            </a:r>
          </a:p>
        </p:txBody>
      </p:sp>
      <p:graphicFrame>
        <p:nvGraphicFramePr>
          <p:cNvPr id="509957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476375" y="692150"/>
          <a:ext cx="5514975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02" name="Image Bitmap" r:id="rId3" imgW="5514286" imgH="2085714" progId="PBrush">
                  <p:embed/>
                </p:oleObj>
              </mc:Choice>
              <mc:Fallback>
                <p:oleObj name="Image Bitmap" r:id="rId3" imgW="5514286" imgH="2085714" progId="PBrush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692150"/>
                        <a:ext cx="5514975" cy="208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996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716338"/>
            <a:ext cx="4878387" cy="871537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9962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084763"/>
            <a:ext cx="4229100" cy="11430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9963" name="Rectangle 11"/>
          <p:cNvSpPr>
            <a:spLocks noChangeArrowheads="1"/>
          </p:cNvSpPr>
          <p:nvPr/>
        </p:nvSpPr>
        <p:spPr bwMode="auto">
          <a:xfrm>
            <a:off x="5651500" y="4221163"/>
            <a:ext cx="3492500" cy="108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800" i="0" dirty="0"/>
              <a:t>      Normalization</a:t>
            </a:r>
          </a:p>
          <a:p>
            <a:pPr algn="ctr">
              <a:lnSpc>
                <a:spcPct val="130000"/>
              </a:lnSpc>
            </a:pPr>
            <a:r>
              <a:rPr lang="en-GB" sz="2800" i="0" dirty="0">
                <a:solidFill>
                  <a:schemeClr val="accent2"/>
                </a:solidFill>
              </a:rPr>
              <a:t>F</a:t>
            </a:r>
            <a:r>
              <a:rPr lang="en-GB" sz="2800" i="0" baseline="-25000" dirty="0">
                <a:solidFill>
                  <a:schemeClr val="accent2"/>
                </a:solidFill>
              </a:rPr>
              <a:t>1p</a:t>
            </a:r>
            <a:r>
              <a:rPr lang="en-GB" sz="2800" i="0" dirty="0">
                <a:solidFill>
                  <a:schemeClr val="accent2"/>
                </a:solidFill>
              </a:rPr>
              <a:t>(0)=1</a:t>
            </a:r>
            <a:r>
              <a:rPr lang="en-GB" sz="2800" i="0" dirty="0"/>
              <a:t>,  </a:t>
            </a:r>
            <a:r>
              <a:rPr lang="en-GB" sz="2800" i="0" dirty="0">
                <a:solidFill>
                  <a:srgbClr val="FF3300"/>
                </a:solidFill>
              </a:rPr>
              <a:t>F</a:t>
            </a:r>
            <a:r>
              <a:rPr lang="en-GB" sz="2800" i="0" baseline="-25000" dirty="0">
                <a:solidFill>
                  <a:srgbClr val="FF3300"/>
                </a:solidFill>
              </a:rPr>
              <a:t>2p</a:t>
            </a:r>
            <a:r>
              <a:rPr lang="en-GB" sz="2800" i="0" dirty="0">
                <a:solidFill>
                  <a:srgbClr val="FF3300"/>
                </a:solidFill>
              </a:rPr>
              <a:t>(0)= </a:t>
            </a:r>
            <a:r>
              <a:rPr lang="en-GB" sz="2800" i="0" dirty="0" err="1">
                <a:solidFill>
                  <a:srgbClr val="FF3300"/>
                </a:solidFill>
              </a:rPr>
              <a:t>κ</a:t>
            </a:r>
            <a:r>
              <a:rPr lang="en-GB" sz="2800" i="0" baseline="-25000" dirty="0" err="1">
                <a:solidFill>
                  <a:srgbClr val="FF3300"/>
                </a:solidFill>
              </a:rPr>
              <a:t>p</a:t>
            </a:r>
            <a:endParaRPr lang="en-GB" sz="2800" i="0" baseline="-25000" dirty="0">
              <a:solidFill>
                <a:srgbClr val="FF3300"/>
              </a:solidFill>
            </a:endParaRPr>
          </a:p>
        </p:txBody>
      </p:sp>
      <p:sp>
        <p:nvSpPr>
          <p:cNvPr id="509964" name="Rectangle 12"/>
          <p:cNvSpPr>
            <a:spLocks noChangeArrowheads="1"/>
          </p:cNvSpPr>
          <p:nvPr/>
        </p:nvSpPr>
        <p:spPr bwMode="auto">
          <a:xfrm>
            <a:off x="5148263" y="5157788"/>
            <a:ext cx="4203700" cy="596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GB" sz="2800" i="0" dirty="0" err="1"/>
              <a:t>G</a:t>
            </a:r>
            <a:r>
              <a:rPr lang="en-GB" sz="2800" i="0" baseline="-25000" dirty="0" err="1"/>
              <a:t>Ep</a:t>
            </a:r>
            <a:r>
              <a:rPr lang="en-GB" sz="2800" i="0" dirty="0"/>
              <a:t>(0)=1, </a:t>
            </a:r>
            <a:r>
              <a:rPr lang="en-GB" sz="2800" i="0" dirty="0" err="1"/>
              <a:t>G</a:t>
            </a:r>
            <a:r>
              <a:rPr lang="en-GB" sz="2800" i="0" baseline="-25000" dirty="0" err="1"/>
              <a:t>Mp</a:t>
            </a:r>
            <a:r>
              <a:rPr lang="en-GB" sz="2800" i="0" dirty="0"/>
              <a:t>(0)=</a:t>
            </a:r>
            <a:r>
              <a:rPr lang="en-GB" sz="2800" i="0" dirty="0" err="1"/>
              <a:t>μ</a:t>
            </a:r>
            <a:r>
              <a:rPr lang="en-GB" sz="2800" i="0" baseline="-25000" dirty="0" err="1"/>
              <a:t>p</a:t>
            </a:r>
            <a:r>
              <a:rPr lang="en-GB" sz="2800" i="0" dirty="0"/>
              <a:t>=2.79</a:t>
            </a:r>
          </a:p>
        </p:txBody>
      </p:sp>
      <p:sp>
        <p:nvSpPr>
          <p:cNvPr id="509965" name="Rectangle 13"/>
          <p:cNvSpPr>
            <a:spLocks noChangeArrowheads="1"/>
          </p:cNvSpPr>
          <p:nvPr/>
        </p:nvSpPr>
        <p:spPr bwMode="auto">
          <a:xfrm>
            <a:off x="179388" y="3141663"/>
            <a:ext cx="85523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n"/>
            </a:pPr>
            <a:r>
              <a:rPr lang="en-GB" sz="1800" i="0" dirty="0">
                <a:latin typeface="Arial" charset="0"/>
              </a:rPr>
              <a:t>    </a:t>
            </a:r>
            <a:r>
              <a:rPr lang="en-GB" sz="2400" i="0" dirty="0"/>
              <a:t>The electromagnetic current in terms of the </a:t>
            </a:r>
            <a:r>
              <a:rPr lang="en-GB" sz="2400" i="0" dirty="0">
                <a:solidFill>
                  <a:srgbClr val="FF3300"/>
                </a:solidFill>
              </a:rPr>
              <a:t>Pauli </a:t>
            </a:r>
            <a:r>
              <a:rPr lang="en-GB" sz="2400" i="0" dirty="0"/>
              <a:t>and </a:t>
            </a:r>
            <a:r>
              <a:rPr lang="en-GB" sz="2400" i="0" dirty="0">
                <a:solidFill>
                  <a:schemeClr val="accent2"/>
                </a:solidFill>
              </a:rPr>
              <a:t>Dirac</a:t>
            </a:r>
            <a:r>
              <a:rPr lang="en-GB" sz="2400" i="0" dirty="0"/>
              <a:t> FFs:</a:t>
            </a:r>
          </a:p>
        </p:txBody>
      </p:sp>
      <p:sp>
        <p:nvSpPr>
          <p:cNvPr id="509966" name="Rectangle 14"/>
          <p:cNvSpPr>
            <a:spLocks noChangeArrowheads="1"/>
          </p:cNvSpPr>
          <p:nvPr/>
        </p:nvSpPr>
        <p:spPr bwMode="auto">
          <a:xfrm>
            <a:off x="250825" y="4484688"/>
            <a:ext cx="39260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n"/>
            </a:pPr>
            <a:r>
              <a:rPr lang="en-GB" sz="1800" i="0" dirty="0">
                <a:solidFill>
                  <a:srgbClr val="00CC00"/>
                </a:solidFill>
                <a:latin typeface="Arial" charset="0"/>
              </a:rPr>
              <a:t>    </a:t>
            </a:r>
            <a:r>
              <a:rPr lang="en-GB" sz="2800" i="0" dirty="0"/>
              <a:t>Related</a:t>
            </a:r>
            <a:r>
              <a:rPr lang="en-GB" sz="1800" i="0" dirty="0"/>
              <a:t> </a:t>
            </a:r>
            <a:r>
              <a:rPr lang="en-GB" sz="2400" i="0" dirty="0"/>
              <a:t>to</a:t>
            </a:r>
            <a:r>
              <a:rPr lang="en-GB" sz="2400" i="0" dirty="0">
                <a:solidFill>
                  <a:srgbClr val="00CC00"/>
                </a:solidFill>
              </a:rPr>
              <a:t> the Sachs </a:t>
            </a:r>
            <a:r>
              <a:rPr lang="en-GB" sz="2400" i="0" dirty="0"/>
              <a:t>FFs</a:t>
            </a:r>
            <a:r>
              <a:rPr lang="en-GB" sz="1800" i="0" dirty="0"/>
              <a:t> </a:t>
            </a:r>
            <a:r>
              <a:rPr lang="en-GB" sz="1800" i="0" dirty="0">
                <a:solidFill>
                  <a:schemeClr val="accent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7770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Systematics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Egle Tomasi-Gustafsson       Gatchina, July 10, 2012</a:t>
            </a:r>
            <a:endParaRPr lang="fr-FR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492881"/>
              </p:ext>
            </p:extLst>
          </p:nvPr>
        </p:nvGraphicFramePr>
        <p:xfrm>
          <a:off x="755576" y="836712"/>
          <a:ext cx="3960440" cy="3374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878" name="Bitmap Image" r:id="rId3" imgW="5095800" imgH="4352760" progId="PBrush">
                  <p:embed/>
                </p:oleObj>
              </mc:Choice>
              <mc:Fallback>
                <p:oleObj name="Bitmap Image" r:id="rId3" imgW="5095800" imgH="4352760" progId="PBrush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836712"/>
                        <a:ext cx="3960440" cy="33745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089861"/>
            <a:ext cx="4094616" cy="3035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78" y="2992875"/>
            <a:ext cx="3509417" cy="3229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841231"/>
              </p:ext>
            </p:extLst>
          </p:nvPr>
        </p:nvGraphicFramePr>
        <p:xfrm>
          <a:off x="4860032" y="1025569"/>
          <a:ext cx="4191000" cy="205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879" name="Image Bitmap" r:id="rId7" imgW="5009524" imgH="2457143" progId="PBrush">
                  <p:embed/>
                </p:oleObj>
              </mc:Choice>
              <mc:Fallback>
                <p:oleObj name="Image Bitmap" r:id="rId7" imgW="5009524" imgH="2457143" progId="PBrush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1025569"/>
                        <a:ext cx="4191000" cy="205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34674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Differential cross section (SF)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Egle Tomasi-Gustafsson       Gatchina, July 10, 2012</a:t>
            </a:r>
            <a:endParaRPr lang="fr-FR"/>
          </a:p>
        </p:txBody>
      </p:sp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877" y="721172"/>
            <a:ext cx="5858063" cy="43204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415" y="1636240"/>
            <a:ext cx="5314950" cy="260985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  <a:effectLst/>
        </p:spPr>
      </p:pic>
      <p:pic>
        <p:nvPicPr>
          <p:cNvPr id="11469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686" y="5104686"/>
            <a:ext cx="34861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69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313" y="5630817"/>
            <a:ext cx="15335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92839" y="4443521"/>
            <a:ext cx="6858737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The  structure function of the lepton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994573" y="5028296"/>
            <a:ext cx="6732672" cy="120901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293819" y="3602040"/>
            <a:ext cx="1067089" cy="58721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1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849180" y="2949835"/>
            <a:ext cx="1140993" cy="63929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20087" y="1268760"/>
            <a:ext cx="33314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</a:rPr>
              <a:t>Energy fractions of the leptons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51576" y="3331669"/>
            <a:ext cx="2088528" cy="40011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Partition function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621836" y="3632836"/>
            <a:ext cx="906338" cy="613255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05260" y="3785743"/>
            <a:ext cx="11608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</a:rPr>
              <a:t>Odd term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241928" y="2767026"/>
            <a:ext cx="10518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</a:rPr>
              <a:t>K-factor</a:t>
            </a:r>
            <a:endParaRPr lang="en-US" sz="2000" dirty="0">
              <a:solidFill>
                <a:schemeClr val="accent2"/>
              </a:solidFill>
            </a:endParaRPr>
          </a:p>
        </p:txBody>
      </p:sp>
      <p:cxnSp>
        <p:nvCxnSpPr>
          <p:cNvPr id="31" name="Connecteur droit avec flèche 30"/>
          <p:cNvCxnSpPr/>
          <p:nvPr/>
        </p:nvCxnSpPr>
        <p:spPr bwMode="auto">
          <a:xfrm>
            <a:off x="3775215" y="2967081"/>
            <a:ext cx="298701" cy="18361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Connecteur droit avec flèche 31"/>
          <p:cNvCxnSpPr/>
          <p:nvPr/>
        </p:nvCxnSpPr>
        <p:spPr bwMode="auto">
          <a:xfrm flipH="1" flipV="1">
            <a:off x="6053677" y="3531724"/>
            <a:ext cx="851583" cy="7031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Connecteur droit avec flèche 33"/>
          <p:cNvCxnSpPr/>
          <p:nvPr/>
        </p:nvCxnSpPr>
        <p:spPr bwMode="auto">
          <a:xfrm flipH="1">
            <a:off x="5560156" y="3921775"/>
            <a:ext cx="1165158" cy="12804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987230" y="5045586"/>
            <a:ext cx="1067089" cy="58721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1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117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Egle Tomasi-Gustafsson       Gatchina, July 10, 2012</a:t>
            </a:r>
            <a:endParaRPr lang="fr-FR"/>
          </a:p>
        </p:txBody>
      </p:sp>
      <p:sp>
        <p:nvSpPr>
          <p:cNvPr id="67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2"/>
            <a:ext cx="7992888" cy="549275"/>
          </a:xfrm>
        </p:spPr>
        <p:txBody>
          <a:bodyPr/>
          <a:lstStyle/>
          <a:p>
            <a:r>
              <a:rPr lang="en-GB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Two-Photon </a:t>
            </a:r>
            <a:r>
              <a:rPr lang="en-GB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exchange in </a:t>
            </a:r>
            <a:r>
              <a:rPr lang="en-GB" sz="32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ed-scatterng</a:t>
            </a:r>
            <a:endParaRPr lang="en-GB" sz="4000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7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9138" y="1484313"/>
            <a:ext cx="8424862" cy="43211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sz="20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sz="2400" dirty="0" smtClean="0">
                <a:solidFill>
                  <a:srgbClr val="0000FF"/>
                </a:solidFill>
                <a:latin typeface="Comic Sans MS" pitchFamily="66" charset="0"/>
              </a:rPr>
              <a:t>Discrepancy between the results from</a:t>
            </a:r>
          </a:p>
          <a:p>
            <a:pPr lvl="1">
              <a:lnSpc>
                <a:spcPct val="120000"/>
              </a:lnSpc>
            </a:pP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 Hall </a:t>
            </a:r>
            <a:r>
              <a:rPr lang="en-GB" sz="2400" dirty="0">
                <a:solidFill>
                  <a:srgbClr val="FF0000"/>
                </a:solidFill>
                <a:latin typeface="Comic Sans MS" pitchFamily="66" charset="0"/>
              </a:rPr>
              <a:t>A </a:t>
            </a:r>
            <a:r>
              <a:rPr lang="en-GB" sz="2400" i="1" dirty="0">
                <a:solidFill>
                  <a:srgbClr val="FF0000"/>
                </a:solidFill>
                <a:latin typeface="Comic Sans MS" pitchFamily="66" charset="0"/>
              </a:rPr>
              <a:t>[L.C. </a:t>
            </a:r>
            <a:r>
              <a:rPr lang="en-GB" sz="2400" i="1" dirty="0" err="1">
                <a:solidFill>
                  <a:srgbClr val="FF0000"/>
                </a:solidFill>
                <a:latin typeface="Comic Sans MS" pitchFamily="66" charset="0"/>
              </a:rPr>
              <a:t>Alexa</a:t>
            </a:r>
            <a:r>
              <a:rPr lang="en-GB" sz="2400" i="1" dirty="0">
                <a:solidFill>
                  <a:srgbClr val="FF0000"/>
                </a:solidFill>
                <a:latin typeface="Comic Sans MS" pitchFamily="66" charset="0"/>
              </a:rPr>
              <a:t> et al</a:t>
            </a:r>
            <a:r>
              <a:rPr lang="en-GB" sz="2400" i="1" dirty="0" smtClean="0">
                <a:solidFill>
                  <a:srgbClr val="FF0000"/>
                </a:solidFill>
                <a:latin typeface="Comic Sans MS" pitchFamily="66" charset="0"/>
              </a:rPr>
              <a:t>., P.R.L. </a:t>
            </a:r>
            <a:r>
              <a:rPr lang="en-GB" sz="2400" i="1" dirty="0">
                <a:solidFill>
                  <a:srgbClr val="FF0000"/>
                </a:solidFill>
                <a:latin typeface="Comic Sans MS" pitchFamily="66" charset="0"/>
              </a:rPr>
              <a:t>82, 1374 (1999)]</a:t>
            </a:r>
            <a:r>
              <a:rPr lang="en-GB" sz="2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 lvl="1">
              <a:lnSpc>
                <a:spcPct val="120000"/>
              </a:lnSpc>
            </a:pP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	Hall </a:t>
            </a:r>
            <a:r>
              <a:rPr lang="en-GB" sz="2400" dirty="0">
                <a:solidFill>
                  <a:srgbClr val="FF0000"/>
                </a:solidFill>
                <a:latin typeface="Comic Sans MS" pitchFamily="66" charset="0"/>
              </a:rPr>
              <a:t>C </a:t>
            </a:r>
            <a:r>
              <a:rPr lang="en-GB" sz="2400" i="1" dirty="0">
                <a:solidFill>
                  <a:srgbClr val="FF0000"/>
                </a:solidFill>
                <a:latin typeface="Comic Sans MS" pitchFamily="66" charset="0"/>
              </a:rPr>
              <a:t>[D. Abbott et al</a:t>
            </a:r>
            <a:r>
              <a:rPr lang="en-GB" sz="2400" i="1" dirty="0" smtClean="0">
                <a:solidFill>
                  <a:srgbClr val="FF0000"/>
                </a:solidFill>
                <a:latin typeface="Comic Sans MS" pitchFamily="66" charset="0"/>
              </a:rPr>
              <a:t>., P.R.L. . 82, 1379 (1999)]</a:t>
            </a:r>
            <a:r>
              <a:rPr lang="en-GB" sz="2400" dirty="0" smtClean="0">
                <a:latin typeface="Comic Sans MS" pitchFamily="66" charset="0"/>
              </a:rPr>
              <a:t>.</a:t>
            </a:r>
          </a:p>
          <a:p>
            <a:pPr lvl="1">
              <a:lnSpc>
                <a:spcPct val="120000"/>
              </a:lnSpc>
            </a:pPr>
            <a:endParaRPr lang="en-GB" sz="24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en-GB" sz="2400" b="1" i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GB" sz="2400" dirty="0" smtClean="0">
                <a:solidFill>
                  <a:srgbClr val="0000FF"/>
                </a:solidFill>
                <a:latin typeface="Comic Sans MS" pitchFamily="66" charset="0"/>
              </a:rPr>
              <a:t>Model-independent </a:t>
            </a:r>
            <a:r>
              <a:rPr lang="en-GB" sz="2400" dirty="0" err="1" smtClean="0">
                <a:solidFill>
                  <a:srgbClr val="0000FF"/>
                </a:solidFill>
                <a:latin typeface="Comic Sans MS" pitchFamily="66" charset="0"/>
              </a:rPr>
              <a:t>parametrization</a:t>
            </a:r>
            <a:r>
              <a:rPr lang="en-GB" sz="2400" dirty="0" smtClean="0">
                <a:solidFill>
                  <a:schemeClr val="hlink"/>
                </a:solidFill>
                <a:latin typeface="Comic Sans MS" pitchFamily="66" charset="0"/>
              </a:rPr>
              <a:t> </a:t>
            </a:r>
            <a:r>
              <a:rPr lang="en-GB" sz="2400" dirty="0" smtClean="0">
                <a:latin typeface="Comic Sans MS" pitchFamily="66" charset="0"/>
              </a:rPr>
              <a:t>of the</a:t>
            </a:r>
            <a:r>
              <a:rPr lang="en-GB" sz="2400" dirty="0" smtClean="0">
                <a:solidFill>
                  <a:schemeClr val="hlink"/>
                </a:solidFill>
                <a:latin typeface="Comic Sans MS" pitchFamily="66" charset="0"/>
              </a:rPr>
              <a:t>  </a:t>
            </a:r>
          </a:p>
          <a:p>
            <a:pPr>
              <a:lnSpc>
                <a:spcPct val="120000"/>
              </a:lnSpc>
              <a:buNone/>
            </a:pPr>
            <a:r>
              <a:rPr lang="en-GB" sz="2400" dirty="0" smtClean="0">
                <a:solidFill>
                  <a:schemeClr val="hlink"/>
                </a:solidFill>
                <a:latin typeface="Comic Sans MS" pitchFamily="66" charset="0"/>
              </a:rPr>
              <a:t>	  </a:t>
            </a:r>
            <a:r>
              <a:rPr lang="en-GB" sz="2400" dirty="0" smtClean="0">
                <a:solidFill>
                  <a:srgbClr val="FF0000"/>
                </a:solidFill>
              </a:rPr>
              <a:t>2</a:t>
            </a:r>
            <a:r>
              <a:rPr lang="en-GB" sz="2400" dirty="0" smtClean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GB" sz="2400" dirty="0" smtClean="0">
                <a:latin typeface="Symbol" pitchFamily="18" charset="2"/>
              </a:rPr>
              <a:t>- </a:t>
            </a:r>
            <a:r>
              <a:rPr lang="en-GB" sz="2400" dirty="0" smtClean="0">
                <a:latin typeface="Comic Sans MS" pitchFamily="66" charset="0"/>
              </a:rPr>
              <a:t>contribution. </a:t>
            </a:r>
          </a:p>
          <a:p>
            <a:pPr>
              <a:lnSpc>
                <a:spcPct val="120000"/>
              </a:lnSpc>
            </a:pPr>
            <a:r>
              <a:rPr lang="en-GB" sz="2400" dirty="0" smtClean="0">
                <a:latin typeface="Comic Sans MS" pitchFamily="66" charset="0"/>
              </a:rPr>
              <a:t> Applied to </a:t>
            </a:r>
            <a:r>
              <a:rPr lang="en-GB" sz="2400" b="1" i="1" dirty="0" err="1" smtClean="0">
                <a:solidFill>
                  <a:srgbClr val="FF0000"/>
                </a:solidFill>
                <a:latin typeface="Comic Sans MS" pitchFamily="66" charset="0"/>
              </a:rPr>
              <a:t>ed</a:t>
            </a:r>
            <a:r>
              <a:rPr lang="en-GB" sz="2400" dirty="0" smtClean="0">
                <a:latin typeface="Comic Sans MS" pitchFamily="66" charset="0"/>
              </a:rPr>
              <a:t>-elastic scattering data. </a:t>
            </a:r>
            <a:endParaRPr lang="en-GB" sz="20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FontTx/>
              <a:buNone/>
            </a:pPr>
            <a:endParaRPr lang="en-GB" sz="2400" dirty="0">
              <a:latin typeface="Times New Roman" pitchFamily="18" charset="0"/>
            </a:endParaRPr>
          </a:p>
        </p:txBody>
      </p:sp>
      <p:sp>
        <p:nvSpPr>
          <p:cNvPr id="673796" name="Rectangle 4"/>
          <p:cNvSpPr>
            <a:spLocks noChangeArrowheads="1"/>
          </p:cNvSpPr>
          <p:nvPr/>
        </p:nvSpPr>
        <p:spPr bwMode="auto">
          <a:xfrm>
            <a:off x="1187624" y="6021288"/>
            <a:ext cx="74914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sz="2000" i="1" dirty="0">
                <a:solidFill>
                  <a:srgbClr val="0000FF"/>
                </a:solidFill>
              </a:rPr>
              <a:t>M. P. </a:t>
            </a:r>
            <a:r>
              <a:rPr lang="en-US" sz="2000" i="1" dirty="0" err="1">
                <a:solidFill>
                  <a:srgbClr val="0000FF"/>
                </a:solidFill>
              </a:rPr>
              <a:t>Rekalo</a:t>
            </a:r>
            <a:r>
              <a:rPr lang="en-US" sz="2000" i="1" dirty="0">
                <a:solidFill>
                  <a:srgbClr val="0000FF"/>
                </a:solidFill>
              </a:rPr>
              <a:t>, E. T-G and D. </a:t>
            </a:r>
            <a:r>
              <a:rPr lang="en-US" sz="2000" i="1" dirty="0" err="1">
                <a:solidFill>
                  <a:srgbClr val="0000FF"/>
                </a:solidFill>
              </a:rPr>
              <a:t>Prout</a:t>
            </a:r>
            <a:r>
              <a:rPr lang="en-US" sz="2000" i="1" dirty="0">
                <a:solidFill>
                  <a:srgbClr val="0000FF"/>
                </a:solidFill>
              </a:rPr>
              <a:t>, Phys. Rev. C60, 042202 (1999)</a:t>
            </a:r>
          </a:p>
        </p:txBody>
      </p:sp>
    </p:spTree>
    <p:extLst>
      <p:ext uri="{BB962C8B-B14F-4D97-AF65-F5344CB8AC3E}">
        <p14:creationId xmlns:p14="http://schemas.microsoft.com/office/powerpoint/2010/main" val="4313412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17157"/>
            <a:ext cx="4539171" cy="2816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66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604" y="2492896"/>
            <a:ext cx="4132121" cy="275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Charge Asymmetry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Egle Tomasi-Gustafsson       Gatchina, July 10, 2012</a:t>
            </a:r>
            <a:endParaRPr lang="fr-FR"/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36712"/>
            <a:ext cx="2094542" cy="72084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91" y="5013176"/>
            <a:ext cx="4453507" cy="76974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048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Egle Tomasi-Gustafsson       Gatchina, July 10, 2012</a:t>
            </a:r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836712"/>
            <a:ext cx="4696174" cy="3240360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 dirty="0" smtClean="0">
                <a:solidFill>
                  <a:schemeClr val="accent2"/>
                </a:solidFill>
                <a:latin typeface="Comic Sans MS" pitchFamily="66" charset="0"/>
              </a:rPr>
              <a:t>K-factor (hard)</a:t>
            </a:r>
            <a:endParaRPr lang="en-US" sz="4000" i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1520" y="4581128"/>
            <a:ext cx="83327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2"/>
                </a:solidFill>
                <a:latin typeface="Comic Sans MS" pitchFamily="66" charset="0"/>
              </a:rPr>
              <a:t>o</a:t>
            </a: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f the order of one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2"/>
                </a:solidFill>
                <a:latin typeface="Comic Sans MS" pitchFamily="66" charset="0"/>
              </a:rPr>
              <a:t>f</a:t>
            </a: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rom the even part of the cross section</a:t>
            </a:r>
            <a:endParaRPr lang="en-US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163496" y="3822982"/>
            <a:ext cx="10486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err="1" smtClean="0">
                <a:solidFill>
                  <a:srgbClr val="0000FF"/>
                </a:solidFill>
              </a:rPr>
              <a:t>cos</a:t>
            </a:r>
            <a:r>
              <a:rPr lang="en-US" i="0" dirty="0" smtClean="0">
                <a:solidFill>
                  <a:srgbClr val="0000FF"/>
                </a:solidFill>
              </a:rPr>
              <a:t> </a:t>
            </a:r>
            <a:r>
              <a:rPr lang="en-US" i="0" dirty="0" smtClean="0">
                <a:solidFill>
                  <a:srgbClr val="0000FF"/>
                </a:solidFill>
                <a:latin typeface="Symbol" pitchFamily="18" charset="2"/>
              </a:rPr>
              <a:t>q</a:t>
            </a:r>
            <a:endParaRPr lang="en-US" i="0" baseline="30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5508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262" y="116632"/>
            <a:ext cx="8782050" cy="404813"/>
          </a:xfrm>
          <a:noFill/>
        </p:spPr>
        <p:txBody>
          <a:bodyPr/>
          <a:lstStyle/>
          <a:p>
            <a:r>
              <a:rPr lang="en-US" sz="4000" dirty="0" err="1" smtClean="0">
                <a:solidFill>
                  <a:srgbClr val="FF0000"/>
                </a:solidFill>
                <a:latin typeface="Comic Sans MS" pitchFamily="66" charset="0"/>
              </a:rPr>
              <a:t>Radiative</a:t>
            </a:r>
            <a:r>
              <a:rPr lang="en-US" sz="4000" dirty="0" smtClean="0">
                <a:solidFill>
                  <a:srgbClr val="FF0000"/>
                </a:solidFill>
                <a:latin typeface="Comic Sans MS" pitchFamily="66" charset="0"/>
              </a:rPr>
              <a:t> correction factor</a:t>
            </a:r>
            <a:endParaRPr lang="en-US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Egle Tomasi-Gustafsson       Gatchina, July 10, 2012</a:t>
            </a:r>
            <a:endParaRPr lang="fr-FR"/>
          </a:p>
        </p:txBody>
      </p:sp>
      <p:pic>
        <p:nvPicPr>
          <p:cNvPr id="110594" name="Picture 2" descr="C:\SauvegardeEgle\phnpc217\Kuraev\RCPanda\ratio.ep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450" y="1788695"/>
            <a:ext cx="4514426" cy="276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871649" y="1769218"/>
            <a:ext cx="20008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>
                <a:solidFill>
                  <a:srgbClr val="FF0000"/>
                </a:solidFill>
              </a:rPr>
              <a:t>s</a:t>
            </a:r>
            <a:r>
              <a:rPr lang="en-US" i="0" dirty="0" smtClean="0">
                <a:solidFill>
                  <a:srgbClr val="FF0000"/>
                </a:solidFill>
              </a:rPr>
              <a:t>=10 GeV</a:t>
            </a:r>
            <a:r>
              <a:rPr lang="en-US" i="0" baseline="30000" dirty="0" smtClean="0">
                <a:solidFill>
                  <a:srgbClr val="FF0000"/>
                </a:solidFill>
              </a:rPr>
              <a:t>2</a:t>
            </a:r>
            <a:endParaRPr lang="en-US" i="0" baseline="30000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349320" y="4577567"/>
            <a:ext cx="10486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err="1" smtClean="0">
                <a:solidFill>
                  <a:srgbClr val="0000FF"/>
                </a:solidFill>
              </a:rPr>
              <a:t>cos</a:t>
            </a:r>
            <a:r>
              <a:rPr lang="en-US" i="0" dirty="0" smtClean="0">
                <a:solidFill>
                  <a:srgbClr val="0000FF"/>
                </a:solidFill>
              </a:rPr>
              <a:t> </a:t>
            </a:r>
            <a:r>
              <a:rPr lang="en-US" i="0" dirty="0" smtClean="0">
                <a:solidFill>
                  <a:srgbClr val="0000FF"/>
                </a:solidFill>
                <a:latin typeface="Symbol" pitchFamily="18" charset="2"/>
              </a:rPr>
              <a:t>q</a:t>
            </a:r>
            <a:endParaRPr lang="en-US" i="0" baseline="30000" dirty="0">
              <a:solidFill>
                <a:srgbClr val="0000FF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275856" y="850464"/>
            <a:ext cx="3483646" cy="707886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sz="4000" i="0" dirty="0" err="1">
                <a:solidFill>
                  <a:schemeClr val="bg1"/>
                </a:solidFill>
                <a:latin typeface="Symbol" pitchFamily="18" charset="2"/>
              </a:rPr>
              <a:t>N</a:t>
            </a:r>
            <a:r>
              <a:rPr lang="en-US" sz="4000" i="0" baseline="-25000" dirty="0" err="1" smtClean="0">
                <a:solidFill>
                  <a:schemeClr val="bg1"/>
                </a:solidFill>
                <a:latin typeface="+mj-lt"/>
              </a:rPr>
              <a:t>corr</a:t>
            </a:r>
            <a:r>
              <a:rPr lang="en-US" sz="4000" i="0" dirty="0" smtClean="0">
                <a:solidFill>
                  <a:schemeClr val="bg1"/>
                </a:solidFill>
                <a:latin typeface="Symbol" pitchFamily="18" charset="2"/>
              </a:rPr>
              <a:t>=</a:t>
            </a:r>
            <a:r>
              <a:rPr lang="en-US" sz="4000" i="0" dirty="0" err="1" smtClean="0">
                <a:solidFill>
                  <a:schemeClr val="bg1"/>
                </a:solidFill>
                <a:latin typeface="Symbol" pitchFamily="18" charset="2"/>
              </a:rPr>
              <a:t>N</a:t>
            </a:r>
            <a:r>
              <a:rPr lang="en-US" sz="4000" i="0" baseline="-25000" dirty="0" err="1" smtClean="0">
                <a:solidFill>
                  <a:schemeClr val="bg1"/>
                </a:solidFill>
                <a:latin typeface="+mj-lt"/>
              </a:rPr>
              <a:t>raw</a:t>
            </a:r>
            <a:r>
              <a:rPr lang="en-US" sz="4000" i="0" dirty="0" smtClean="0">
                <a:solidFill>
                  <a:schemeClr val="bg1"/>
                </a:solidFill>
                <a:latin typeface="Symbol" pitchFamily="18" charset="2"/>
              </a:rPr>
              <a:t>(1+d)</a:t>
            </a:r>
            <a:endParaRPr lang="en-US" sz="4000" i="0" baseline="30000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696343" y="1769219"/>
            <a:ext cx="388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rgbClr val="0000FF"/>
                </a:solidFill>
                <a:latin typeface="Symbol" pitchFamily="18" charset="2"/>
              </a:rPr>
              <a:t>d</a:t>
            </a:r>
            <a:endParaRPr lang="en-US" i="0" baseline="30000" dirty="0">
              <a:solidFill>
                <a:srgbClr val="0000FF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71649" y="5162342"/>
            <a:ext cx="43941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Integrated in all phase space for </a:t>
            </a:r>
            <a:r>
              <a:rPr lang="en-US" sz="2400" dirty="0" smtClean="0">
                <a:latin typeface="Symbol" pitchFamily="18" charset="2"/>
              </a:rPr>
              <a:t>g</a:t>
            </a:r>
          </a:p>
          <a:p>
            <a:r>
              <a:rPr lang="en-US" sz="2400" dirty="0" smtClean="0">
                <a:cs typeface="Times New Roman" pitchFamily="18" charset="0"/>
              </a:rPr>
              <a:t>Proton </a:t>
            </a:r>
            <a:r>
              <a:rPr lang="en-US" sz="2400" dirty="0" err="1" smtClean="0">
                <a:cs typeface="Times New Roman" pitchFamily="18" charset="0"/>
              </a:rPr>
              <a:t>structureless</a:t>
            </a:r>
            <a:endParaRPr lang="en-US" sz="2400" dirty="0" smtClean="0">
              <a:cs typeface="Times New Roman" pitchFamily="18" charset="0"/>
            </a:endParaRPr>
          </a:p>
          <a:p>
            <a:endParaRPr lang="en-US" sz="2400" dirty="0"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815440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Egle Tomasi-Gustafsson       Gatchina, July 10, 2012</a:t>
            </a:r>
            <a:endParaRPr lang="fr-FR"/>
          </a:p>
        </p:txBody>
      </p:sp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i="1">
                <a:solidFill>
                  <a:srgbClr val="FF3300"/>
                </a:solidFill>
              </a:rPr>
              <a:t>QED </a:t>
            </a:r>
            <a:r>
              <a:rPr lang="fr-FR" sz="3600" i="1">
                <a:solidFill>
                  <a:schemeClr val="tx1"/>
                </a:solidFill>
              </a:rPr>
              <a:t>versus</a:t>
            </a:r>
            <a:r>
              <a:rPr lang="fr-FR" sz="3600" i="1">
                <a:solidFill>
                  <a:srgbClr val="FF3300"/>
                </a:solidFill>
              </a:rPr>
              <a:t> </a:t>
            </a:r>
            <a:r>
              <a:rPr lang="fr-FR" sz="3600" i="1">
                <a:solidFill>
                  <a:schemeClr val="accent2"/>
                </a:solidFill>
              </a:rPr>
              <a:t>QCD</a:t>
            </a:r>
          </a:p>
        </p:txBody>
      </p:sp>
      <p:pic>
        <p:nvPicPr>
          <p:cNvPr id="443403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5084763"/>
            <a:ext cx="8407400" cy="884237"/>
          </a:xfrm>
          <a:prstGeom prst="rect">
            <a:avLst/>
          </a:prstGeom>
          <a:noFill/>
        </p:spPr>
      </p:pic>
      <p:pic>
        <p:nvPicPr>
          <p:cNvPr id="44340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4292600"/>
            <a:ext cx="4689475" cy="8921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44340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429000"/>
            <a:ext cx="4319587" cy="8763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443402" name="Picture 10" descr="fig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0338" y="620713"/>
            <a:ext cx="5184775" cy="2093912"/>
          </a:xfrm>
          <a:prstGeom prst="rect">
            <a:avLst/>
          </a:prstGeom>
          <a:noFill/>
        </p:spPr>
      </p:pic>
      <p:sp>
        <p:nvSpPr>
          <p:cNvPr id="443406" name="Text Box 14"/>
          <p:cNvSpPr txBox="1">
            <a:spLocks noChangeArrowheads="1"/>
          </p:cNvSpPr>
          <p:nvPr/>
        </p:nvSpPr>
        <p:spPr bwMode="auto">
          <a:xfrm>
            <a:off x="2987675" y="2708275"/>
            <a:ext cx="5976813" cy="584775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dirty="0" err="1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Imaginary</a:t>
            </a:r>
            <a:r>
              <a:rPr lang="fr-FR" dirty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part of the 2</a:t>
            </a:r>
            <a:r>
              <a:rPr lang="fr-FR" dirty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g</a:t>
            </a:r>
            <a:r>
              <a:rPr lang="fr-FR" dirty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amplitude</a:t>
            </a:r>
          </a:p>
        </p:txBody>
      </p:sp>
      <p:sp>
        <p:nvSpPr>
          <p:cNvPr id="443407" name="Text Box 15"/>
          <p:cNvSpPr txBox="1">
            <a:spLocks noChangeArrowheads="1"/>
          </p:cNvSpPr>
          <p:nvPr/>
        </p:nvSpPr>
        <p:spPr bwMode="auto">
          <a:xfrm rot="-1416979">
            <a:off x="2771775" y="1052513"/>
            <a:ext cx="2354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4000" i="1">
                <a:solidFill>
                  <a:srgbClr val="FF3300"/>
                </a:solidFill>
                <a:effectLst/>
              </a:rPr>
              <a:t>electron</a:t>
            </a:r>
          </a:p>
        </p:txBody>
      </p:sp>
      <p:sp>
        <p:nvSpPr>
          <p:cNvPr id="443408" name="Text Box 16"/>
          <p:cNvSpPr txBox="1">
            <a:spLocks noChangeArrowheads="1"/>
          </p:cNvSpPr>
          <p:nvPr/>
        </p:nvSpPr>
        <p:spPr bwMode="auto">
          <a:xfrm rot="-1416979">
            <a:off x="5724525" y="981075"/>
            <a:ext cx="23764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4000" i="1">
                <a:solidFill>
                  <a:schemeClr val="accent2"/>
                </a:solidFill>
                <a:effectLst/>
              </a:rPr>
              <a:t>proton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Egle Tomasi-Gustafsson       Gatchina, July 10, 2012</a:t>
            </a:r>
            <a:endParaRPr lang="fr-FR"/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accent2"/>
            </a:solidFill>
          </a:ln>
        </p:spPr>
        <p:txBody>
          <a:bodyPr/>
          <a:lstStyle/>
          <a:p>
            <a:r>
              <a:rPr lang="fr-FR" sz="3600" i="1">
                <a:solidFill>
                  <a:srgbClr val="FF3300"/>
                </a:solidFill>
              </a:rPr>
              <a:t>QED </a:t>
            </a:r>
            <a:r>
              <a:rPr lang="fr-FR" sz="3600" i="1">
                <a:solidFill>
                  <a:schemeClr val="tx1"/>
                </a:solidFill>
              </a:rPr>
              <a:t>versus</a:t>
            </a:r>
            <a:r>
              <a:rPr lang="fr-FR" sz="3600" i="1">
                <a:solidFill>
                  <a:srgbClr val="FF3300"/>
                </a:solidFill>
              </a:rPr>
              <a:t> </a:t>
            </a:r>
            <a:r>
              <a:rPr lang="fr-FR" sz="3600" i="1">
                <a:solidFill>
                  <a:schemeClr val="accent2"/>
                </a:solidFill>
              </a:rPr>
              <a:t>QCD</a:t>
            </a:r>
          </a:p>
        </p:txBody>
      </p:sp>
      <p:pic>
        <p:nvPicPr>
          <p:cNvPr id="455685" name="Picture 5" descr="res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905250"/>
            <a:ext cx="2952750" cy="2952750"/>
          </a:xfrm>
          <a:prstGeom prst="rect">
            <a:avLst/>
          </a:prstGeom>
          <a:noFill/>
        </p:spPr>
      </p:pic>
      <p:pic>
        <p:nvPicPr>
          <p:cNvPr id="455686" name="Picture 6" descr="res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476250"/>
            <a:ext cx="5689600" cy="5689600"/>
          </a:xfrm>
          <a:prstGeom prst="rect">
            <a:avLst/>
          </a:prstGeom>
          <a:noFill/>
        </p:spPr>
      </p:pic>
      <p:pic>
        <p:nvPicPr>
          <p:cNvPr id="455688" name="Picture 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724525" y="5300663"/>
            <a:ext cx="2195513" cy="446087"/>
          </a:xfrm>
          <a:solidFill>
            <a:srgbClr val="00FF00"/>
          </a:solidFill>
          <a:ln>
            <a:solidFill>
              <a:srgbClr val="33CC33"/>
            </a:solidFill>
          </a:ln>
        </p:spPr>
      </p:pic>
      <p:pic>
        <p:nvPicPr>
          <p:cNvPr id="455689" name="Picture 9" descr="fig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549275"/>
            <a:ext cx="3563937" cy="3563938"/>
          </a:xfrm>
          <a:prstGeom prst="rect">
            <a:avLst/>
          </a:prstGeom>
          <a:noFill/>
        </p:spPr>
      </p:pic>
      <p:pic>
        <p:nvPicPr>
          <p:cNvPr id="45569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6375" y="1196975"/>
            <a:ext cx="2160588" cy="568325"/>
          </a:xfrm>
          <a:prstGeom prst="rect">
            <a:avLst/>
          </a:prstGeom>
          <a:noFill/>
        </p:spPr>
      </p:pic>
      <p:pic>
        <p:nvPicPr>
          <p:cNvPr id="455691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813" y="1844675"/>
            <a:ext cx="2087562" cy="461963"/>
          </a:xfrm>
          <a:prstGeom prst="rect">
            <a:avLst/>
          </a:prstGeom>
          <a:noFill/>
        </p:spPr>
      </p:pic>
      <p:sp>
        <p:nvSpPr>
          <p:cNvPr id="455692" name="Text Box 12"/>
          <p:cNvSpPr txBox="1">
            <a:spLocks noChangeArrowheads="1"/>
          </p:cNvSpPr>
          <p:nvPr/>
        </p:nvSpPr>
        <p:spPr bwMode="auto">
          <a:xfrm>
            <a:off x="1619250" y="4437063"/>
            <a:ext cx="1944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000">
                <a:solidFill>
                  <a:schemeClr val="accent2"/>
                </a:solidFill>
                <a:effectLst/>
              </a:rPr>
              <a:t>Q</a:t>
            </a:r>
            <a:r>
              <a:rPr lang="fr-FR" sz="2000" baseline="30000">
                <a:solidFill>
                  <a:schemeClr val="accent2"/>
                </a:solidFill>
                <a:effectLst/>
              </a:rPr>
              <a:t>2</a:t>
            </a:r>
            <a:r>
              <a:rPr lang="fr-FR" sz="2000">
                <a:solidFill>
                  <a:schemeClr val="accent2"/>
                </a:solidFill>
                <a:effectLst/>
              </a:rPr>
              <a:t>=0.05 GeV</a:t>
            </a:r>
            <a:r>
              <a:rPr lang="fr-FR" sz="2000" baseline="30000">
                <a:solidFill>
                  <a:schemeClr val="accent2"/>
                </a:solidFill>
                <a:effectLst/>
              </a:rPr>
              <a:t>2</a:t>
            </a:r>
          </a:p>
        </p:txBody>
      </p:sp>
      <p:sp>
        <p:nvSpPr>
          <p:cNvPr id="455693" name="Text Box 13"/>
          <p:cNvSpPr txBox="1">
            <a:spLocks noChangeArrowheads="1"/>
          </p:cNvSpPr>
          <p:nvPr/>
        </p:nvSpPr>
        <p:spPr bwMode="auto">
          <a:xfrm>
            <a:off x="1476375" y="5445125"/>
            <a:ext cx="2520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000">
                <a:solidFill>
                  <a:schemeClr val="accent2"/>
                </a:solidFill>
                <a:effectLst/>
              </a:rPr>
              <a:t>Q</a:t>
            </a:r>
            <a:r>
              <a:rPr lang="fr-FR" sz="2000" baseline="30000">
                <a:solidFill>
                  <a:schemeClr val="accent2"/>
                </a:solidFill>
                <a:effectLst/>
              </a:rPr>
              <a:t>2</a:t>
            </a:r>
            <a:r>
              <a:rPr lang="fr-FR" sz="2000">
                <a:solidFill>
                  <a:schemeClr val="accent2"/>
                </a:solidFill>
                <a:effectLst/>
              </a:rPr>
              <a:t>=1.2 GeV</a:t>
            </a:r>
            <a:r>
              <a:rPr lang="fr-FR" sz="2000" baseline="30000">
                <a:solidFill>
                  <a:schemeClr val="accent2"/>
                </a:solidFill>
                <a:effectLst/>
              </a:rPr>
              <a:t>2</a:t>
            </a:r>
          </a:p>
        </p:txBody>
      </p:sp>
      <p:sp>
        <p:nvSpPr>
          <p:cNvPr id="455694" name="Text Box 14"/>
          <p:cNvSpPr txBox="1">
            <a:spLocks noChangeArrowheads="1"/>
          </p:cNvSpPr>
          <p:nvPr/>
        </p:nvSpPr>
        <p:spPr bwMode="auto">
          <a:xfrm>
            <a:off x="2484438" y="5734050"/>
            <a:ext cx="1439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000">
                <a:solidFill>
                  <a:schemeClr val="accent2"/>
                </a:solidFill>
                <a:effectLst/>
              </a:rPr>
              <a:t>Q</a:t>
            </a:r>
            <a:r>
              <a:rPr lang="fr-FR" sz="2000" baseline="30000">
                <a:solidFill>
                  <a:schemeClr val="accent2"/>
                </a:solidFill>
                <a:effectLst/>
              </a:rPr>
              <a:t>2</a:t>
            </a:r>
            <a:r>
              <a:rPr lang="fr-FR" sz="2000">
                <a:solidFill>
                  <a:schemeClr val="accent2"/>
                </a:solidFill>
                <a:effectLst/>
              </a:rPr>
              <a:t>=2 GeV</a:t>
            </a:r>
            <a:r>
              <a:rPr lang="fr-FR" sz="2000" baseline="30000">
                <a:solidFill>
                  <a:schemeClr val="accent2"/>
                </a:solidFill>
                <a:effectLst/>
              </a:rPr>
              <a:t>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Egle Tomasi-Gustafsson       Gatchina, July 10, 2012</a:t>
            </a:r>
            <a:endParaRPr lang="fr-FR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i="1" dirty="0" err="1" smtClean="0">
                <a:solidFill>
                  <a:srgbClr val="FF0000"/>
                </a:solidFill>
              </a:rPr>
              <a:t>Interference</a:t>
            </a:r>
            <a:r>
              <a:rPr lang="fr-FR" sz="3600" i="1" dirty="0" smtClean="0">
                <a:solidFill>
                  <a:srgbClr val="FF0000"/>
                </a:solidFill>
              </a:rPr>
              <a:t> of 1</a:t>
            </a:r>
            <a:r>
              <a:rPr lang="fr-FR" sz="3600" i="1" dirty="0" smtClean="0">
                <a:solidFill>
                  <a:srgbClr val="FF0000"/>
                </a:solidFill>
                <a:sym typeface="Symbol" pitchFamily="18" charset="2"/>
              </a:rPr>
              <a:t> 2</a:t>
            </a:r>
            <a:r>
              <a:rPr lang="fr-FR" sz="3600" i="1" dirty="0" smtClean="0">
                <a:solidFill>
                  <a:srgbClr val="FF0000"/>
                </a:solidFill>
              </a:rPr>
              <a:t> exchange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2708920"/>
            <a:ext cx="7564437" cy="2220912"/>
          </a:xfrm>
        </p:spPr>
        <p:txBody>
          <a:bodyPr/>
          <a:lstStyle/>
          <a:p>
            <a:pPr marL="0" indent="190500">
              <a:lnSpc>
                <a:spcPct val="105000"/>
              </a:lnSpc>
            </a:pPr>
            <a:r>
              <a:rPr lang="fr-FR" sz="2400" dirty="0" smtClean="0">
                <a:latin typeface="Comic Sans MS" pitchFamily="66" charset="0"/>
              </a:rPr>
              <a:t>Explicit </a:t>
            </a:r>
            <a:r>
              <a:rPr lang="fr-FR" sz="2400" dirty="0" err="1" smtClean="0">
                <a:latin typeface="Comic Sans MS" pitchFamily="66" charset="0"/>
              </a:rPr>
              <a:t>calculation</a:t>
            </a:r>
            <a:r>
              <a:rPr lang="fr-FR" sz="2400" dirty="0" smtClean="0">
                <a:latin typeface="Comic Sans MS" pitchFamily="66" charset="0"/>
              </a:rPr>
              <a:t> for </a:t>
            </a:r>
            <a:r>
              <a:rPr lang="fr-FR" sz="2400" dirty="0" err="1" smtClean="0">
                <a:latin typeface="Comic Sans MS" pitchFamily="66" charset="0"/>
              </a:rPr>
              <a:t>structureless</a:t>
            </a:r>
            <a:r>
              <a:rPr lang="fr-FR" sz="2400" dirty="0" smtClean="0">
                <a:latin typeface="Comic Sans MS" pitchFamily="66" charset="0"/>
              </a:rPr>
              <a:t> proton</a:t>
            </a:r>
            <a:r>
              <a:rPr lang="fr-FR" sz="24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</a:p>
          <a:p>
            <a:pPr lvl="1">
              <a:lnSpc>
                <a:spcPct val="105000"/>
              </a:lnSpc>
            </a:pPr>
            <a:r>
              <a:rPr lang="fr-FR" sz="2400" dirty="0" smtClean="0">
                <a:solidFill>
                  <a:srgbClr val="0000FF"/>
                </a:solidFill>
                <a:latin typeface="Comic Sans MS" pitchFamily="66" charset="0"/>
              </a:rPr>
              <a:t>The contribution </a:t>
            </a:r>
            <a:r>
              <a:rPr lang="fr-FR" sz="2400" dirty="0" err="1" smtClean="0">
                <a:solidFill>
                  <a:srgbClr val="0000FF"/>
                </a:solidFill>
                <a:latin typeface="Comic Sans MS" pitchFamily="66" charset="0"/>
              </a:rPr>
              <a:t>is</a:t>
            </a:r>
            <a:r>
              <a:rPr lang="fr-FR" sz="24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fr-FR" sz="2400" dirty="0" err="1" smtClean="0">
                <a:solidFill>
                  <a:srgbClr val="0000FF"/>
                </a:solidFill>
                <a:latin typeface="Comic Sans MS" pitchFamily="66" charset="0"/>
              </a:rPr>
              <a:t>small</a:t>
            </a:r>
            <a:r>
              <a:rPr lang="fr-FR" sz="2400" dirty="0" smtClean="0">
                <a:solidFill>
                  <a:srgbClr val="0000FF"/>
                </a:solidFill>
                <a:latin typeface="Comic Sans MS" pitchFamily="66" charset="0"/>
              </a:rPr>
              <a:t>, for </a:t>
            </a:r>
            <a:r>
              <a:rPr lang="fr-FR" sz="2400" dirty="0" err="1" smtClean="0">
                <a:solidFill>
                  <a:srgbClr val="0000FF"/>
                </a:solidFill>
                <a:latin typeface="Comic Sans MS" pitchFamily="66" charset="0"/>
              </a:rPr>
              <a:t>unpolarized</a:t>
            </a:r>
            <a:r>
              <a:rPr lang="fr-FR" sz="2400" dirty="0" smtClean="0">
                <a:solidFill>
                  <a:srgbClr val="0000FF"/>
                </a:solidFill>
                <a:latin typeface="Comic Sans MS" pitchFamily="66" charset="0"/>
              </a:rPr>
              <a:t> and </a:t>
            </a:r>
            <a:r>
              <a:rPr lang="fr-FR" sz="2400" dirty="0" err="1" smtClean="0">
                <a:solidFill>
                  <a:srgbClr val="0000FF"/>
                </a:solidFill>
                <a:latin typeface="Comic Sans MS" pitchFamily="66" charset="0"/>
              </a:rPr>
              <a:t>polarized</a:t>
            </a:r>
            <a:r>
              <a:rPr lang="fr-FR" sz="24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fr-FR" sz="2400" dirty="0" err="1" smtClean="0">
                <a:solidFill>
                  <a:srgbClr val="0000FF"/>
                </a:solidFill>
                <a:latin typeface="Comic Sans MS" pitchFamily="66" charset="0"/>
              </a:rPr>
              <a:t>ep</a:t>
            </a:r>
            <a:r>
              <a:rPr lang="fr-FR" sz="24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fr-FR" sz="2400" dirty="0" err="1" smtClean="0">
                <a:solidFill>
                  <a:srgbClr val="0000FF"/>
                </a:solidFill>
                <a:latin typeface="Comic Sans MS" pitchFamily="66" charset="0"/>
              </a:rPr>
              <a:t>scattering</a:t>
            </a:r>
            <a:endParaRPr lang="fr-FR" sz="24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lvl="1">
              <a:lnSpc>
                <a:spcPct val="105000"/>
              </a:lnSpc>
            </a:pPr>
            <a:r>
              <a:rPr lang="fr-FR" sz="2400" dirty="0" err="1" smtClean="0">
                <a:solidFill>
                  <a:srgbClr val="0000FF"/>
                </a:solidFill>
                <a:latin typeface="Comic Sans MS" pitchFamily="66" charset="0"/>
              </a:rPr>
              <a:t>Does</a:t>
            </a:r>
            <a:r>
              <a:rPr lang="fr-FR" sz="2400" dirty="0" smtClean="0">
                <a:solidFill>
                  <a:srgbClr val="0000FF"/>
                </a:solidFill>
                <a:latin typeface="Comic Sans MS" pitchFamily="66" charset="0"/>
              </a:rPr>
              <a:t> not </a:t>
            </a:r>
            <a:r>
              <a:rPr lang="fr-FR" sz="2400" dirty="0" err="1" smtClean="0">
                <a:solidFill>
                  <a:srgbClr val="0000FF"/>
                </a:solidFill>
                <a:latin typeface="Comic Sans MS" pitchFamily="66" charset="0"/>
              </a:rPr>
              <a:t>contain</a:t>
            </a:r>
            <a:r>
              <a:rPr lang="fr-FR" sz="2400" dirty="0" smtClean="0">
                <a:solidFill>
                  <a:srgbClr val="0000FF"/>
                </a:solidFill>
                <a:latin typeface="Comic Sans MS" pitchFamily="66" charset="0"/>
              </a:rPr>
              <a:t> the </a:t>
            </a:r>
            <a:r>
              <a:rPr lang="fr-FR" sz="2400" dirty="0" err="1" smtClean="0">
                <a:solidFill>
                  <a:srgbClr val="0000FF"/>
                </a:solidFill>
                <a:latin typeface="Comic Sans MS" pitchFamily="66" charset="0"/>
              </a:rPr>
              <a:t>enhancement</a:t>
            </a:r>
            <a:r>
              <a:rPr lang="fr-FR" sz="2400" dirty="0" smtClean="0">
                <a:solidFill>
                  <a:srgbClr val="0000FF"/>
                </a:solidFill>
                <a:latin typeface="Comic Sans MS" pitchFamily="66" charset="0"/>
              </a:rPr>
              <a:t> factor </a:t>
            </a:r>
            <a:r>
              <a:rPr lang="fr-FR" sz="2400" i="1" dirty="0" smtClean="0">
                <a:solidFill>
                  <a:srgbClr val="0000FF"/>
                </a:solidFill>
                <a:latin typeface="Comic Sans MS" pitchFamily="66" charset="0"/>
              </a:rPr>
              <a:t>L</a:t>
            </a:r>
            <a:r>
              <a:rPr lang="fr-FR" sz="24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</a:p>
          <a:p>
            <a:pPr lvl="1">
              <a:lnSpc>
                <a:spcPct val="105000"/>
              </a:lnSpc>
            </a:pPr>
            <a:r>
              <a:rPr lang="fr-FR" sz="2400" dirty="0" smtClean="0">
                <a:solidFill>
                  <a:srgbClr val="0000FF"/>
                </a:solidFill>
                <a:latin typeface="Comic Sans MS" pitchFamily="66" charset="0"/>
              </a:rPr>
              <a:t>The relevant contribution to </a:t>
            </a:r>
            <a:r>
              <a:rPr lang="fr-FR" sz="2400" i="1" dirty="0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fr-FR" sz="24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fr-FR" sz="2400" dirty="0" err="1" smtClean="0">
                <a:solidFill>
                  <a:srgbClr val="0000FF"/>
                </a:solidFill>
                <a:latin typeface="Comic Sans MS" pitchFamily="66" charset="0"/>
              </a:rPr>
              <a:t>is</a:t>
            </a:r>
            <a:r>
              <a:rPr lang="fr-FR" sz="2400" dirty="0" smtClean="0">
                <a:solidFill>
                  <a:srgbClr val="0000FF"/>
                </a:solidFill>
                <a:latin typeface="Comic Sans MS" pitchFamily="66" charset="0"/>
              </a:rPr>
              <a:t> ~ 1</a:t>
            </a:r>
          </a:p>
          <a:p>
            <a:pPr lvl="1">
              <a:lnSpc>
                <a:spcPct val="105000"/>
              </a:lnSpc>
            </a:pPr>
            <a:endParaRPr lang="fr-FR" sz="24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lnSpc>
                <a:spcPct val="105000"/>
              </a:lnSpc>
            </a:pPr>
            <a:r>
              <a:rPr lang="fr-FR" sz="24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fr-FR" sz="2400" dirty="0" err="1" smtClean="0">
                <a:latin typeface="Comic Sans MS" pitchFamily="66" charset="0"/>
              </a:rPr>
              <a:t>e</a:t>
            </a:r>
            <a:r>
              <a:rPr lang="fr-FR" sz="2800" dirty="0" err="1" smtClean="0">
                <a:latin typeface="Symbol" pitchFamily="18" charset="2"/>
              </a:rPr>
              <a:t>m</a:t>
            </a:r>
            <a:r>
              <a:rPr lang="fr-FR" sz="2400" dirty="0" smtClean="0">
                <a:latin typeface="Comic Sans MS" pitchFamily="66" charset="0"/>
              </a:rPr>
              <a:t> (</a:t>
            </a:r>
            <a:r>
              <a:rPr lang="fr-FR" sz="2400" dirty="0" err="1" smtClean="0">
                <a:latin typeface="Comic Sans MS" pitchFamily="66" charset="0"/>
              </a:rPr>
              <a:t>elastic</a:t>
            </a:r>
            <a:r>
              <a:rPr lang="fr-FR" sz="2400" dirty="0" smtClean="0">
                <a:latin typeface="Comic Sans MS" pitchFamily="66" charset="0"/>
              </a:rPr>
              <a:t>) </a:t>
            </a:r>
            <a:r>
              <a:rPr lang="fr-FR" sz="2400" dirty="0" err="1" smtClean="0">
                <a:latin typeface="Comic Sans MS" pitchFamily="66" charset="0"/>
              </a:rPr>
              <a:t>scattering</a:t>
            </a:r>
            <a:r>
              <a:rPr lang="fr-FR" sz="2400" dirty="0" smtClean="0">
                <a:latin typeface="Comic Sans MS" pitchFamily="66" charset="0"/>
              </a:rPr>
              <a:t> </a:t>
            </a:r>
            <a:r>
              <a:rPr lang="fr-FR" sz="2400" dirty="0" err="1" smtClean="0">
                <a:latin typeface="Comic Sans MS" pitchFamily="66" charset="0"/>
              </a:rPr>
              <a:t>is</a:t>
            </a:r>
            <a:r>
              <a:rPr lang="fr-FR" sz="2400" dirty="0" smtClean="0">
                <a:latin typeface="Comic Sans MS" pitchFamily="66" charset="0"/>
              </a:rPr>
              <a:t> </a:t>
            </a:r>
            <a:r>
              <a:rPr lang="fr-FR" sz="2400" dirty="0" err="1" smtClean="0">
                <a:latin typeface="Comic Sans MS" pitchFamily="66" charset="0"/>
              </a:rPr>
              <a:t>upper</a:t>
            </a:r>
            <a:r>
              <a:rPr lang="fr-FR" sz="2400" dirty="0" smtClean="0">
                <a:latin typeface="Comic Sans MS" pitchFamily="66" charset="0"/>
              </a:rPr>
              <a:t> </a:t>
            </a:r>
            <a:r>
              <a:rPr lang="fr-FR" sz="2400" dirty="0" err="1" smtClean="0">
                <a:latin typeface="Comic Sans MS" pitchFamily="66" charset="0"/>
              </a:rPr>
              <a:t>limit</a:t>
            </a:r>
            <a:r>
              <a:rPr lang="fr-FR" sz="2400" dirty="0" smtClean="0">
                <a:latin typeface="Comic Sans MS" pitchFamily="66" charset="0"/>
              </a:rPr>
              <a:t> for </a:t>
            </a:r>
            <a:r>
              <a:rPr lang="fr-FR" sz="2400" dirty="0" err="1" smtClean="0">
                <a:latin typeface="Comic Sans MS" pitchFamily="66" charset="0"/>
              </a:rPr>
              <a:t>ep</a:t>
            </a:r>
            <a:endParaRPr lang="fr-FR" sz="24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lvl="1">
              <a:lnSpc>
                <a:spcPct val="105000"/>
              </a:lnSpc>
            </a:pPr>
            <a:endParaRPr lang="fr-FR" sz="24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lnSpc>
                <a:spcPct val="105000"/>
              </a:lnSpc>
            </a:pPr>
            <a:endParaRPr lang="fr-FR" sz="2400" dirty="0" smtClean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15367" name="Picture 4" descr="Fig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0"/>
            <a:ext cx="5903912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Rectangle 5"/>
          <p:cNvSpPr>
            <a:spLocks noChangeArrowheads="1"/>
          </p:cNvSpPr>
          <p:nvPr/>
        </p:nvSpPr>
        <p:spPr bwMode="auto">
          <a:xfrm>
            <a:off x="1331640" y="6021288"/>
            <a:ext cx="7518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 eaLnBrk="1" hangingPunct="1">
              <a:lnSpc>
                <a:spcPct val="105000"/>
              </a:lnSpc>
              <a:spcBef>
                <a:spcPct val="20000"/>
              </a:spcBef>
            </a:pPr>
            <a:r>
              <a:rPr lang="fr-FR" sz="1800" i="1" dirty="0">
                <a:solidFill>
                  <a:srgbClr val="FF3300"/>
                </a:solidFill>
                <a:effectLst/>
              </a:rPr>
              <a:t>E.</a:t>
            </a:r>
            <a:r>
              <a:rPr lang="fr-FR" sz="1800" i="1" dirty="0" err="1">
                <a:solidFill>
                  <a:srgbClr val="FF3300"/>
                </a:solidFill>
                <a:effectLst/>
              </a:rPr>
              <a:t>A.Kuraev</a:t>
            </a:r>
            <a:r>
              <a:rPr lang="fr-FR" sz="1800" i="1" dirty="0">
                <a:solidFill>
                  <a:srgbClr val="FF3300"/>
                </a:solidFill>
                <a:effectLst/>
              </a:rPr>
              <a:t>, V. </a:t>
            </a:r>
            <a:r>
              <a:rPr lang="fr-FR" sz="1800" i="1" dirty="0" err="1">
                <a:solidFill>
                  <a:srgbClr val="FF3300"/>
                </a:solidFill>
                <a:effectLst/>
              </a:rPr>
              <a:t>Bytev</a:t>
            </a:r>
            <a:r>
              <a:rPr lang="fr-FR" sz="1800" i="1" dirty="0">
                <a:solidFill>
                  <a:srgbClr val="FF3300"/>
                </a:solidFill>
                <a:effectLst/>
              </a:rPr>
              <a:t>, </a:t>
            </a:r>
            <a:r>
              <a:rPr lang="fr-FR" sz="1800" i="1" dirty="0" err="1">
                <a:solidFill>
                  <a:srgbClr val="FF3300"/>
                </a:solidFill>
                <a:effectLst/>
              </a:rPr>
              <a:t>Yu</a:t>
            </a:r>
            <a:r>
              <a:rPr lang="fr-FR" sz="1800" i="1" dirty="0">
                <a:solidFill>
                  <a:srgbClr val="FF3300"/>
                </a:solidFill>
                <a:effectLst/>
              </a:rPr>
              <a:t>. </a:t>
            </a:r>
            <a:r>
              <a:rPr lang="fr-FR" sz="1800" i="1" dirty="0" err="1">
                <a:solidFill>
                  <a:srgbClr val="FF3300"/>
                </a:solidFill>
                <a:effectLst/>
              </a:rPr>
              <a:t>Bystricky</a:t>
            </a:r>
            <a:r>
              <a:rPr lang="fr-FR" sz="1800" i="1" dirty="0">
                <a:solidFill>
                  <a:srgbClr val="FF3300"/>
                </a:solidFill>
                <a:effectLst/>
              </a:rPr>
              <a:t>, E.T-G </a:t>
            </a:r>
            <a:r>
              <a:rPr lang="fr-FR" sz="1800" i="1" dirty="0" smtClean="0">
                <a:solidFill>
                  <a:srgbClr val="FF3300"/>
                </a:solidFill>
                <a:effectLst/>
              </a:rPr>
              <a:t>, Phys</a:t>
            </a:r>
            <a:r>
              <a:rPr lang="fr-FR" sz="1800" i="1" dirty="0">
                <a:solidFill>
                  <a:srgbClr val="FF3300"/>
                </a:solidFill>
                <a:effectLst/>
              </a:rPr>
              <a:t>. </a:t>
            </a:r>
            <a:r>
              <a:rPr lang="fr-FR" sz="1800" i="1" dirty="0" err="1">
                <a:solidFill>
                  <a:srgbClr val="FF3300"/>
                </a:solidFill>
                <a:effectLst/>
              </a:rPr>
              <a:t>Rev</a:t>
            </a:r>
            <a:r>
              <a:rPr lang="fr-FR" sz="1800" i="1" dirty="0">
                <a:solidFill>
                  <a:srgbClr val="FF3300"/>
                </a:solidFill>
                <a:effectLst/>
              </a:rPr>
              <a:t>. D74  013003 (1076)</a:t>
            </a:r>
            <a:endParaRPr lang="fr-FR" sz="1800" i="1" dirty="0">
              <a:solidFill>
                <a:srgbClr val="0000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79123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Egle Tomasi-Gustafsson       Gatchina, July 10, 2012</a:t>
            </a:r>
            <a:endParaRPr lang="fr-FR"/>
          </a:p>
        </p:txBody>
      </p:sp>
      <p:pic>
        <p:nvPicPr>
          <p:cNvPr id="1063980" name="Picture 44" descr="his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628775"/>
            <a:ext cx="4859337" cy="460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393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fr-FR" sz="3200" i="1">
                <a:solidFill>
                  <a:srgbClr val="000099"/>
                </a:solidFill>
                <a:latin typeface="Times New Roman" pitchFamily="18" charset="0"/>
              </a:rPr>
              <a:t>Simulations</a:t>
            </a:r>
          </a:p>
        </p:txBody>
      </p:sp>
      <p:pic>
        <p:nvPicPr>
          <p:cNvPr id="1063943" name="Picture 7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765175"/>
            <a:ext cx="7453312" cy="1106488"/>
          </a:xfrm>
          <a:solidFill>
            <a:schemeClr val="folHlink"/>
          </a:solidFill>
          <a:ln>
            <a:solidFill>
              <a:srgbClr val="FF33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63946" name="Line 10"/>
          <p:cNvSpPr>
            <a:spLocks noChangeShapeType="1"/>
          </p:cNvSpPr>
          <p:nvPr/>
        </p:nvSpPr>
        <p:spPr bwMode="auto">
          <a:xfrm>
            <a:off x="4140200" y="908050"/>
            <a:ext cx="936625" cy="3603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3947" name="Line 11"/>
          <p:cNvSpPr>
            <a:spLocks noChangeShapeType="1"/>
          </p:cNvSpPr>
          <p:nvPr/>
        </p:nvSpPr>
        <p:spPr bwMode="auto">
          <a:xfrm flipV="1">
            <a:off x="4140200" y="908050"/>
            <a:ext cx="863600" cy="3603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3948" name="Line 12"/>
          <p:cNvSpPr>
            <a:spLocks noChangeShapeType="1"/>
          </p:cNvSpPr>
          <p:nvPr/>
        </p:nvSpPr>
        <p:spPr bwMode="auto">
          <a:xfrm>
            <a:off x="7092950" y="908050"/>
            <a:ext cx="1366838" cy="3603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3949" name="Line 13"/>
          <p:cNvSpPr>
            <a:spLocks noChangeShapeType="1"/>
          </p:cNvSpPr>
          <p:nvPr/>
        </p:nvSpPr>
        <p:spPr bwMode="auto">
          <a:xfrm flipV="1">
            <a:off x="7164388" y="908050"/>
            <a:ext cx="1223962" cy="3603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3950" name="Text Box 14"/>
          <p:cNvSpPr txBox="1">
            <a:spLocks noChangeArrowheads="1"/>
          </p:cNvSpPr>
          <p:nvPr/>
        </p:nvSpPr>
        <p:spPr bwMode="auto">
          <a:xfrm>
            <a:off x="0" y="4508500"/>
            <a:ext cx="457208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0099"/>
                </a:solidFill>
                <a:latin typeface="Comic Sans MS" pitchFamily="66" charset="0"/>
              </a:rPr>
              <a:t>Approximations:</a:t>
            </a:r>
          </a:p>
          <a:p>
            <a:pPr lvl="1">
              <a:buFontTx/>
              <a:buChar char="•"/>
            </a:pPr>
            <a:r>
              <a:rPr lang="fr-FR" sz="2000" dirty="0" err="1">
                <a:solidFill>
                  <a:srgbClr val="FF3300"/>
                </a:solidFill>
                <a:latin typeface="Comic Sans MS" pitchFamily="66" charset="0"/>
              </a:rPr>
              <a:t>Neglect</a:t>
            </a:r>
            <a:r>
              <a:rPr lang="fr-FR" sz="2000" dirty="0">
                <a:solidFill>
                  <a:srgbClr val="FF3300"/>
                </a:solidFill>
                <a:latin typeface="Comic Sans MS" pitchFamily="66" charset="0"/>
              </a:rPr>
              <a:t> contributions to GE,GM</a:t>
            </a:r>
          </a:p>
          <a:p>
            <a:pPr lvl="1">
              <a:buFontTx/>
              <a:buChar char="•"/>
            </a:pPr>
            <a:r>
              <a:rPr lang="fr-FR" sz="2000" dirty="0" err="1" smtClean="0">
                <a:solidFill>
                  <a:srgbClr val="FF3300"/>
                </a:solidFill>
                <a:latin typeface="Comic Sans MS" pitchFamily="66" charset="0"/>
              </a:rPr>
              <a:t>Consider</a:t>
            </a:r>
            <a:r>
              <a:rPr lang="fr-FR" sz="2000" dirty="0" smtClean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fr-FR" sz="2000" dirty="0" err="1">
                <a:solidFill>
                  <a:srgbClr val="FF3300"/>
                </a:solidFill>
                <a:latin typeface="Comic Sans MS" pitchFamily="66" charset="0"/>
              </a:rPr>
              <a:t>only</a:t>
            </a:r>
            <a:r>
              <a:rPr lang="fr-FR" sz="2000" dirty="0">
                <a:solidFill>
                  <a:srgbClr val="FF3300"/>
                </a:solidFill>
                <a:latin typeface="Comic Sans MS" pitchFamily="66" charset="0"/>
              </a:rPr>
              <a:t> real part</a:t>
            </a:r>
            <a:endParaRPr lang="fr-FR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1063951" name="Text Box 15"/>
          <p:cNvSpPr txBox="1">
            <a:spLocks noChangeArrowheads="1"/>
          </p:cNvSpPr>
          <p:nvPr/>
        </p:nvSpPr>
        <p:spPr bwMode="auto">
          <a:xfrm>
            <a:off x="179388" y="3284538"/>
            <a:ext cx="4349750" cy="107721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  <a:alpha val="37000"/>
                </a:schemeClr>
              </a:gs>
              <a:gs pos="100000">
                <a:schemeClr val="accent2">
                  <a:alpha val="25000"/>
                </a:schemeClr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dirty="0">
                <a:latin typeface="Comic Sans MS" pitchFamily="66" charset="0"/>
              </a:rPr>
              <a:t>Main </a:t>
            </a:r>
            <a:r>
              <a:rPr lang="fr-FR" dirty="0" err="1">
                <a:latin typeface="Comic Sans MS" pitchFamily="66" charset="0"/>
              </a:rPr>
              <a:t>effect</a:t>
            </a:r>
            <a:r>
              <a:rPr lang="fr-FR" dirty="0">
                <a:latin typeface="Comic Sans MS" pitchFamily="66" charset="0"/>
              </a:rPr>
              <a:t>: </a:t>
            </a:r>
          </a:p>
          <a:p>
            <a:r>
              <a:rPr lang="fr-FR" err="1">
                <a:latin typeface="Comic Sans MS" pitchFamily="66" charset="0"/>
              </a:rPr>
              <a:t>odd</a:t>
            </a:r>
            <a:r>
              <a:rPr lang="fr-FR">
                <a:latin typeface="Comic Sans MS" pitchFamily="66" charset="0"/>
              </a:rPr>
              <a:t> </a:t>
            </a:r>
            <a:r>
              <a:rPr lang="fr-FR" smtClean="0">
                <a:latin typeface="Comic Sans MS" pitchFamily="66" charset="0"/>
              </a:rPr>
              <a:t>cos</a:t>
            </a:r>
            <a:r>
              <a:rPr lang="fr-FR" smtClean="0">
                <a:latin typeface="Symbol" pitchFamily="18" charset="2"/>
              </a:rPr>
              <a:t>q-</a:t>
            </a:r>
            <a:r>
              <a:rPr lang="fr-FR" smtClean="0">
                <a:latin typeface="Comic Sans MS" pitchFamily="66" charset="0"/>
              </a:rPr>
              <a:t>distribution</a:t>
            </a:r>
            <a:endParaRPr lang="fr-FR" sz="3600" dirty="0">
              <a:latin typeface="Comic Sans MS" pitchFamily="66" charset="0"/>
            </a:endParaRPr>
          </a:p>
        </p:txBody>
      </p:sp>
      <p:graphicFrame>
        <p:nvGraphicFramePr>
          <p:cNvPr id="1063965" name="Object 29"/>
          <p:cNvGraphicFramePr>
            <a:graphicFrameLocks noChangeAspect="1"/>
          </p:cNvGraphicFramePr>
          <p:nvPr/>
        </p:nvGraphicFramePr>
        <p:xfrm>
          <a:off x="5651500" y="3644900"/>
          <a:ext cx="1944688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390" name="Equation" r:id="rId5" imgW="1028254" imgH="253890" progId="Equation.3">
                  <p:embed/>
                </p:oleObj>
              </mc:Choice>
              <mc:Fallback>
                <p:oleObj name="Equation" r:id="rId5" imgW="1028254" imgH="25389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3644900"/>
                        <a:ext cx="1944688" cy="481013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3966" name="Object 30"/>
          <p:cNvGraphicFramePr>
            <a:graphicFrameLocks noChangeAspect="1"/>
          </p:cNvGraphicFramePr>
          <p:nvPr/>
        </p:nvGraphicFramePr>
        <p:xfrm>
          <a:off x="5651500" y="2636838"/>
          <a:ext cx="1944688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391" name="Equation" r:id="rId7" imgW="1028254" imgH="253890" progId="Equation.3">
                  <p:embed/>
                </p:oleObj>
              </mc:Choice>
              <mc:Fallback>
                <p:oleObj name="Equation" r:id="rId7" imgW="1028254" imgH="25389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2636838"/>
                        <a:ext cx="1944688" cy="481012"/>
                      </a:xfrm>
                      <a:prstGeom prst="rect">
                        <a:avLst/>
                      </a:prstGeom>
                      <a:solidFill>
                        <a:srgbClr val="FF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3967" name="Object 31"/>
          <p:cNvGraphicFramePr>
            <a:graphicFrameLocks noChangeAspect="1"/>
          </p:cNvGraphicFramePr>
          <p:nvPr/>
        </p:nvGraphicFramePr>
        <p:xfrm>
          <a:off x="5651500" y="2133600"/>
          <a:ext cx="1584325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392" name="Equation" r:id="rId9" imgW="837836" imgH="253890" progId="Equation.3">
                  <p:embed/>
                </p:oleObj>
              </mc:Choice>
              <mc:Fallback>
                <p:oleObj name="Equation" r:id="rId9" imgW="837836" imgH="25389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2133600"/>
                        <a:ext cx="1584325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3970" name="Object 34"/>
          <p:cNvGraphicFramePr>
            <a:graphicFrameLocks noChangeAspect="1"/>
          </p:cNvGraphicFramePr>
          <p:nvPr/>
        </p:nvGraphicFramePr>
        <p:xfrm>
          <a:off x="5651500" y="3141663"/>
          <a:ext cx="192087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393" name="Equation" r:id="rId11" imgW="1015559" imgH="253890" progId="Equation.3">
                  <p:embed/>
                </p:oleObj>
              </mc:Choice>
              <mc:Fallback>
                <p:oleObj name="Equation" r:id="rId11" imgW="1015559" imgH="25389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3141663"/>
                        <a:ext cx="1920875" cy="481012"/>
                      </a:xfrm>
                      <a:prstGeom prst="rect">
                        <a:avLst/>
                      </a:prstGeom>
                      <a:solidFill>
                        <a:srgbClr val="33CC33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3977" name="Text Box 41"/>
          <p:cNvSpPr txBox="1">
            <a:spLocks noChangeArrowheads="1"/>
          </p:cNvSpPr>
          <p:nvPr/>
        </p:nvSpPr>
        <p:spPr bwMode="auto">
          <a:xfrm>
            <a:off x="971550" y="2133600"/>
            <a:ext cx="3292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0066"/>
                </a:solidFill>
              </a:rPr>
              <a:t>q</a:t>
            </a:r>
            <a:r>
              <a:rPr lang="fr-FR" baseline="30000">
                <a:solidFill>
                  <a:srgbClr val="FF0066"/>
                </a:solidFill>
              </a:rPr>
              <a:t>2</a:t>
            </a:r>
            <a:r>
              <a:rPr lang="fr-FR">
                <a:solidFill>
                  <a:srgbClr val="FF0066"/>
                </a:solidFill>
              </a:rPr>
              <a:t>=5.4</a:t>
            </a:r>
            <a:r>
              <a:rPr lang="fr-FR"/>
              <a:t>,8.2,13.8 </a:t>
            </a:r>
            <a:r>
              <a:rPr lang="fr-FR" i="0">
                <a:solidFill>
                  <a:srgbClr val="FF0066"/>
                </a:solidFill>
              </a:rPr>
              <a:t>GeV</a:t>
            </a:r>
            <a:r>
              <a:rPr lang="fr-FR" baseline="30000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1063979" name="Rectangle 43"/>
          <p:cNvSpPr>
            <a:spLocks noChangeArrowheads="1"/>
          </p:cNvSpPr>
          <p:nvPr/>
        </p:nvSpPr>
        <p:spPr bwMode="auto">
          <a:xfrm>
            <a:off x="3276600" y="1341438"/>
            <a:ext cx="574675" cy="358775"/>
          </a:xfrm>
          <a:prstGeom prst="rect">
            <a:avLst/>
          </a:prstGeom>
          <a:gradFill rotWithShape="1">
            <a:gsLst>
              <a:gs pos="0">
                <a:srgbClr val="33CC33">
                  <a:alpha val="50999"/>
                </a:srgbClr>
              </a:gs>
              <a:gs pos="100000">
                <a:srgbClr val="33CC33">
                  <a:gamma/>
                  <a:shade val="46275"/>
                  <a:invGamma/>
                  <a:alpha val="62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462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3946" grpId="0" animBg="1"/>
      <p:bldP spid="1063947" grpId="0" animBg="1"/>
      <p:bldP spid="1063948" grpId="0" animBg="1"/>
      <p:bldP spid="1063949" grpId="0" animBg="1"/>
      <p:bldP spid="1063950" grpId="0"/>
      <p:bldP spid="1063951" grpId="0" animBg="1"/>
      <p:bldP spid="106397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Egle Tomasi-Gustafsson       Gatchina, July 10, 2012</a:t>
            </a:r>
            <a:endParaRPr lang="fr-FR"/>
          </a:p>
        </p:txBody>
      </p:sp>
      <p:pic>
        <p:nvPicPr>
          <p:cNvPr id="1087509" name="Picture 21" descr="2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210675" cy="549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87494" name="Text Box 6"/>
          <p:cNvSpPr txBox="1">
            <a:spLocks noChangeArrowheads="1"/>
          </p:cNvSpPr>
          <p:nvPr/>
        </p:nvSpPr>
        <p:spPr bwMode="auto">
          <a:xfrm>
            <a:off x="2843213" y="6350"/>
            <a:ext cx="806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0066"/>
                </a:solidFill>
              </a:rPr>
              <a:t>0.02</a:t>
            </a:r>
            <a:endParaRPr lang="fr-FR" baseline="30000">
              <a:solidFill>
                <a:srgbClr val="FF0066"/>
              </a:solidFill>
            </a:endParaRPr>
          </a:p>
        </p:txBody>
      </p:sp>
      <p:sp>
        <p:nvSpPr>
          <p:cNvPr id="1087498" name="Text Box 10"/>
          <p:cNvSpPr txBox="1">
            <a:spLocks noChangeArrowheads="1"/>
          </p:cNvSpPr>
          <p:nvPr/>
        </p:nvSpPr>
        <p:spPr bwMode="auto">
          <a:xfrm>
            <a:off x="323850" y="692150"/>
            <a:ext cx="1779588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/>
              <a:t>q</a:t>
            </a:r>
            <a:r>
              <a:rPr lang="fr-FR" sz="2400" baseline="30000"/>
              <a:t>2</a:t>
            </a:r>
            <a:r>
              <a:rPr lang="fr-FR" sz="2400"/>
              <a:t>=5.4 </a:t>
            </a:r>
            <a:r>
              <a:rPr lang="fr-FR" sz="2400" i="0"/>
              <a:t>GeV</a:t>
            </a:r>
            <a:r>
              <a:rPr lang="fr-FR" sz="2400" baseline="30000"/>
              <a:t>2</a:t>
            </a:r>
          </a:p>
        </p:txBody>
      </p:sp>
      <p:sp>
        <p:nvSpPr>
          <p:cNvPr id="1087499" name="Text Box 11"/>
          <p:cNvSpPr txBox="1">
            <a:spLocks noChangeArrowheads="1"/>
          </p:cNvSpPr>
          <p:nvPr/>
        </p:nvSpPr>
        <p:spPr bwMode="auto">
          <a:xfrm>
            <a:off x="250825" y="2492375"/>
            <a:ext cx="1855788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/>
              <a:t>q</a:t>
            </a:r>
            <a:r>
              <a:rPr lang="fr-FR" sz="2400" baseline="30000"/>
              <a:t>2</a:t>
            </a:r>
            <a:r>
              <a:rPr lang="fr-FR" sz="2400"/>
              <a:t>= 8.2 </a:t>
            </a:r>
            <a:r>
              <a:rPr lang="fr-FR" sz="2400" i="0"/>
              <a:t>GeV</a:t>
            </a:r>
            <a:r>
              <a:rPr lang="fr-FR" sz="2400" baseline="30000"/>
              <a:t>2</a:t>
            </a:r>
          </a:p>
        </p:txBody>
      </p:sp>
      <p:sp>
        <p:nvSpPr>
          <p:cNvPr id="1087500" name="Text Box 12"/>
          <p:cNvSpPr txBox="1">
            <a:spLocks noChangeArrowheads="1"/>
          </p:cNvSpPr>
          <p:nvPr/>
        </p:nvSpPr>
        <p:spPr bwMode="auto">
          <a:xfrm>
            <a:off x="323850" y="4221163"/>
            <a:ext cx="1931988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/>
              <a:t>q</a:t>
            </a:r>
            <a:r>
              <a:rPr lang="fr-FR" sz="2400" baseline="30000"/>
              <a:t>2</a:t>
            </a:r>
            <a:r>
              <a:rPr lang="fr-FR" sz="2400"/>
              <a:t>=13.8 </a:t>
            </a:r>
            <a:r>
              <a:rPr lang="fr-FR" sz="2400" i="0"/>
              <a:t>GeV</a:t>
            </a:r>
            <a:r>
              <a:rPr lang="fr-FR" sz="2400" baseline="30000"/>
              <a:t>2</a:t>
            </a:r>
          </a:p>
        </p:txBody>
      </p:sp>
      <p:sp>
        <p:nvSpPr>
          <p:cNvPr id="1087501" name="Text Box 13"/>
          <p:cNvSpPr txBox="1">
            <a:spLocks noChangeArrowheads="1"/>
          </p:cNvSpPr>
          <p:nvPr/>
        </p:nvSpPr>
        <p:spPr bwMode="auto">
          <a:xfrm>
            <a:off x="5292725" y="0"/>
            <a:ext cx="806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0066"/>
                </a:solidFill>
              </a:rPr>
              <a:t>0.05</a:t>
            </a:r>
            <a:endParaRPr lang="fr-FR" baseline="30000">
              <a:solidFill>
                <a:srgbClr val="FF0066"/>
              </a:solidFill>
            </a:endParaRPr>
          </a:p>
        </p:txBody>
      </p:sp>
      <p:sp>
        <p:nvSpPr>
          <p:cNvPr id="1087502" name="Text Box 14"/>
          <p:cNvSpPr txBox="1">
            <a:spLocks noChangeArrowheads="1"/>
          </p:cNvSpPr>
          <p:nvPr/>
        </p:nvSpPr>
        <p:spPr bwMode="auto">
          <a:xfrm>
            <a:off x="7524750" y="0"/>
            <a:ext cx="806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0066"/>
                </a:solidFill>
              </a:rPr>
              <a:t>0.20</a:t>
            </a:r>
            <a:endParaRPr lang="fr-FR" baseline="30000">
              <a:solidFill>
                <a:srgbClr val="FF0066"/>
              </a:solidFill>
            </a:endParaRPr>
          </a:p>
        </p:txBody>
      </p:sp>
      <p:sp>
        <p:nvSpPr>
          <p:cNvPr id="1087504" name="Text Box 16"/>
          <p:cNvSpPr txBox="1">
            <a:spLocks noChangeArrowheads="1"/>
          </p:cNvSpPr>
          <p:nvPr/>
        </p:nvSpPr>
        <p:spPr bwMode="auto">
          <a:xfrm>
            <a:off x="971550" y="0"/>
            <a:ext cx="50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accent2"/>
                </a:solidFill>
              </a:rPr>
              <a:t>1</a:t>
            </a:r>
            <a:r>
              <a:rPr lang="fr-FR">
                <a:solidFill>
                  <a:schemeClr val="accent2"/>
                </a:solidFill>
                <a:latin typeface="Symbol" pitchFamily="18" charset="2"/>
              </a:rPr>
              <a:t>g</a:t>
            </a:r>
            <a:endParaRPr lang="fr-FR" baseline="30000">
              <a:solidFill>
                <a:schemeClr val="accent2"/>
              </a:solidFill>
              <a:latin typeface="Symbol" pitchFamily="18" charset="2"/>
            </a:endParaRPr>
          </a:p>
        </p:txBody>
      </p:sp>
      <p:sp>
        <p:nvSpPr>
          <p:cNvPr id="1087506" name="Text Box 18"/>
          <p:cNvSpPr txBox="1">
            <a:spLocks noChangeArrowheads="1"/>
          </p:cNvSpPr>
          <p:nvPr/>
        </p:nvSpPr>
        <p:spPr bwMode="auto">
          <a:xfrm>
            <a:off x="2268538" y="0"/>
            <a:ext cx="50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0066"/>
                </a:solidFill>
              </a:rPr>
              <a:t>2</a:t>
            </a:r>
            <a:r>
              <a:rPr lang="fr-FR">
                <a:solidFill>
                  <a:srgbClr val="FF0066"/>
                </a:solidFill>
                <a:latin typeface="Symbol" pitchFamily="18" charset="2"/>
              </a:rPr>
              <a:t>g</a:t>
            </a:r>
            <a:endParaRPr lang="fr-FR" baseline="30000">
              <a:solidFill>
                <a:srgbClr val="FF0066"/>
              </a:solidFill>
              <a:latin typeface="Symbol" pitchFamily="18" charset="2"/>
            </a:endParaRPr>
          </a:p>
        </p:txBody>
      </p:sp>
      <p:sp>
        <p:nvSpPr>
          <p:cNvPr id="1087507" name="Rectangle 19"/>
          <p:cNvSpPr>
            <a:spLocks noChangeArrowheads="1"/>
          </p:cNvSpPr>
          <p:nvPr/>
        </p:nvSpPr>
        <p:spPr bwMode="auto">
          <a:xfrm>
            <a:off x="2268538" y="0"/>
            <a:ext cx="6875462" cy="6021388"/>
          </a:xfrm>
          <a:prstGeom prst="rect">
            <a:avLst/>
          </a:prstGeom>
          <a:solidFill>
            <a:srgbClr val="FF66FF">
              <a:alpha val="21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7508" name="Rectangle 20"/>
          <p:cNvSpPr>
            <a:spLocks noChangeArrowheads="1"/>
          </p:cNvSpPr>
          <p:nvPr/>
        </p:nvSpPr>
        <p:spPr bwMode="auto">
          <a:xfrm>
            <a:off x="0" y="0"/>
            <a:ext cx="2268538" cy="6021388"/>
          </a:xfrm>
          <a:prstGeom prst="rect">
            <a:avLst/>
          </a:prstGeom>
          <a:gradFill rotWithShape="1">
            <a:gsLst>
              <a:gs pos="0">
                <a:schemeClr val="accent1">
                  <a:alpha val="10001"/>
                </a:schemeClr>
              </a:gs>
              <a:gs pos="100000">
                <a:schemeClr val="accent1">
                  <a:gamma/>
                  <a:shade val="46275"/>
                  <a:invGamma/>
                  <a:alpha val="13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51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Egle Tomasi-Gustafsson       Gatchina, July 10, 2012</a:t>
            </a:r>
            <a:endParaRPr lang="fr-FR"/>
          </a:p>
        </p:txBody>
      </p:sp>
      <p:pic>
        <p:nvPicPr>
          <p:cNvPr id="1077273" name="Picture 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692150"/>
            <a:ext cx="7810500" cy="534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7254" name="Rectangle 6"/>
          <p:cNvSpPr>
            <a:spLocks noChangeArrowheads="1"/>
          </p:cNvSpPr>
          <p:nvPr/>
        </p:nvSpPr>
        <p:spPr bwMode="auto">
          <a:xfrm>
            <a:off x="3563938" y="1557338"/>
            <a:ext cx="935037" cy="647700"/>
          </a:xfrm>
          <a:prstGeom prst="rect">
            <a:avLst/>
          </a:prstGeom>
          <a:gradFill rotWithShape="1">
            <a:gsLst>
              <a:gs pos="0">
                <a:srgbClr val="FFFF00">
                  <a:alpha val="20000"/>
                </a:srgbClr>
              </a:gs>
              <a:gs pos="100000">
                <a:srgbClr val="FFFF00">
                  <a:gamma/>
                  <a:tint val="60392"/>
                  <a:invGamma/>
                  <a:alpha val="16000"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7255" name="Rectangle 7"/>
          <p:cNvSpPr>
            <a:spLocks noChangeArrowheads="1"/>
          </p:cNvSpPr>
          <p:nvPr/>
        </p:nvSpPr>
        <p:spPr bwMode="auto">
          <a:xfrm>
            <a:off x="3563938" y="3068638"/>
            <a:ext cx="936625" cy="647700"/>
          </a:xfrm>
          <a:prstGeom prst="rect">
            <a:avLst/>
          </a:prstGeom>
          <a:gradFill rotWithShape="1">
            <a:gsLst>
              <a:gs pos="0">
                <a:srgbClr val="FFFF00">
                  <a:alpha val="20000"/>
                </a:srgbClr>
              </a:gs>
              <a:gs pos="100000">
                <a:srgbClr val="FFFF00">
                  <a:gamma/>
                  <a:tint val="60392"/>
                  <a:invGamma/>
                  <a:alpha val="16000"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7256" name="Rectangle 8"/>
          <p:cNvSpPr>
            <a:spLocks noChangeArrowheads="1"/>
          </p:cNvSpPr>
          <p:nvPr/>
        </p:nvSpPr>
        <p:spPr bwMode="auto">
          <a:xfrm>
            <a:off x="3563938" y="4581525"/>
            <a:ext cx="935037" cy="647700"/>
          </a:xfrm>
          <a:prstGeom prst="rect">
            <a:avLst/>
          </a:prstGeom>
          <a:gradFill rotWithShape="1">
            <a:gsLst>
              <a:gs pos="0">
                <a:srgbClr val="FFFF00">
                  <a:alpha val="20000"/>
                </a:srgbClr>
              </a:gs>
              <a:gs pos="100000">
                <a:srgbClr val="FFFF00">
                  <a:gamma/>
                  <a:tint val="60392"/>
                  <a:invGamma/>
                  <a:alpha val="16000"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7257" name="Rectangle 9"/>
          <p:cNvSpPr>
            <a:spLocks noChangeArrowheads="1"/>
          </p:cNvSpPr>
          <p:nvPr/>
        </p:nvSpPr>
        <p:spPr bwMode="auto">
          <a:xfrm>
            <a:off x="3563938" y="765175"/>
            <a:ext cx="936625" cy="719138"/>
          </a:xfrm>
          <a:prstGeom prst="rect">
            <a:avLst/>
          </a:prstGeom>
          <a:gradFill rotWithShape="1">
            <a:gsLst>
              <a:gs pos="0">
                <a:srgbClr val="FFFF00">
                  <a:alpha val="20000"/>
                </a:srgbClr>
              </a:gs>
              <a:gs pos="100000">
                <a:srgbClr val="FFFF00">
                  <a:gamma/>
                  <a:tint val="60392"/>
                  <a:invGamma/>
                  <a:alpha val="16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7258" name="Rectangle 10"/>
          <p:cNvSpPr>
            <a:spLocks noChangeArrowheads="1"/>
          </p:cNvSpPr>
          <p:nvPr/>
        </p:nvSpPr>
        <p:spPr bwMode="auto">
          <a:xfrm>
            <a:off x="1763713" y="1557338"/>
            <a:ext cx="720725" cy="649287"/>
          </a:xfrm>
          <a:prstGeom prst="rect">
            <a:avLst/>
          </a:prstGeom>
          <a:gradFill rotWithShape="1">
            <a:gsLst>
              <a:gs pos="0">
                <a:srgbClr val="FFFF00">
                  <a:alpha val="20000"/>
                </a:srgbClr>
              </a:gs>
              <a:gs pos="100000">
                <a:srgbClr val="FFFF00">
                  <a:gamma/>
                  <a:tint val="60392"/>
                  <a:invGamma/>
                  <a:alpha val="16000"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7259" name="Rectangle 11"/>
          <p:cNvSpPr>
            <a:spLocks noChangeArrowheads="1"/>
          </p:cNvSpPr>
          <p:nvPr/>
        </p:nvSpPr>
        <p:spPr bwMode="auto">
          <a:xfrm>
            <a:off x="1763713" y="3068638"/>
            <a:ext cx="720725" cy="649287"/>
          </a:xfrm>
          <a:prstGeom prst="rect">
            <a:avLst/>
          </a:prstGeom>
          <a:gradFill rotWithShape="1">
            <a:gsLst>
              <a:gs pos="0">
                <a:srgbClr val="FFFF00">
                  <a:alpha val="20000"/>
                </a:srgbClr>
              </a:gs>
              <a:gs pos="100000">
                <a:srgbClr val="FFFF00">
                  <a:gamma/>
                  <a:tint val="60392"/>
                  <a:invGamma/>
                  <a:alpha val="16000"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7260" name="Rectangle 12"/>
          <p:cNvSpPr>
            <a:spLocks noChangeArrowheads="1"/>
          </p:cNvSpPr>
          <p:nvPr/>
        </p:nvSpPr>
        <p:spPr bwMode="auto">
          <a:xfrm>
            <a:off x="1763713" y="4581525"/>
            <a:ext cx="720725" cy="576263"/>
          </a:xfrm>
          <a:prstGeom prst="rect">
            <a:avLst/>
          </a:prstGeom>
          <a:gradFill rotWithShape="1">
            <a:gsLst>
              <a:gs pos="0">
                <a:srgbClr val="FFFF00">
                  <a:alpha val="20000"/>
                </a:srgbClr>
              </a:gs>
              <a:gs pos="100000">
                <a:srgbClr val="FFFF00">
                  <a:gamma/>
                  <a:tint val="60392"/>
                  <a:invGamma/>
                  <a:alpha val="16000"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7261" name="Rectangle 13"/>
          <p:cNvSpPr>
            <a:spLocks noChangeArrowheads="1"/>
          </p:cNvSpPr>
          <p:nvPr/>
        </p:nvSpPr>
        <p:spPr bwMode="auto">
          <a:xfrm>
            <a:off x="1763713" y="2276475"/>
            <a:ext cx="720725" cy="647700"/>
          </a:xfrm>
          <a:prstGeom prst="rect">
            <a:avLst/>
          </a:prstGeom>
          <a:solidFill>
            <a:srgbClr val="FF3300">
              <a:alpha val="20000"/>
            </a:srgbClr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7262" name="Rectangle 14"/>
          <p:cNvSpPr>
            <a:spLocks noChangeArrowheads="1"/>
          </p:cNvSpPr>
          <p:nvPr/>
        </p:nvSpPr>
        <p:spPr bwMode="auto">
          <a:xfrm>
            <a:off x="3563938" y="765175"/>
            <a:ext cx="936625" cy="719138"/>
          </a:xfrm>
          <a:prstGeom prst="rect">
            <a:avLst/>
          </a:prstGeom>
          <a:solidFill>
            <a:srgbClr val="FF3300">
              <a:alpha val="20000"/>
            </a:srgbClr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7263" name="Rectangle 15"/>
          <p:cNvSpPr>
            <a:spLocks noChangeArrowheads="1"/>
          </p:cNvSpPr>
          <p:nvPr/>
        </p:nvSpPr>
        <p:spPr bwMode="auto">
          <a:xfrm>
            <a:off x="3563938" y="2276475"/>
            <a:ext cx="936625" cy="647700"/>
          </a:xfrm>
          <a:prstGeom prst="rect">
            <a:avLst/>
          </a:prstGeom>
          <a:solidFill>
            <a:srgbClr val="FF3300">
              <a:alpha val="20000"/>
            </a:srgbClr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7264" name="Rectangle 16"/>
          <p:cNvSpPr>
            <a:spLocks noChangeArrowheads="1"/>
          </p:cNvSpPr>
          <p:nvPr/>
        </p:nvSpPr>
        <p:spPr bwMode="auto">
          <a:xfrm>
            <a:off x="3563938" y="3789363"/>
            <a:ext cx="936625" cy="647700"/>
          </a:xfrm>
          <a:prstGeom prst="rect">
            <a:avLst/>
          </a:prstGeom>
          <a:solidFill>
            <a:srgbClr val="FF3300">
              <a:alpha val="20000"/>
            </a:srgbClr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7265" name="Rectangle 17"/>
          <p:cNvSpPr>
            <a:spLocks noChangeArrowheads="1"/>
          </p:cNvSpPr>
          <p:nvPr/>
        </p:nvSpPr>
        <p:spPr bwMode="auto">
          <a:xfrm>
            <a:off x="3563938" y="5300663"/>
            <a:ext cx="936625" cy="647700"/>
          </a:xfrm>
          <a:prstGeom prst="rect">
            <a:avLst/>
          </a:prstGeom>
          <a:solidFill>
            <a:srgbClr val="FF3300">
              <a:alpha val="20000"/>
            </a:srgbClr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7266" name="Rectangle 18"/>
          <p:cNvSpPr>
            <a:spLocks noChangeArrowheads="1"/>
          </p:cNvSpPr>
          <p:nvPr/>
        </p:nvSpPr>
        <p:spPr bwMode="auto">
          <a:xfrm>
            <a:off x="1763713" y="5300663"/>
            <a:ext cx="720725" cy="647700"/>
          </a:xfrm>
          <a:prstGeom prst="rect">
            <a:avLst/>
          </a:prstGeom>
          <a:solidFill>
            <a:srgbClr val="FF3300">
              <a:alpha val="20000"/>
            </a:srgbClr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7270" name="Text Box 22"/>
          <p:cNvSpPr txBox="1">
            <a:spLocks noChangeArrowheads="1"/>
          </p:cNvSpPr>
          <p:nvPr/>
        </p:nvSpPr>
        <p:spPr bwMode="auto">
          <a:xfrm>
            <a:off x="1979613" y="-6350"/>
            <a:ext cx="6553200" cy="519113"/>
          </a:xfrm>
          <a:prstGeom prst="rect">
            <a:avLst/>
          </a:prstGeom>
          <a:gradFill rotWithShape="1">
            <a:gsLst>
              <a:gs pos="0">
                <a:srgbClr val="FF3300">
                  <a:alpha val="83000"/>
                </a:srgbClr>
              </a:gs>
              <a:gs pos="100000">
                <a:srgbClr val="FF3300">
                  <a:gamma/>
                  <a:shade val="0"/>
                  <a:invGamma/>
                  <a:alpha val="59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N=a</a:t>
            </a:r>
            <a:r>
              <a:rPr lang="fr-FR" baseline="-25000">
                <a:solidFill>
                  <a:schemeClr val="bg1"/>
                </a:solidFill>
              </a:rPr>
              <a:t>0</a:t>
            </a:r>
            <a:r>
              <a:rPr lang="fr-FR">
                <a:solidFill>
                  <a:schemeClr val="bg1"/>
                </a:solidFill>
              </a:rPr>
              <a:t>+a</a:t>
            </a:r>
            <a:r>
              <a:rPr lang="fr-FR" baseline="-25000">
                <a:solidFill>
                  <a:schemeClr val="bg1"/>
                </a:solidFill>
              </a:rPr>
              <a:t>2</a:t>
            </a:r>
            <a:r>
              <a:rPr lang="fr-FR">
                <a:solidFill>
                  <a:schemeClr val="bg1"/>
                </a:solidFill>
              </a:rPr>
              <a:t>cos</a:t>
            </a:r>
            <a:r>
              <a:rPr lang="fr-FR">
                <a:solidFill>
                  <a:schemeClr val="bg1"/>
                </a:solidFill>
                <a:latin typeface="Symbol" pitchFamily="18" charset="2"/>
              </a:rPr>
              <a:t>q </a:t>
            </a:r>
            <a:r>
              <a:rPr lang="fr-FR">
                <a:solidFill>
                  <a:schemeClr val="bg1"/>
                </a:solidFill>
              </a:rPr>
              <a:t>sin</a:t>
            </a:r>
            <a:r>
              <a:rPr lang="fr-FR">
                <a:solidFill>
                  <a:schemeClr val="bg1"/>
                </a:solidFill>
                <a:latin typeface="Symbol" pitchFamily="18" charset="2"/>
              </a:rPr>
              <a:t>q</a:t>
            </a:r>
            <a:r>
              <a:rPr lang="fr-FR">
                <a:latin typeface="Symbol" pitchFamily="18" charset="2"/>
              </a:rPr>
              <a:t> </a:t>
            </a:r>
            <a:r>
              <a:rPr lang="fr-FR">
                <a:solidFill>
                  <a:schemeClr val="bg1"/>
                </a:solidFill>
              </a:rPr>
              <a:t>+a</a:t>
            </a:r>
            <a:r>
              <a:rPr lang="fr-FR" baseline="-25000">
                <a:solidFill>
                  <a:schemeClr val="bg1"/>
                </a:solidFill>
              </a:rPr>
              <a:t>1</a:t>
            </a:r>
            <a:r>
              <a:rPr lang="fr-FR">
                <a:solidFill>
                  <a:schemeClr val="bg1"/>
                </a:solidFill>
              </a:rPr>
              <a:t> cos</a:t>
            </a:r>
            <a:r>
              <a:rPr lang="fr-FR" baseline="30000">
                <a:solidFill>
                  <a:schemeClr val="bg1"/>
                </a:solidFill>
              </a:rPr>
              <a:t>2</a:t>
            </a:r>
            <a:r>
              <a:rPr lang="fr-FR">
                <a:solidFill>
                  <a:schemeClr val="bg1"/>
                </a:solidFill>
                <a:latin typeface="Symbol" pitchFamily="18" charset="2"/>
              </a:rPr>
              <a:t>q</a:t>
            </a:r>
            <a:r>
              <a:rPr lang="fr-FR">
                <a:solidFill>
                  <a:schemeClr val="bg1"/>
                </a:solidFill>
              </a:rPr>
              <a:t>, a</a:t>
            </a:r>
            <a:r>
              <a:rPr lang="fr-FR" baseline="-25000">
                <a:solidFill>
                  <a:schemeClr val="bg1"/>
                </a:solidFill>
              </a:rPr>
              <a:t>2</a:t>
            </a:r>
            <a:r>
              <a:rPr lang="fr-FR">
                <a:solidFill>
                  <a:schemeClr val="bg1"/>
                </a:solidFill>
              </a:rPr>
              <a:t>~2</a:t>
            </a:r>
            <a:r>
              <a:rPr lang="fr-FR">
                <a:solidFill>
                  <a:schemeClr val="bg1"/>
                </a:solidFill>
                <a:latin typeface="Symbol" pitchFamily="18" charset="2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8456063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077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7254" grpId="0" animBg="1"/>
      <p:bldP spid="1077255" grpId="0" animBg="1"/>
      <p:bldP spid="1077256" grpId="0" animBg="1"/>
      <p:bldP spid="1077257" grpId="0" animBg="1"/>
      <p:bldP spid="1077257" grpId="1" animBg="1"/>
      <p:bldP spid="1077258" grpId="0" animBg="1"/>
      <p:bldP spid="1077259" grpId="0" animBg="1"/>
      <p:bldP spid="1077260" grpId="0" animBg="1"/>
      <p:bldP spid="1077261" grpId="0" animBg="1"/>
      <p:bldP spid="1077262" grpId="0" animBg="1"/>
      <p:bldP spid="1077263" grpId="0" animBg="1"/>
      <p:bldP spid="1077264" grpId="0" animBg="1"/>
      <p:bldP spid="1077265" grpId="0" animBg="1"/>
      <p:bldP spid="10772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864" name="Picture 5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3710" y="4149080"/>
            <a:ext cx="2960290" cy="2515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Egle Tomasi-Gustafsson       Gatchina, July 10, 2012</a:t>
            </a:r>
            <a:endParaRPr lang="fr-FR"/>
          </a:p>
        </p:txBody>
      </p:sp>
      <p:graphicFrame>
        <p:nvGraphicFramePr>
          <p:cNvPr id="543746" name="Object 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11560" y="5373216"/>
          <a:ext cx="5543550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60" name="Bitmap Image" r:id="rId5" imgW="5133333" imgH="1028844" progId="PBrush">
                  <p:embed/>
                </p:oleObj>
              </mc:Choice>
              <mc:Fallback>
                <p:oleObj name="Bitmap Image" r:id="rId5" imgW="5133333" imgH="1028844" progId="PBrush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5373216"/>
                        <a:ext cx="5543550" cy="110966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CCFFFF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3747" name="Rectangle 3"/>
          <p:cNvSpPr>
            <a:spLocks noChangeArrowheads="1"/>
          </p:cNvSpPr>
          <p:nvPr/>
        </p:nvSpPr>
        <p:spPr bwMode="auto">
          <a:xfrm>
            <a:off x="684213" y="4149725"/>
            <a:ext cx="5400675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000">
              <a:solidFill>
                <a:srgbClr val="FF0000"/>
              </a:solidFill>
            </a:endParaRPr>
          </a:p>
        </p:txBody>
      </p:sp>
      <p:graphicFrame>
        <p:nvGraphicFramePr>
          <p:cNvPr id="54374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705761" y="548680"/>
          <a:ext cx="3438239" cy="3051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61" name="Bitmap Image" r:id="rId7" imgW="3296110" imgH="2924583" progId="PBrush">
                  <p:embed/>
                </p:oleObj>
              </mc:Choice>
              <mc:Fallback>
                <p:oleObj name="Bitmap Image" r:id="rId7" imgW="3296110" imgH="2924583" progId="PBrush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5761" y="548680"/>
                        <a:ext cx="3438239" cy="30517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3749" name="Rectangle 5"/>
          <p:cNvSpPr>
            <a:spLocks noGrp="1" noChangeArrowheads="1"/>
          </p:cNvSpPr>
          <p:nvPr>
            <p:ph type="title"/>
          </p:nvPr>
        </p:nvSpPr>
        <p:spPr>
          <a:xfrm>
            <a:off x="971550" y="188913"/>
            <a:ext cx="7777163" cy="176212"/>
          </a:xfrm>
        </p:spPr>
        <p:txBody>
          <a:bodyPr/>
          <a:lstStyle/>
          <a:p>
            <a:r>
              <a:rPr lang="en-GB" sz="3200" b="1" i="1">
                <a:solidFill>
                  <a:srgbClr val="FF0000"/>
                </a:solidFill>
              </a:rPr>
              <a:t>Crossing Symmetry</a:t>
            </a:r>
            <a:endParaRPr lang="en-GB" sz="4000" b="1" i="1">
              <a:solidFill>
                <a:srgbClr val="FF0000"/>
              </a:solidFill>
            </a:endParaRPr>
          </a:p>
        </p:txBody>
      </p:sp>
      <p:sp>
        <p:nvSpPr>
          <p:cNvPr id="543751" name="Text Box 7"/>
          <p:cNvSpPr txBox="1">
            <a:spLocks noChangeArrowheads="1"/>
          </p:cNvSpPr>
          <p:nvPr/>
        </p:nvSpPr>
        <p:spPr bwMode="auto">
          <a:xfrm>
            <a:off x="1043608" y="836712"/>
            <a:ext cx="5473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fr-FR" sz="2400" dirty="0" err="1">
                <a:solidFill>
                  <a:srgbClr val="66FF66"/>
                </a:solidFill>
                <a:latin typeface="Comic Sans MS" pitchFamily="66" charset="0"/>
              </a:rPr>
              <a:t>Scattering</a:t>
            </a:r>
            <a:r>
              <a:rPr lang="fr-FR" sz="2400" dirty="0">
                <a:latin typeface="Comic Sans MS" pitchFamily="66" charset="0"/>
              </a:rPr>
              <a:t> and </a:t>
            </a:r>
            <a:r>
              <a:rPr lang="fr-FR" sz="2400" dirty="0">
                <a:solidFill>
                  <a:srgbClr val="FF00FF"/>
                </a:solidFill>
                <a:latin typeface="Comic Sans MS" pitchFamily="66" charset="0"/>
              </a:rPr>
              <a:t>annihilation </a:t>
            </a:r>
            <a:r>
              <a:rPr lang="fr-FR" sz="2400" dirty="0" err="1">
                <a:latin typeface="Comic Sans MS" pitchFamily="66" charset="0"/>
              </a:rPr>
              <a:t>channels</a:t>
            </a:r>
            <a:r>
              <a:rPr lang="fr-FR" sz="2400" dirty="0">
                <a:latin typeface="Comic Sans MS" pitchFamily="66" charset="0"/>
              </a:rPr>
              <a:t>:</a:t>
            </a:r>
          </a:p>
        </p:txBody>
      </p:sp>
      <p:sp>
        <p:nvSpPr>
          <p:cNvPr id="543752" name="Text Box 8"/>
          <p:cNvSpPr txBox="1">
            <a:spLocks noChangeArrowheads="1"/>
          </p:cNvSpPr>
          <p:nvPr/>
        </p:nvSpPr>
        <p:spPr bwMode="auto">
          <a:xfrm>
            <a:off x="755576" y="1412776"/>
            <a:ext cx="53687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fr-FR" sz="1800" dirty="0"/>
              <a:t> - </a:t>
            </a:r>
            <a:r>
              <a:rPr lang="fr-FR" sz="2400" dirty="0" err="1">
                <a:latin typeface="Comic Sans MS" pitchFamily="66" charset="0"/>
              </a:rPr>
              <a:t>Described</a:t>
            </a:r>
            <a:r>
              <a:rPr lang="fr-FR" sz="2400" dirty="0">
                <a:latin typeface="Comic Sans MS" pitchFamily="66" charset="0"/>
              </a:rPr>
              <a:t> by the </a:t>
            </a:r>
            <a:r>
              <a:rPr lang="fr-FR" sz="2400" dirty="0" err="1">
                <a:latin typeface="Comic Sans MS" pitchFamily="66" charset="0"/>
              </a:rPr>
              <a:t>same</a:t>
            </a:r>
            <a:r>
              <a:rPr lang="fr-FR" sz="2400" dirty="0">
                <a:latin typeface="Comic Sans MS" pitchFamily="66" charset="0"/>
              </a:rPr>
              <a:t> amplitude </a:t>
            </a:r>
            <a:r>
              <a:rPr lang="fr-FR" dirty="0"/>
              <a:t>:</a:t>
            </a:r>
          </a:p>
        </p:txBody>
      </p:sp>
      <p:graphicFrame>
        <p:nvGraphicFramePr>
          <p:cNvPr id="543753" name="Object 9"/>
          <p:cNvGraphicFramePr>
            <a:graphicFrameLocks noChangeAspect="1"/>
          </p:cNvGraphicFramePr>
          <p:nvPr/>
        </p:nvGraphicFramePr>
        <p:xfrm>
          <a:off x="971600" y="2132856"/>
          <a:ext cx="58324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62" name="Bitmap Image" r:id="rId9" imgW="5649114" imgH="504762" progId="PBrush">
                  <p:embed/>
                </p:oleObj>
              </mc:Choice>
              <mc:Fallback>
                <p:oleObj name="Bitmap Image" r:id="rId9" imgW="5649114" imgH="504762" progId="PBrush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132856"/>
                        <a:ext cx="5832475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3754" name="Text Box 10"/>
          <p:cNvSpPr txBox="1">
            <a:spLocks noChangeArrowheads="1"/>
          </p:cNvSpPr>
          <p:nvPr/>
        </p:nvSpPr>
        <p:spPr bwMode="auto">
          <a:xfrm>
            <a:off x="971600" y="2636912"/>
            <a:ext cx="65527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fr-FR" sz="2000" dirty="0"/>
              <a:t>  -  </a:t>
            </a:r>
            <a:r>
              <a:rPr lang="fr-FR" sz="2400" dirty="0" err="1">
                <a:latin typeface="Comic Sans MS" pitchFamily="66" charset="0"/>
              </a:rPr>
              <a:t>function</a:t>
            </a:r>
            <a:r>
              <a:rPr lang="fr-FR" sz="2400" dirty="0">
                <a:latin typeface="Comic Sans MS" pitchFamily="66" charset="0"/>
              </a:rPr>
              <a:t> of </a:t>
            </a:r>
            <a:r>
              <a:rPr lang="fr-FR" sz="2400" dirty="0" err="1">
                <a:latin typeface="Comic Sans MS" pitchFamily="66" charset="0"/>
              </a:rPr>
              <a:t>two</a:t>
            </a:r>
            <a:r>
              <a:rPr lang="fr-FR" sz="2400" dirty="0">
                <a:latin typeface="Comic Sans MS" pitchFamily="66" charset="0"/>
              </a:rPr>
              <a:t> </a:t>
            </a:r>
            <a:r>
              <a:rPr lang="fr-FR" sz="2400" dirty="0" err="1">
                <a:latin typeface="Comic Sans MS" pitchFamily="66" charset="0"/>
              </a:rPr>
              <a:t>kinematical</a:t>
            </a:r>
            <a:r>
              <a:rPr lang="fr-FR" sz="2400" dirty="0">
                <a:latin typeface="Comic Sans MS" pitchFamily="66" charset="0"/>
              </a:rPr>
              <a:t> </a:t>
            </a:r>
            <a:r>
              <a:rPr lang="fr-FR" sz="2400" dirty="0" smtClean="0">
                <a:latin typeface="Comic Sans MS" pitchFamily="66" charset="0"/>
              </a:rPr>
              <a:t>variables </a:t>
            </a:r>
            <a:r>
              <a:rPr lang="fr-FR" sz="2400" i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endParaRPr lang="fr-FR" sz="2400" dirty="0">
              <a:latin typeface="Comic Sans MS" pitchFamily="66" charset="0"/>
            </a:endParaRPr>
          </a:p>
        </p:txBody>
      </p:sp>
      <p:graphicFrame>
        <p:nvGraphicFramePr>
          <p:cNvPr id="543755" name="Object 11"/>
          <p:cNvGraphicFramePr>
            <a:graphicFrameLocks noChangeAspect="1"/>
          </p:cNvGraphicFramePr>
          <p:nvPr/>
        </p:nvGraphicFramePr>
        <p:xfrm>
          <a:off x="1907703" y="3068960"/>
          <a:ext cx="2245095" cy="969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63" name="Bitmap Image" r:id="rId11" imgW="1743318" imgH="752381" progId="PBrush">
                  <p:embed/>
                </p:oleObj>
              </mc:Choice>
              <mc:Fallback>
                <p:oleObj name="Bitmap Image" r:id="rId11" imgW="1743318" imgH="752381" progId="PBrush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3" y="3068960"/>
                        <a:ext cx="2245095" cy="9691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3756" name="Text Box 12"/>
          <p:cNvSpPr txBox="1">
            <a:spLocks noChangeArrowheads="1"/>
          </p:cNvSpPr>
          <p:nvPr/>
        </p:nvSpPr>
        <p:spPr bwMode="auto">
          <a:xfrm>
            <a:off x="2555776" y="4797152"/>
            <a:ext cx="1581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fr-FR" sz="2800" i="1" dirty="0">
                <a:solidFill>
                  <a:srgbClr val="00CC00"/>
                </a:solidFill>
              </a:rPr>
              <a:t>p</a:t>
            </a:r>
            <a:r>
              <a:rPr lang="fr-FR" sz="2800" i="1" baseline="-25000" dirty="0">
                <a:solidFill>
                  <a:srgbClr val="00CC00"/>
                </a:solidFill>
              </a:rPr>
              <a:t>2</a:t>
            </a:r>
            <a:r>
              <a:rPr lang="fr-FR" sz="2800" i="1" dirty="0"/>
              <a:t> </a:t>
            </a:r>
            <a:r>
              <a:rPr lang="fr-FR" sz="2800" i="1" dirty="0">
                <a:cs typeface="Times New Roman" pitchFamily="18" charset="0"/>
              </a:rPr>
              <a:t>→ </a:t>
            </a:r>
            <a:r>
              <a:rPr lang="fr-FR" sz="2800" i="1" dirty="0">
                <a:solidFill>
                  <a:srgbClr val="FF00FF"/>
                </a:solidFill>
              </a:rPr>
              <a:t>– p</a:t>
            </a:r>
            <a:r>
              <a:rPr lang="fr-FR" sz="2800" i="1" baseline="-25000" dirty="0">
                <a:solidFill>
                  <a:srgbClr val="FF00FF"/>
                </a:solidFill>
              </a:rPr>
              <a:t>1</a:t>
            </a:r>
            <a:endParaRPr lang="fr-FR" sz="2800" i="1" dirty="0">
              <a:solidFill>
                <a:srgbClr val="FF00FF"/>
              </a:solidFill>
            </a:endParaRPr>
          </a:p>
        </p:txBody>
      </p:sp>
      <p:sp>
        <p:nvSpPr>
          <p:cNvPr id="543757" name="Text Box 13"/>
          <p:cNvSpPr txBox="1">
            <a:spLocks noChangeArrowheads="1"/>
          </p:cNvSpPr>
          <p:nvPr/>
        </p:nvSpPr>
        <p:spPr bwMode="auto">
          <a:xfrm>
            <a:off x="2411760" y="4365104"/>
            <a:ext cx="1666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fr-FR" sz="2000" dirty="0"/>
              <a:t> </a:t>
            </a:r>
            <a:r>
              <a:rPr lang="fr-FR" sz="2000" dirty="0">
                <a:solidFill>
                  <a:srgbClr val="00CC00"/>
                </a:solidFill>
              </a:rPr>
              <a:t> </a:t>
            </a:r>
            <a:r>
              <a:rPr lang="fr-FR" sz="2800" i="1" dirty="0">
                <a:solidFill>
                  <a:srgbClr val="00CC00"/>
                </a:solidFill>
              </a:rPr>
              <a:t>k</a:t>
            </a:r>
            <a:r>
              <a:rPr lang="fr-FR" sz="2800" i="1" baseline="-25000" dirty="0">
                <a:solidFill>
                  <a:srgbClr val="00CC00"/>
                </a:solidFill>
              </a:rPr>
              <a:t>2</a:t>
            </a:r>
            <a:r>
              <a:rPr lang="fr-FR" sz="2800" i="1" dirty="0"/>
              <a:t> </a:t>
            </a:r>
            <a:r>
              <a:rPr lang="fr-FR" sz="2800" i="1" dirty="0">
                <a:cs typeface="Times New Roman" pitchFamily="18" charset="0"/>
              </a:rPr>
              <a:t>→ </a:t>
            </a:r>
            <a:r>
              <a:rPr lang="fr-FR" sz="2800" i="1" dirty="0">
                <a:solidFill>
                  <a:srgbClr val="FF00FF"/>
                </a:solidFill>
              </a:rPr>
              <a:t>– k</a:t>
            </a:r>
            <a:r>
              <a:rPr lang="fr-FR" sz="2800" i="1" baseline="-25000" dirty="0">
                <a:solidFill>
                  <a:srgbClr val="FF00FF"/>
                </a:solidFill>
              </a:rPr>
              <a:t>2</a:t>
            </a:r>
            <a:endParaRPr lang="fr-FR" sz="2800" i="1" dirty="0">
              <a:solidFill>
                <a:srgbClr val="FF00FF"/>
              </a:solidFill>
            </a:endParaRPr>
          </a:p>
        </p:txBody>
      </p:sp>
      <p:sp>
        <p:nvSpPr>
          <p:cNvPr id="543758" name="Text Box 14"/>
          <p:cNvSpPr txBox="1">
            <a:spLocks noChangeArrowheads="1"/>
          </p:cNvSpPr>
          <p:nvPr/>
        </p:nvSpPr>
        <p:spPr bwMode="auto">
          <a:xfrm>
            <a:off x="467544" y="3861048"/>
            <a:ext cx="63514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fr-FR" sz="2000" dirty="0"/>
              <a:t>  -  </a:t>
            </a:r>
            <a:r>
              <a:rPr lang="fr-FR" sz="2400" dirty="0" err="1">
                <a:latin typeface="Comic Sans MS" pitchFamily="66" charset="0"/>
              </a:rPr>
              <a:t>which</a:t>
            </a:r>
            <a:r>
              <a:rPr lang="fr-FR" sz="2400" dirty="0">
                <a:latin typeface="Comic Sans MS" pitchFamily="66" charset="0"/>
              </a:rPr>
              <a:t> scan </a:t>
            </a:r>
            <a:r>
              <a:rPr lang="fr-FR" sz="2400" dirty="0" err="1">
                <a:latin typeface="Comic Sans MS" pitchFamily="66" charset="0"/>
              </a:rPr>
              <a:t>different</a:t>
            </a:r>
            <a:r>
              <a:rPr lang="fr-FR" sz="2400" dirty="0">
                <a:latin typeface="Comic Sans MS" pitchFamily="66" charset="0"/>
              </a:rPr>
              <a:t> </a:t>
            </a:r>
            <a:r>
              <a:rPr lang="fr-FR" sz="2400" dirty="0" err="1">
                <a:latin typeface="Comic Sans MS" pitchFamily="66" charset="0"/>
              </a:rPr>
              <a:t>kinematical</a:t>
            </a:r>
            <a:r>
              <a:rPr lang="fr-FR" sz="2400" dirty="0">
                <a:latin typeface="Comic Sans MS" pitchFamily="66" charset="0"/>
              </a:rPr>
              <a:t> </a:t>
            </a:r>
            <a:r>
              <a:rPr lang="fr-FR" sz="2400" dirty="0" err="1">
                <a:latin typeface="Comic Sans MS" pitchFamily="66" charset="0"/>
              </a:rPr>
              <a:t>regions</a:t>
            </a:r>
            <a:endParaRPr lang="fr-FR" sz="2400" i="1" dirty="0">
              <a:solidFill>
                <a:srgbClr val="FF00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8583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Egle Tomasi-Gustafsson       Gatchina, July 10, 2012</a:t>
            </a:r>
            <a:endParaRPr lang="fr-FR"/>
          </a:p>
        </p:txBody>
      </p:sp>
      <p:graphicFrame>
        <p:nvGraphicFramePr>
          <p:cNvPr id="674818" name="Object 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5364163" y="788988"/>
          <a:ext cx="3240087" cy="2697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56" name="Bitmap Image" r:id="rId4" imgW="2104762" imgH="1752381" progId="PBrush">
                  <p:embed/>
                </p:oleObj>
              </mc:Choice>
              <mc:Fallback>
                <p:oleObj name="Bitmap Image" r:id="rId4" imgW="2104762" imgH="1752381" progId="PBrush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788988"/>
                        <a:ext cx="3240087" cy="2697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4819" name="Object 3"/>
          <p:cNvGraphicFramePr>
            <a:graphicFrameLocks noChangeAspect="1"/>
          </p:cNvGraphicFramePr>
          <p:nvPr/>
        </p:nvGraphicFramePr>
        <p:xfrm>
          <a:off x="1115616" y="1052736"/>
          <a:ext cx="2735262" cy="244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57" name="Bitmap Image" r:id="rId6" imgW="2057143" imgH="1838095" progId="PBrush">
                  <p:embed/>
                </p:oleObj>
              </mc:Choice>
              <mc:Fallback>
                <p:oleObj name="Bitmap Image" r:id="rId6" imgW="2057143" imgH="1838095" progId="PBrush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052736"/>
                        <a:ext cx="2735262" cy="244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4820" name="Rectangle 4"/>
          <p:cNvSpPr>
            <a:spLocks noChangeArrowheads="1"/>
          </p:cNvSpPr>
          <p:nvPr/>
        </p:nvSpPr>
        <p:spPr bwMode="auto">
          <a:xfrm>
            <a:off x="827088" y="4508500"/>
            <a:ext cx="8172450" cy="172878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GB" sz="2000" b="1" i="1">
                <a:solidFill>
                  <a:srgbClr val="FF0000"/>
                </a:solidFill>
              </a:rPr>
              <a:t>1</a:t>
            </a:r>
            <a:r>
              <a:rPr lang="en-US" sz="2000" b="1" i="1">
                <a:solidFill>
                  <a:srgbClr val="FF0000"/>
                </a:solidFill>
              </a:rPr>
              <a:t>{</a:t>
            </a:r>
            <a:r>
              <a:rPr lang="en-GB" sz="2000" b="1" i="1">
                <a:solidFill>
                  <a:srgbClr val="FF0000"/>
                </a:solidFill>
              </a:rPr>
              <a:t>g</a:t>
            </a:r>
            <a:endParaRPr lang="fr-FR" sz="2000" b="1" i="1">
              <a:solidFill>
                <a:srgbClr val="FF0000"/>
              </a:solidFill>
            </a:endParaRPr>
          </a:p>
        </p:txBody>
      </p:sp>
      <p:graphicFrame>
        <p:nvGraphicFramePr>
          <p:cNvPr id="674821" name="Object 5"/>
          <p:cNvGraphicFramePr>
            <a:graphicFrameLocks noChangeAspect="1"/>
          </p:cNvGraphicFramePr>
          <p:nvPr/>
        </p:nvGraphicFramePr>
        <p:xfrm>
          <a:off x="5724525" y="5084763"/>
          <a:ext cx="3024188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58" name="Bitmap Image" r:id="rId8" imgW="2457143" imgH="590476" progId="PBrush">
                  <p:embed/>
                </p:oleObj>
              </mc:Choice>
              <mc:Fallback>
                <p:oleObj name="Bitmap Image" r:id="rId8" imgW="2457143" imgH="590476" progId="PBrush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5084763"/>
                        <a:ext cx="3024188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4822" name="Rectangle 6"/>
          <p:cNvSpPr>
            <a:spLocks noGrp="1" noChangeArrowheads="1"/>
          </p:cNvSpPr>
          <p:nvPr>
            <p:ph type="title" sz="quarter"/>
          </p:nvPr>
        </p:nvSpPr>
        <p:spPr>
          <a:xfrm>
            <a:off x="971550" y="188913"/>
            <a:ext cx="7777163" cy="239712"/>
          </a:xfrm>
        </p:spPr>
        <p:txBody>
          <a:bodyPr/>
          <a:lstStyle/>
          <a:p>
            <a:r>
              <a:rPr lang="en-GB" sz="4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GB" sz="4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g</a:t>
            </a:r>
            <a:r>
              <a:rPr lang="en-GB" sz="4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-2</a:t>
            </a:r>
            <a:r>
              <a:rPr lang="en-GB" sz="4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g</a:t>
            </a:r>
            <a:r>
              <a:rPr lang="en-GB" sz="4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interference</a:t>
            </a:r>
          </a:p>
        </p:txBody>
      </p:sp>
      <p:graphicFrame>
        <p:nvGraphicFramePr>
          <p:cNvPr id="674823" name="Object 7"/>
          <p:cNvGraphicFramePr>
            <a:graphicFrameLocks noChangeAspect="1"/>
          </p:cNvGraphicFramePr>
          <p:nvPr/>
        </p:nvGraphicFramePr>
        <p:xfrm>
          <a:off x="1116013" y="5084763"/>
          <a:ext cx="4754562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59" name="Bitmap Image" r:id="rId10" imgW="3820058" imgH="581106" progId="PBrush">
                  <p:embed/>
                </p:oleObj>
              </mc:Choice>
              <mc:Fallback>
                <p:oleObj name="Bitmap Image" r:id="rId10" imgW="3820058" imgH="581106" progId="PBrush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5084763"/>
                        <a:ext cx="4754562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4824" name="Object 8"/>
          <p:cNvGraphicFramePr>
            <a:graphicFrameLocks noChangeAspect="1"/>
          </p:cNvGraphicFramePr>
          <p:nvPr/>
        </p:nvGraphicFramePr>
        <p:xfrm>
          <a:off x="395288" y="3378200"/>
          <a:ext cx="468153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60" name="Bitmap Image" r:id="rId12" imgW="3847619" imgH="428798" progId="PBrush">
                  <p:embed/>
                </p:oleObj>
              </mc:Choice>
              <mc:Fallback>
                <p:oleObj name="Bitmap Image" r:id="rId12" imgW="3847619" imgH="428798" progId="PBrush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378200"/>
                        <a:ext cx="468153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4825" name="Object 9"/>
          <p:cNvGraphicFramePr>
            <a:graphicFrameLocks noChangeAspect="1"/>
          </p:cNvGraphicFramePr>
          <p:nvPr/>
        </p:nvGraphicFramePr>
        <p:xfrm>
          <a:off x="468313" y="3860800"/>
          <a:ext cx="3960812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61" name="Bitmap Image" r:id="rId14" imgW="3600000" imgH="419048" progId="PBrush">
                  <p:embed/>
                </p:oleObj>
              </mc:Choice>
              <mc:Fallback>
                <p:oleObj name="Bitmap Image" r:id="rId14" imgW="3600000" imgH="419048" progId="PBrush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860800"/>
                        <a:ext cx="3960812" cy="460375"/>
                      </a:xfrm>
                      <a:prstGeom prst="rect">
                        <a:avLst/>
                      </a:prstGeom>
                      <a:solidFill>
                        <a:srgbClr val="FF00FF"/>
                      </a:solidFill>
                      <a:ln w="12700">
                        <a:solidFill>
                          <a:srgbClr val="FF00FF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4826" name="Object 10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932363" y="3860800"/>
          <a:ext cx="3887787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62" name="Bitmap Image" r:id="rId16" imgW="3333333" imgH="361809" progId="PBrush">
                  <p:embed/>
                </p:oleObj>
              </mc:Choice>
              <mc:Fallback>
                <p:oleObj name="Bitmap Image" r:id="rId16" imgW="3333333" imgH="361809" progId="PBrush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3860800"/>
                        <a:ext cx="3887787" cy="422275"/>
                      </a:xfrm>
                      <a:prstGeom prst="rect">
                        <a:avLst/>
                      </a:prstGeom>
                      <a:solidFill>
                        <a:srgbClr val="FF00FF"/>
                      </a:solidFill>
                      <a:ln w="12700">
                        <a:solidFill>
                          <a:srgbClr val="FF00FF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4827" name="Rectangle 11"/>
          <p:cNvSpPr>
            <a:spLocks noChangeArrowheads="1"/>
          </p:cNvSpPr>
          <p:nvPr/>
        </p:nvSpPr>
        <p:spPr bwMode="auto">
          <a:xfrm rot="-16200000">
            <a:off x="4872038" y="4495800"/>
            <a:ext cx="5492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6000">
                <a:solidFill>
                  <a:srgbClr val="FF0000"/>
                </a:solidFill>
                <a:cs typeface="Times New Roman" pitchFamily="18" charset="0"/>
              </a:rPr>
              <a:t>{</a:t>
            </a:r>
            <a:endParaRPr lang="fr-FR" sz="6000">
              <a:solidFill>
                <a:srgbClr val="FF0000"/>
              </a:solidFill>
            </a:endParaRPr>
          </a:p>
        </p:txBody>
      </p:sp>
      <p:sp>
        <p:nvSpPr>
          <p:cNvPr id="674828" name="Rectangle 12"/>
          <p:cNvSpPr>
            <a:spLocks noChangeArrowheads="1"/>
          </p:cNvSpPr>
          <p:nvPr/>
        </p:nvSpPr>
        <p:spPr bwMode="auto">
          <a:xfrm>
            <a:off x="6732588" y="4365625"/>
            <a:ext cx="574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sz="2000" b="1" i="1">
                <a:solidFill>
                  <a:srgbClr val="FF0000"/>
                </a:solidFill>
              </a:rPr>
              <a:t>2</a:t>
            </a:r>
            <a:r>
              <a:rPr lang="en-GB" sz="2800" b="1" i="1">
                <a:solidFill>
                  <a:srgbClr val="FF0000"/>
                </a:solidFill>
                <a:latin typeface="Symbol" pitchFamily="18" charset="2"/>
              </a:rPr>
              <a:t>g</a:t>
            </a:r>
            <a:endParaRPr lang="fr-FR" sz="2000" b="1" i="1">
              <a:solidFill>
                <a:srgbClr val="FF0000"/>
              </a:solidFill>
            </a:endParaRPr>
          </a:p>
        </p:txBody>
      </p:sp>
      <p:sp>
        <p:nvSpPr>
          <p:cNvPr id="674829" name="Rectangle 13"/>
          <p:cNvSpPr>
            <a:spLocks noChangeArrowheads="1"/>
          </p:cNvSpPr>
          <p:nvPr/>
        </p:nvSpPr>
        <p:spPr bwMode="auto">
          <a:xfrm>
            <a:off x="4859338" y="4365625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2000" b="1" i="1">
                <a:solidFill>
                  <a:srgbClr val="FF0000"/>
                </a:solidFill>
              </a:rPr>
              <a:t>1</a:t>
            </a:r>
            <a:r>
              <a:rPr lang="en-GB" sz="2800" b="1" i="1">
                <a:solidFill>
                  <a:srgbClr val="FF0000"/>
                </a:solidFill>
                <a:latin typeface="Symbol" pitchFamily="18" charset="2"/>
              </a:rPr>
              <a:t>g</a:t>
            </a:r>
            <a:endParaRPr lang="fr-FR" sz="2000" b="1" i="1">
              <a:solidFill>
                <a:srgbClr val="FF0000"/>
              </a:solidFill>
            </a:endParaRPr>
          </a:p>
        </p:txBody>
      </p:sp>
      <p:sp>
        <p:nvSpPr>
          <p:cNvPr id="674830" name="Rectangle 14"/>
          <p:cNvSpPr>
            <a:spLocks noChangeArrowheads="1"/>
          </p:cNvSpPr>
          <p:nvPr/>
        </p:nvSpPr>
        <p:spPr bwMode="auto">
          <a:xfrm rot="-16200000">
            <a:off x="6816725" y="4495800"/>
            <a:ext cx="5492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6000">
                <a:solidFill>
                  <a:srgbClr val="FF0000"/>
                </a:solidFill>
                <a:cs typeface="Times New Roman" pitchFamily="18" charset="0"/>
              </a:rPr>
              <a:t>{</a:t>
            </a:r>
            <a:endParaRPr lang="fr-FR" sz="6000">
              <a:solidFill>
                <a:srgbClr val="FF0000"/>
              </a:solidFill>
            </a:endParaRPr>
          </a:p>
        </p:txBody>
      </p:sp>
      <p:cxnSp>
        <p:nvCxnSpPr>
          <p:cNvPr id="674831" name="AutoShape 15"/>
          <p:cNvCxnSpPr>
            <a:cxnSpLocks noChangeShapeType="1"/>
          </p:cNvCxnSpPr>
          <p:nvPr/>
        </p:nvCxnSpPr>
        <p:spPr bwMode="auto">
          <a:xfrm rot="16200000" flipH="1">
            <a:off x="3632994" y="4080669"/>
            <a:ext cx="763587" cy="1044575"/>
          </a:xfrm>
          <a:prstGeom prst="bentConnector3">
            <a:avLst>
              <a:gd name="adj1" fmla="val 49898"/>
            </a:avLst>
          </a:prstGeom>
          <a:noFill/>
          <a:ln w="12700">
            <a:solidFill>
              <a:schemeClr val="tx1"/>
            </a:solidFill>
            <a:miter lim="800000"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4832" name="Rectangle 16"/>
          <p:cNvSpPr>
            <a:spLocks noChangeArrowheads="1"/>
          </p:cNvSpPr>
          <p:nvPr/>
        </p:nvSpPr>
        <p:spPr bwMode="auto">
          <a:xfrm>
            <a:off x="2987675" y="765175"/>
            <a:ext cx="543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i="1">
                <a:solidFill>
                  <a:schemeClr val="accent2"/>
                </a:solidFill>
              </a:rPr>
              <a:t>M. P. Rekalo, E. T.-G. and D. Prout Phys. Rev. C  (1999)</a:t>
            </a:r>
            <a:endParaRPr lang="fr-FR" sz="1800" i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9949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Egle Tomasi-Gustafsson       Gatchina, July 10, 2012</a:t>
            </a:r>
            <a:endParaRPr lang="fr-FR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1" y="457201"/>
            <a:ext cx="8291264" cy="3547864"/>
          </a:xfrm>
        </p:spPr>
        <p:txBody>
          <a:bodyPr/>
          <a:lstStyle/>
          <a:p>
            <a:r>
              <a:rPr lang="en-GB" sz="3600" b="1" i="1" dirty="0" smtClean="0">
                <a:solidFill>
                  <a:srgbClr val="0000FF"/>
                </a:solidFill>
              </a:rPr>
              <a:t>The 1</a:t>
            </a:r>
            <a:r>
              <a:rPr lang="en-GB" sz="3600" b="1" i="1" dirty="0" smtClean="0">
                <a:solidFill>
                  <a:srgbClr val="0000FF"/>
                </a:solidFill>
                <a:latin typeface="Symbol" pitchFamily="18" charset="2"/>
              </a:rPr>
              <a:t>g</a:t>
            </a:r>
            <a:r>
              <a:rPr lang="en-GB" sz="3600" b="1" i="1" dirty="0" smtClean="0">
                <a:solidFill>
                  <a:srgbClr val="0000FF"/>
                </a:solidFill>
              </a:rPr>
              <a:t>-2</a:t>
            </a:r>
            <a:r>
              <a:rPr lang="en-GB" sz="3600" b="1" i="1" dirty="0" smtClean="0">
                <a:solidFill>
                  <a:srgbClr val="0000FF"/>
                </a:solidFill>
                <a:latin typeface="Symbol" pitchFamily="18" charset="2"/>
              </a:rPr>
              <a:t>g</a:t>
            </a:r>
            <a:r>
              <a:rPr lang="en-GB" sz="3600" b="1" i="1" dirty="0" smtClean="0">
                <a:solidFill>
                  <a:srgbClr val="0000FF"/>
                </a:solidFill>
              </a:rPr>
              <a:t> interference </a:t>
            </a:r>
            <a:br>
              <a:rPr lang="en-GB" sz="3600" b="1" i="1" dirty="0" smtClean="0">
                <a:solidFill>
                  <a:srgbClr val="0000FF"/>
                </a:solidFill>
              </a:rPr>
            </a:br>
            <a:r>
              <a:rPr lang="en-GB" sz="3600" b="1" i="1" dirty="0" smtClean="0">
                <a:solidFill>
                  <a:srgbClr val="0000FF"/>
                </a:solidFill>
              </a:rPr>
              <a:t>destroys the linearity </a:t>
            </a:r>
            <a:br>
              <a:rPr lang="en-GB" sz="3600" b="1" i="1" dirty="0" smtClean="0">
                <a:solidFill>
                  <a:srgbClr val="0000FF"/>
                </a:solidFill>
              </a:rPr>
            </a:br>
            <a:r>
              <a:rPr lang="en-GB" sz="3600" b="1" i="1" dirty="0" smtClean="0">
                <a:solidFill>
                  <a:srgbClr val="0000FF"/>
                </a:solidFill>
              </a:rPr>
              <a:t>of the </a:t>
            </a:r>
            <a:r>
              <a:rPr lang="en-GB" sz="3600" b="1" i="1" dirty="0" err="1" smtClean="0">
                <a:solidFill>
                  <a:srgbClr val="0000FF"/>
                </a:solidFill>
              </a:rPr>
              <a:t>Rosenbluth</a:t>
            </a:r>
            <a:r>
              <a:rPr lang="en-GB" sz="3600" b="1" i="1" dirty="0" smtClean="0">
                <a:solidFill>
                  <a:srgbClr val="0000FF"/>
                </a:solidFill>
              </a:rPr>
              <a:t> plot!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11560" y="2924944"/>
            <a:ext cx="8291264" cy="35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kern="0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What about data?</a:t>
            </a:r>
            <a:endParaRPr kumimoji="0" lang="en-GB" sz="3600" b="1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50668714"/>
      </p:ext>
    </p:extLst>
  </p:cSld>
  <p:clrMapOvr>
    <a:masterClrMapping/>
  </p:clrMapOvr>
  <p:transition advTm="734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Egle Tomasi-Gustafsson       Gatchina, July 10, 2012</a:t>
            </a:r>
            <a:endParaRPr lang="fr-FR"/>
          </a:p>
        </p:txBody>
      </p:sp>
      <p:graphicFrame>
        <p:nvGraphicFramePr>
          <p:cNvPr id="675842" name="Object 2"/>
          <p:cNvGraphicFramePr>
            <a:graphicFrameLocks noChangeAspect="1"/>
          </p:cNvGraphicFramePr>
          <p:nvPr/>
        </p:nvGraphicFramePr>
        <p:xfrm>
          <a:off x="755650" y="3295650"/>
          <a:ext cx="3600450" cy="135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854" name="Bitmap Image" r:id="rId4" imgW="2505425" imgH="1047619" progId="PBrush">
                  <p:embed/>
                </p:oleObj>
              </mc:Choice>
              <mc:Fallback>
                <p:oleObj name="Bitmap Image" r:id="rId4" imgW="2505425" imgH="1047619" progId="PBrush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295650"/>
                        <a:ext cx="3600450" cy="135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75843" name="Picture 3" descr="csa_hallc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68760"/>
            <a:ext cx="4932363" cy="4932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584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765175"/>
            <a:ext cx="245745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45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765175"/>
            <a:ext cx="381952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46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3357563"/>
            <a:ext cx="3600450" cy="1801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5847" name="Picture 7" descr="dsa_hallc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46563" y="1268413"/>
            <a:ext cx="4897437" cy="48974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5848" name="Rectangle 8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0"/>
            <a:ext cx="8229600" cy="549275"/>
          </a:xfrm>
        </p:spPr>
        <p:txBody>
          <a:bodyPr/>
          <a:lstStyle/>
          <a:p>
            <a:r>
              <a:rPr lang="en-GB" sz="4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GB" sz="4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g</a:t>
            </a:r>
            <a:r>
              <a:rPr lang="en-GB" sz="4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-2</a:t>
            </a:r>
            <a:r>
              <a:rPr lang="en-GB" sz="4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g</a:t>
            </a:r>
            <a:r>
              <a:rPr lang="en-GB" sz="4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interference</a:t>
            </a:r>
          </a:p>
        </p:txBody>
      </p:sp>
      <p:sp>
        <p:nvSpPr>
          <p:cNvPr id="675849" name="Line 9"/>
          <p:cNvSpPr>
            <a:spLocks noChangeShapeType="1"/>
          </p:cNvSpPr>
          <p:nvPr/>
        </p:nvSpPr>
        <p:spPr bwMode="auto">
          <a:xfrm>
            <a:off x="5003800" y="4724400"/>
            <a:ext cx="35988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850" name="Rectangle 10"/>
          <p:cNvSpPr>
            <a:spLocks noChangeArrowheads="1"/>
          </p:cNvSpPr>
          <p:nvPr/>
        </p:nvSpPr>
        <p:spPr bwMode="auto">
          <a:xfrm>
            <a:off x="1661374" y="6093296"/>
            <a:ext cx="74826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sz="2000" i="1" dirty="0">
                <a:solidFill>
                  <a:srgbClr val="0000FF"/>
                </a:solidFill>
              </a:rPr>
              <a:t>M. P. </a:t>
            </a:r>
            <a:r>
              <a:rPr lang="en-US" sz="2000" i="1" dirty="0" err="1">
                <a:solidFill>
                  <a:srgbClr val="0000FF"/>
                </a:solidFill>
              </a:rPr>
              <a:t>Rekalo</a:t>
            </a:r>
            <a:r>
              <a:rPr lang="en-US" sz="2000" i="1" dirty="0">
                <a:solidFill>
                  <a:srgbClr val="0000FF"/>
                </a:solidFill>
              </a:rPr>
              <a:t>, E. T-G and D. </a:t>
            </a:r>
            <a:r>
              <a:rPr lang="en-US" sz="2000" i="1" dirty="0" err="1">
                <a:solidFill>
                  <a:srgbClr val="0000FF"/>
                </a:solidFill>
              </a:rPr>
              <a:t>Prout</a:t>
            </a:r>
            <a:r>
              <a:rPr lang="en-US" sz="2000" i="1" dirty="0">
                <a:solidFill>
                  <a:srgbClr val="0000FF"/>
                </a:solidFill>
              </a:rPr>
              <a:t>, Phys. Rev. C60, 042202 (1999)</a:t>
            </a:r>
          </a:p>
        </p:txBody>
      </p:sp>
      <p:graphicFrame>
        <p:nvGraphicFramePr>
          <p:cNvPr id="675851" name="Object 11"/>
          <p:cNvGraphicFramePr>
            <a:graphicFrameLocks noChangeAspect="1"/>
          </p:cNvGraphicFramePr>
          <p:nvPr/>
        </p:nvGraphicFramePr>
        <p:xfrm>
          <a:off x="2843213" y="1989138"/>
          <a:ext cx="107950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855" name="Bitmap Image" r:id="rId11" imgW="847843" imgH="257007" progId="PBrush">
                  <p:embed/>
                </p:oleObj>
              </mc:Choice>
              <mc:Fallback>
                <p:oleObj name="Bitmap Image" r:id="rId11" imgW="847843" imgH="257007" progId="PBrush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1989138"/>
                        <a:ext cx="1079500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75852" name="Picture 1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060575"/>
            <a:ext cx="1079500" cy="3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53" name="Text Box 13"/>
          <p:cNvSpPr txBox="1">
            <a:spLocks noChangeArrowheads="1"/>
          </p:cNvSpPr>
          <p:nvPr/>
        </p:nvSpPr>
        <p:spPr bwMode="auto">
          <a:xfrm>
            <a:off x="950913" y="2009775"/>
            <a:ext cx="704850" cy="4699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fr-FR">
                <a:solidFill>
                  <a:srgbClr val="0000FF"/>
                </a:solidFill>
              </a:rPr>
              <a:t>C/A</a:t>
            </a:r>
          </a:p>
        </p:txBody>
      </p:sp>
      <p:sp>
        <p:nvSpPr>
          <p:cNvPr id="675854" name="Text Box 14"/>
          <p:cNvSpPr txBox="1">
            <a:spLocks noChangeArrowheads="1"/>
          </p:cNvSpPr>
          <p:nvPr/>
        </p:nvSpPr>
        <p:spPr bwMode="auto">
          <a:xfrm>
            <a:off x="5219700" y="1989138"/>
            <a:ext cx="722313" cy="4699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fr-FR">
                <a:solidFill>
                  <a:srgbClr val="FF0000"/>
                </a:solidFill>
              </a:rPr>
              <a:t>D/A</a:t>
            </a:r>
          </a:p>
        </p:txBody>
      </p:sp>
    </p:spTree>
    <p:extLst>
      <p:ext uri="{BB962C8B-B14F-4D97-AF65-F5344CB8AC3E}">
        <p14:creationId xmlns:p14="http://schemas.microsoft.com/office/powerpoint/2010/main" val="9204498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llon_Dapnia">
  <a:themeElements>
    <a:clrScheme name="Villon_Dapni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illon_Dapni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3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3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illon_Dapni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llon_Dapni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llon_Dapni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llon_Dapni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llon_Dapni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llon_Dapni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llon_Dapni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Villon_Dapnia</Template>
  <TotalTime>28136</TotalTime>
  <Words>2823</Words>
  <Application>Microsoft Office PowerPoint</Application>
  <PresentationFormat>Экран (4:3)</PresentationFormat>
  <Paragraphs>443</Paragraphs>
  <Slides>58</Slides>
  <Notes>18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58</vt:i4>
      </vt:variant>
    </vt:vector>
  </HeadingPairs>
  <TitlesOfParts>
    <vt:vector size="65" baseType="lpstr">
      <vt:lpstr>Villon_Dapnia</vt:lpstr>
      <vt:lpstr>Conception personnalisée</vt:lpstr>
      <vt:lpstr>1_Conception personnalisée</vt:lpstr>
      <vt:lpstr>Présentation</vt:lpstr>
      <vt:lpstr>Bitmap Image</vt:lpstr>
      <vt:lpstr>Equation</vt:lpstr>
      <vt:lpstr>Image Bitmap</vt:lpstr>
      <vt:lpstr> Model dependent and  model independent considerations   on two photon exchange</vt:lpstr>
      <vt:lpstr>Презентация PowerPoint</vt:lpstr>
      <vt:lpstr>Two-Photon exchange</vt:lpstr>
      <vt:lpstr>Qualitative estimation  of 2g exchange </vt:lpstr>
      <vt:lpstr>Two-Photon exchange in ed-scatterng</vt:lpstr>
      <vt:lpstr>Crossing Symmetry</vt:lpstr>
      <vt:lpstr>1g-2g interference</vt:lpstr>
      <vt:lpstr>The 1g-2g interference  destroys the linearity  of the Rosenbluth plot!</vt:lpstr>
      <vt:lpstr>1g-2g interference</vt:lpstr>
      <vt:lpstr>Презентация PowerPoint</vt:lpstr>
      <vt:lpstr> e+4He scattering</vt:lpstr>
      <vt:lpstr>Linear fit to e+4He elastic scattering</vt:lpstr>
      <vt:lpstr>Презентация PowerPoint</vt:lpstr>
      <vt:lpstr>Презентация PowerPoint</vt:lpstr>
      <vt:lpstr>Презентация PowerPoint</vt:lpstr>
      <vt:lpstr>Model independent considerations for e± N scattering</vt:lpstr>
      <vt:lpstr>If no positron beam…</vt:lpstr>
      <vt:lpstr>If no positron beam…</vt:lpstr>
      <vt:lpstr>If no positron beam…</vt:lpstr>
      <vt:lpstr>If no positron beam…</vt:lpstr>
      <vt:lpstr>Презентация PowerPoint</vt:lpstr>
      <vt:lpstr>Time-like observables:  | GE| 2 and | GM| 2 </vt:lpstr>
      <vt:lpstr>Unpolarized cross section</vt:lpstr>
      <vt:lpstr>Symmetry relations</vt:lpstr>
      <vt:lpstr>Symmetry relations (annihilation)</vt:lpstr>
      <vt:lpstr>What do data say? </vt:lpstr>
      <vt:lpstr>Radiative Return (ISR)</vt:lpstr>
      <vt:lpstr>Angular distribution</vt:lpstr>
      <vt:lpstr>Angular Asymmetry</vt:lpstr>
      <vt:lpstr>Structure Function method </vt:lpstr>
      <vt:lpstr>Fitting the angular distributions...</vt:lpstr>
      <vt:lpstr>Fitting the angular distributions...</vt:lpstr>
      <vt:lpstr>Fitting the angular distributions...</vt:lpstr>
      <vt:lpstr>Fitting the angular distributions...</vt:lpstr>
      <vt:lpstr>Fitting the angular distributions...</vt:lpstr>
      <vt:lpstr>Fitting the angular distributions…</vt:lpstr>
      <vt:lpstr>Which alternative for Gep? </vt:lpstr>
      <vt:lpstr>Презентация PowerPoint</vt:lpstr>
      <vt:lpstr>Презентация PowerPoint</vt:lpstr>
      <vt:lpstr>Rosenbluth separation</vt:lpstr>
      <vt:lpstr>Reduced cross section and RC</vt:lpstr>
      <vt:lpstr>Radiative Corrections (ep)</vt:lpstr>
      <vt:lpstr>Experimental correlation</vt:lpstr>
      <vt:lpstr>Scattered electron energy</vt:lpstr>
      <vt:lpstr>Polarization ratio (e-dependence)</vt:lpstr>
      <vt:lpstr>Summary</vt:lpstr>
      <vt:lpstr>The Pauli and Dirac Form Factors</vt:lpstr>
      <vt:lpstr>Systematics</vt:lpstr>
      <vt:lpstr>Differential cross section (SF)</vt:lpstr>
      <vt:lpstr>Charge Asymmetry</vt:lpstr>
      <vt:lpstr>K-factor (hard)</vt:lpstr>
      <vt:lpstr>Radiative correction factor</vt:lpstr>
      <vt:lpstr>QED versus QCD</vt:lpstr>
      <vt:lpstr>QED versus QCD</vt:lpstr>
      <vt:lpstr>Interference of 1 2 exchange</vt:lpstr>
      <vt:lpstr>Simulations</vt:lpstr>
      <vt:lpstr>Презентация PowerPoint</vt:lpstr>
      <vt:lpstr>Презентация PowerPoint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Ballade, épitaphe et rondeau</dc:title>
  <dc:creator>bugeon</dc:creator>
  <cp:lastModifiedBy>user</cp:lastModifiedBy>
  <cp:revision>2570</cp:revision>
  <cp:lastPrinted>2002-05-28T12:54:19Z</cp:lastPrinted>
  <dcterms:created xsi:type="dcterms:W3CDTF">2005-03-08T09:39:40Z</dcterms:created>
  <dcterms:modified xsi:type="dcterms:W3CDTF">2012-07-10T07:11:48Z</dcterms:modified>
</cp:coreProperties>
</file>