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2" r:id="rId3"/>
    <p:sldId id="374" r:id="rId4"/>
    <p:sldId id="348" r:id="rId5"/>
    <p:sldId id="346" r:id="rId6"/>
    <p:sldId id="347" r:id="rId7"/>
    <p:sldId id="365" r:id="rId8"/>
    <p:sldId id="349" r:id="rId9"/>
    <p:sldId id="350" r:id="rId10"/>
    <p:sldId id="351" r:id="rId11"/>
    <p:sldId id="352" r:id="rId12"/>
    <p:sldId id="354" r:id="rId13"/>
    <p:sldId id="355" r:id="rId14"/>
    <p:sldId id="357" r:id="rId15"/>
    <p:sldId id="368" r:id="rId16"/>
    <p:sldId id="371" r:id="rId17"/>
    <p:sldId id="336" r:id="rId18"/>
    <p:sldId id="362" r:id="rId19"/>
    <p:sldId id="358" r:id="rId20"/>
    <p:sldId id="363" r:id="rId21"/>
    <p:sldId id="360" r:id="rId22"/>
    <p:sldId id="361" r:id="rId23"/>
    <p:sldId id="373" r:id="rId24"/>
    <p:sldId id="285" r:id="rId2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17" autoAdjust="0"/>
    <p:restoredTop sz="71543" autoAdjust="0"/>
  </p:normalViewPr>
  <p:slideViewPr>
    <p:cSldViewPr snapToGrid="0">
      <p:cViewPr varScale="1">
        <p:scale>
          <a:sx n="83" d="100"/>
          <a:sy n="83" d="100"/>
        </p:scale>
        <p:origin x="-24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CD70D-64A7-496A-B8EA-6E12D20938D6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02878-DF15-4322-9892-3C135F367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674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A70F6-80E4-48DF-AA08-5AE315B8DE5E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854BB-93C5-43A4-A7E7-D25BDCFE9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194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854BB-93C5-43A4-A7E7-D25BDCFE9E4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14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участие в ремонтно-восстановительных  и диагностических работах  на мюонном плече  эксперимента ALICE. 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 работы состояла в диагностике работоспособности мюонных камер, устранении  появившихся в них за предыдущий период работы БАК неисправностей и подготовке  мюонного детектора к последующей работе в эксперименте.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Особенностью этой работы и обстоятельством сильно усложняющим  деятельность была труднодоступность элементов детектора, расположенных как в полостях магнитов, так и подвешенных на большой высоте 6-7 метров.   Все это требовало достаточно сложной разборки элементов детектора для последующего доступа к ним и их ремонта. Работа велась с применением лесов и подъемных механизмов, а также элементов страховки при работе на высоте. После того, как  производился доступ к неисправным элементам мюонного детектора, производилась их диагностика с помощью программного обеспечения, проверялась способность чтения данных с камер – программа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 а также способность камеры держать без электрических пробоев в ней  заданное высокое напряжение, что необходимо для поддержания необходимого газового усиления камеры.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процессе этой деятельности  были выявлены основные типы возникших неисправностей мюонных камер.</a:t>
            </a:r>
          </a:p>
          <a:p>
            <a:pPr marL="171450" lvl="0" indent="-171450">
              <a:buFont typeface="Arial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Одной из типовых неисправностей было появление трещин в местах пайки шин питания карт считывания данных, что приводило к неправильной работе всей системы считывания. Данная неисправность устранялась путем перепайки шин питания и установке (запайке) дополнительных проводников, шунтирующих  «слабые места».</a:t>
            </a:r>
          </a:p>
          <a:p>
            <a:pPr marL="171450" lvl="0" indent="-171450">
              <a:buFont typeface="Arial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было выявлено достаточно большое количество неисправных карт считывания данных на камерах. Все неисправные карты были заменены новыми и протестированы.</a:t>
            </a:r>
          </a:p>
          <a:p>
            <a:pPr marL="171450" lvl="0" indent="-171450">
              <a:buFont typeface="Arial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 замечено появление белого налета на разъемах и самих картах. По видимому , это следствие плохой отмывки карт после их распайки на производстве. </a:t>
            </a:r>
          </a:p>
          <a:p>
            <a:pPr marL="171450" lvl="0" indent="-171450">
              <a:buFont typeface="Arial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вышеуказанных проверок еще выполнялась проверка утечки рабочего газа из элементов детектора и подводящей газ арматуры. Данная утечка определялась по общему расходу газа на полуплоскость, а конкретное место утечки определялось с помощью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течеискателя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требовало детального обследования всех детекторных элементов.  </a:t>
            </a:r>
          </a:p>
          <a:p>
            <a:pPr marL="171450" lvl="0" indent="-171450">
              <a:buFont typeface="Arial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процессе набора данных в 2012 году оказалось, что при повышении интенсивности пучка ряд камер стал работать с пробоями по высокому напряжению. Поэтому все камеры тестировались на способность работать под высоким напряжением 1800  вольт. Причина этого явления пока до конца не выяснена. Эти детекторные элементы расположены в разных местах станций детектора, поэтому объяснить эту проблему только с позиций интенсивности нельзя. Некоторые из таких камер пришлось заменять полностью на новые. 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устранения неисправностей на элементах детектора производилась их обратная установка на конструктив плоскостей детектора их последующая финальная проверка.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3902-774A-E442-8E23-B4CDC3DEDE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0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aseline="0" dirty="0" smtClean="0"/>
              <a:t>     </a:t>
            </a:r>
            <a:r>
              <a:rPr lang="ru-RU" sz="1200" dirty="0" smtClean="0"/>
              <a:t>1. Измерены положения всех детекторов эксперимента </a:t>
            </a:r>
            <a:r>
              <a:rPr lang="en-US" sz="1200" dirty="0" smtClean="0"/>
              <a:t>ALICE</a:t>
            </a:r>
            <a:r>
              <a:rPr lang="ru-RU" sz="1200" dirty="0" smtClean="0"/>
              <a:t> до и после их обслуживания.</a:t>
            </a:r>
          </a:p>
          <a:p>
            <a:pPr marL="0" indent="0">
              <a:buNone/>
            </a:pPr>
            <a:r>
              <a:rPr lang="en-US" sz="1200" dirty="0" smtClean="0"/>
              <a:t>     </a:t>
            </a:r>
            <a:r>
              <a:rPr lang="ru-RU" sz="1200" dirty="0" smtClean="0"/>
              <a:t>2. Велся постоянный контроль положения вакуумной пучковой трубы после любого изменения нагрузки на несущую конструкцию детекторов </a:t>
            </a:r>
            <a:r>
              <a:rPr lang="en-US" sz="1200" dirty="0" smtClean="0"/>
              <a:t>ALICE</a:t>
            </a:r>
            <a:r>
              <a:rPr lang="ru-RU" sz="1200" dirty="0" smtClean="0"/>
              <a:t> </a:t>
            </a:r>
          </a:p>
          <a:p>
            <a:pPr marL="0" indent="0">
              <a:buNone/>
            </a:pPr>
            <a:r>
              <a:rPr lang="en-US" sz="1200" dirty="0" smtClean="0"/>
              <a:t>     </a:t>
            </a:r>
            <a:r>
              <a:rPr lang="ru-RU" sz="1200" dirty="0" smtClean="0"/>
              <a:t>3. Установка новых </a:t>
            </a:r>
            <a:r>
              <a:rPr lang="ru-RU" sz="1200" dirty="0" err="1" smtClean="0"/>
              <a:t>референсных</a:t>
            </a:r>
            <a:r>
              <a:rPr lang="ru-RU" sz="1200" dirty="0" smtClean="0"/>
              <a:t> точек геодезической сети АЛИСА.</a:t>
            </a:r>
          </a:p>
          <a:p>
            <a:pPr marL="0" indent="0">
              <a:buNone/>
            </a:pPr>
            <a:r>
              <a:rPr lang="ru-RU" sz="1200" dirty="0" smtClean="0"/>
              <a:t>     4. Обслуживание и ремонт механизмов устанавливающих </a:t>
            </a:r>
            <a:r>
              <a:rPr lang="ru-RU" sz="1200" dirty="0" err="1" smtClean="0"/>
              <a:t>референсные</a:t>
            </a:r>
            <a:r>
              <a:rPr lang="ru-RU" sz="1200" dirty="0" smtClean="0"/>
              <a:t> точки каверны </a:t>
            </a:r>
            <a:r>
              <a:rPr lang="en-US" sz="1200" dirty="0" smtClean="0"/>
              <a:t>ALICE</a:t>
            </a:r>
            <a:r>
              <a:rPr lang="ru-RU" sz="120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     5. После каждого такого обслуживания (ремонта) поверялась и уточнялась геодезическая сеть </a:t>
            </a:r>
            <a:r>
              <a:rPr lang="ru-RU" sz="1200" dirty="0" err="1" smtClean="0"/>
              <a:t>референсных</a:t>
            </a:r>
            <a:r>
              <a:rPr lang="ru-RU" sz="1200" dirty="0" smtClean="0"/>
              <a:t> точек каверны </a:t>
            </a:r>
            <a:r>
              <a:rPr lang="en-US" sz="1200" dirty="0" smtClean="0"/>
              <a:t>ALICE </a:t>
            </a:r>
            <a:r>
              <a:rPr lang="ru-RU" sz="1200" dirty="0" smtClean="0"/>
              <a:t>с помощью нового лазерного теодолита SFB AT401. </a:t>
            </a:r>
            <a:r>
              <a:rPr lang="ru-RU" dirty="0" smtClean="0"/>
              <a:t>Прецизионный теодолит оказался настолько хорош, что позволяет чувствовать сферичность земли на базе 50 метров!</a:t>
            </a:r>
          </a:p>
          <a:p>
            <a:pPr marL="0" indent="0">
              <a:buNone/>
            </a:pPr>
            <a:endParaRPr lang="ru-RU" sz="1200" dirty="0" smtClean="0"/>
          </a:p>
          <a:p>
            <a:pPr marL="0" indent="0">
              <a:buNone/>
            </a:pPr>
            <a:r>
              <a:rPr lang="ru-RU" sz="1200" dirty="0" smtClean="0"/>
              <a:t>Для проведения этих работ использовалась теодолитная и </a:t>
            </a:r>
            <a:r>
              <a:rPr lang="ru-RU" sz="1200" dirty="0" err="1" smtClean="0"/>
              <a:t>фотограммометрическая</a:t>
            </a:r>
            <a:r>
              <a:rPr lang="ru-RU" sz="1200" dirty="0" smtClean="0"/>
              <a:t> методика.</a:t>
            </a:r>
          </a:p>
          <a:p>
            <a:endParaRPr lang="ru-RU" baseline="0" dirty="0" smtClean="0"/>
          </a:p>
          <a:p>
            <a:r>
              <a:rPr lang="ru-RU" baseline="0" dirty="0" err="1" smtClean="0"/>
              <a:t>Фотограммометрия</a:t>
            </a:r>
            <a:r>
              <a:rPr lang="ru-RU" baseline="0" dirty="0" smtClean="0"/>
              <a:t>: съемка нескольких десятков изображений </a:t>
            </a:r>
            <a:r>
              <a:rPr lang="ru-RU" baseline="0" dirty="0" err="1" smtClean="0"/>
              <a:t>референсных</a:t>
            </a:r>
            <a:r>
              <a:rPr lang="ru-RU" baseline="0" dirty="0" smtClean="0"/>
              <a:t> точек и наклеенных маркеров с разных точек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Обработка данных позволяет измерить положение относительно </a:t>
            </a:r>
            <a:r>
              <a:rPr lang="ru-RU" dirty="0" err="1" smtClean="0"/>
              <a:t>референсных</a:t>
            </a:r>
            <a:r>
              <a:rPr lang="ru-RU" dirty="0" smtClean="0"/>
              <a:t> точек в пещере с</a:t>
            </a:r>
            <a:r>
              <a:rPr lang="ru-RU" baseline="0" dirty="0" smtClean="0"/>
              <a:t> точностью около 100-200 микрон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3902-774A-E442-8E23-B4CDC3DEDE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0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baseline="0" dirty="0" smtClean="0"/>
              <a:t>Публикация</a:t>
            </a:r>
            <a:r>
              <a:rPr lang="ru-RU" baseline="0" dirty="0" smtClean="0"/>
              <a:t>: </a:t>
            </a:r>
            <a:r>
              <a:rPr lang="ru-RU" b="1" baseline="0" dirty="0" smtClean="0"/>
              <a:t>Научно-технические ведомости </a:t>
            </a:r>
            <a:r>
              <a:rPr lang="ru-RU" b="1" baseline="0" dirty="0" err="1" smtClean="0"/>
              <a:t>СПбГПУ</a:t>
            </a:r>
            <a:r>
              <a:rPr lang="ru-RU" b="1" baseline="0" dirty="0" smtClean="0"/>
              <a:t>, Физико-математические науки, #3(177) 2013, </a:t>
            </a:r>
            <a:r>
              <a:rPr lang="ru-RU" b="1" baseline="0" dirty="0" err="1" smtClean="0"/>
              <a:t>стр</a:t>
            </a:r>
            <a:r>
              <a:rPr lang="ru-RU" b="1" baseline="0" dirty="0" smtClean="0"/>
              <a:t> 106-114</a:t>
            </a:r>
            <a:endParaRPr lang="en-US" b="1" dirty="0" smtClean="0"/>
          </a:p>
          <a:p>
            <a:endParaRPr lang="ru-RU" dirty="0" smtClean="0"/>
          </a:p>
          <a:p>
            <a:r>
              <a:rPr lang="ru-RU" dirty="0" smtClean="0"/>
              <a:t>Положение пучковой трубы внутри </a:t>
            </a:r>
            <a:r>
              <a:rPr lang="en-US" dirty="0" smtClean="0"/>
              <a:t>ITS </a:t>
            </a:r>
            <a:r>
              <a:rPr lang="ru-RU" dirty="0" smtClean="0"/>
              <a:t>должно быть стабилизировано с точностью</a:t>
            </a:r>
            <a:r>
              <a:rPr lang="ru-RU" baseline="0" dirty="0" smtClean="0"/>
              <a:t> лучше 1 мм (зазор около 2 мм)</a:t>
            </a:r>
          </a:p>
          <a:p>
            <a:r>
              <a:rPr lang="ru-RU" baseline="0" dirty="0" smtClean="0"/>
              <a:t>При этом не должно возникать больших усилий, так как необходимо минимизировать материальный бюджет.</a:t>
            </a:r>
          </a:p>
          <a:p>
            <a:r>
              <a:rPr lang="ru-RU" baseline="0" dirty="0" smtClean="0"/>
              <a:t>Особенностью установки является то, что труба крепится к фланцу абсорбера, который может смещаться в плоскости ХУ</a:t>
            </a:r>
          </a:p>
          <a:p>
            <a:r>
              <a:rPr lang="ru-RU" baseline="0" dirty="0" smtClean="0"/>
              <a:t>(перпендикулярно пучку) на расстояние до 10 мм (главным образом влияние магнитного поля). </a:t>
            </a:r>
          </a:p>
          <a:p>
            <a:r>
              <a:rPr lang="ru-RU" baseline="0" dirty="0" smtClean="0"/>
              <a:t>Для того, чтобы развязать трубу от этих движений  предполагается установить </a:t>
            </a:r>
            <a:r>
              <a:rPr lang="ru-RU" baseline="0" dirty="0" err="1" smtClean="0"/>
              <a:t>сильфонный</a:t>
            </a:r>
            <a:r>
              <a:rPr lang="ru-RU" baseline="0" dirty="0" smtClean="0"/>
              <a:t> компенсатор (два сильфона),</a:t>
            </a:r>
          </a:p>
          <a:p>
            <a:r>
              <a:rPr lang="ru-RU" baseline="0" dirty="0" smtClean="0"/>
              <a:t>а крепление пучковой трубы расположить между точкой взаимодействия и первым сильфоном</a:t>
            </a:r>
          </a:p>
          <a:p>
            <a:endParaRPr lang="ru-RU" dirty="0" smtClean="0"/>
          </a:p>
          <a:p>
            <a:r>
              <a:rPr lang="ru-RU" dirty="0" smtClean="0"/>
              <a:t>В</a:t>
            </a:r>
            <a:r>
              <a:rPr lang="ru-RU" baseline="0" dirty="0" smtClean="0"/>
              <a:t> прошлом году были проанализированы по методу конечных элементов </a:t>
            </a:r>
            <a:r>
              <a:rPr lang="en-US" baseline="0" dirty="0" smtClean="0"/>
              <a:t>(</a:t>
            </a:r>
            <a:r>
              <a:rPr lang="ru-RU" baseline="0" dirty="0" smtClean="0"/>
              <a:t>программа </a:t>
            </a:r>
            <a:r>
              <a:rPr lang="en-US" baseline="0" dirty="0" smtClean="0"/>
              <a:t>ANSYS)</a:t>
            </a:r>
            <a:r>
              <a:rPr lang="ru-RU" baseline="0" dirty="0" smtClean="0"/>
              <a:t> две версии подвески пучковой трубы, </a:t>
            </a:r>
          </a:p>
          <a:p>
            <a:r>
              <a:rPr lang="ru-RU" baseline="0" dirty="0" smtClean="0"/>
              <a:t>удовлетворяющие нашим условиям. </a:t>
            </a:r>
            <a:r>
              <a:rPr lang="ru-RU" dirty="0" smtClean="0"/>
              <a:t>Сложность расчета</a:t>
            </a:r>
            <a:r>
              <a:rPr lang="ru-RU" baseline="0" dirty="0" smtClean="0"/>
              <a:t> </a:t>
            </a:r>
            <a:r>
              <a:rPr lang="ru-RU" dirty="0" smtClean="0"/>
              <a:t>заключается в том, что толщина стенок сильфонов обладает выраженной </a:t>
            </a:r>
          </a:p>
          <a:p>
            <a:r>
              <a:rPr lang="ru-RU" dirty="0" smtClean="0"/>
              <a:t>Неоднородностью, которую не удается включить в модель. Можно провести</a:t>
            </a:r>
            <a:r>
              <a:rPr lang="ru-RU" baseline="0" dirty="0" smtClean="0"/>
              <a:t> расчеты в предположении, что стенки сильфонов имеют </a:t>
            </a:r>
          </a:p>
          <a:p>
            <a:r>
              <a:rPr lang="ru-RU" baseline="0" dirty="0" smtClean="0"/>
              <a:t>постоянную толщину. Для проверки применимости такой модели был создан стенд, позволяющий замерить усилие, необходимое </a:t>
            </a:r>
          </a:p>
          <a:p>
            <a:r>
              <a:rPr lang="ru-RU" baseline="0" dirty="0" smtClean="0"/>
              <a:t>для возврата точки подвеса </a:t>
            </a:r>
            <a:r>
              <a:rPr lang="ru-RU" dirty="0" smtClean="0"/>
              <a:t>в исходное положение при заданном смещении другого (фланцевого) конца сильфонной группы.</a:t>
            </a:r>
          </a:p>
          <a:p>
            <a:r>
              <a:rPr lang="ru-RU" dirty="0" smtClean="0"/>
              <a:t>Для исключения влияния силы</a:t>
            </a:r>
            <a:r>
              <a:rPr lang="ru-RU" baseline="0" dirty="0" smtClean="0"/>
              <a:t> тяжести измерения исходного положения выполняются в вертикальном положении стенда.</a:t>
            </a:r>
          </a:p>
          <a:p>
            <a:r>
              <a:rPr lang="ru-RU" baseline="0" dirty="0" smtClean="0"/>
              <a:t>В качестве измерителей использованы индикаторы с точностью 10 микрон</a:t>
            </a:r>
          </a:p>
          <a:p>
            <a:endParaRPr lang="ru-RU" baseline="0" dirty="0" smtClean="0"/>
          </a:p>
          <a:p>
            <a:r>
              <a:rPr lang="ru-RU" baseline="0" dirty="0" smtClean="0"/>
              <a:t>Было показано, что отклонения измеренной силы реакции опоры от  расчетной не превышает 10% для различных видов </a:t>
            </a:r>
            <a:r>
              <a:rPr lang="ru-RU" baseline="0" dirty="0" err="1" smtClean="0"/>
              <a:t>исследовательных</a:t>
            </a:r>
            <a:r>
              <a:rPr lang="ru-RU" baseline="0" dirty="0" smtClean="0"/>
              <a:t> сильфонов</a:t>
            </a:r>
          </a:p>
          <a:p>
            <a:r>
              <a:rPr lang="ru-RU" baseline="0" dirty="0" smtClean="0"/>
              <a:t>То есть использованная модель вполне применима для моделирования системы подвеса пучковой трубы.</a:t>
            </a:r>
          </a:p>
          <a:p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3902-774A-E442-8E23-B4CDC3DEDE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07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40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28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406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832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597352"/>
            <a:ext cx="2133600" cy="260648"/>
          </a:xfrm>
        </p:spPr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23728" y="6597352"/>
            <a:ext cx="4896544" cy="260648"/>
          </a:xfrm>
        </p:spPr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07292" y="6597352"/>
            <a:ext cx="2133600" cy="285022"/>
          </a:xfrm>
        </p:spPr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76470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0" y="6597352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 descr="alice-logo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590" y="11621"/>
            <a:ext cx="539552" cy="73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9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23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46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088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373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23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53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05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Е. Крышень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Научная сессия ОФВЭ, 24 октября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2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liceinfo.cern.ch/Notes/node/214" TargetMode="External"/><Relationship Id="rId2" Type="http://schemas.openxmlformats.org/officeDocument/2006/relationships/hyperlink" Target="https://aliceinfo.cern.ch/Notes/node/20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hyperlink" Target="https://aliceinfo.cern.ch/Notes/node/25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2333" y="2296461"/>
            <a:ext cx="7772400" cy="1470025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669654"/>
            <a:ext cx="6400800" cy="108307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Е</a:t>
            </a:r>
            <a:r>
              <a:rPr lang="ru-RU" sz="1800" dirty="0">
                <a:solidFill>
                  <a:schemeClr val="tx1"/>
                </a:solidFill>
              </a:rPr>
              <a:t>. </a:t>
            </a:r>
            <a:r>
              <a:rPr lang="ru-RU" sz="1800" dirty="0" err="1">
                <a:solidFill>
                  <a:schemeClr val="tx1"/>
                </a:solidFill>
              </a:rPr>
              <a:t>Крышень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Научная сессия ОФВЭ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4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декабря </a:t>
            </a:r>
            <a:r>
              <a:rPr lang="ru-RU" sz="1800" dirty="0" smtClean="0">
                <a:solidFill>
                  <a:schemeClr val="tx1"/>
                </a:solidFill>
              </a:rPr>
              <a:t>2013</a:t>
            </a:r>
            <a:endParaRPr lang="en-US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dependence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20153"/>
            <a:ext cx="9144000" cy="656222"/>
          </a:xfrm>
        </p:spPr>
        <p:txBody>
          <a:bodyPr>
            <a:noAutofit/>
          </a:bodyPr>
          <a:lstStyle/>
          <a:p>
            <a:r>
              <a:rPr lang="en-US" sz="1800" dirty="0" smtClean="0"/>
              <a:t>Studied in detail in </a:t>
            </a:r>
            <a:r>
              <a:rPr lang="en-US" sz="1800" dirty="0" err="1" smtClean="0"/>
              <a:t>Guzey</a:t>
            </a:r>
            <a:r>
              <a:rPr lang="en-US" sz="1800" dirty="0"/>
              <a:t>, </a:t>
            </a:r>
            <a:r>
              <a:rPr lang="en-US" sz="1800" dirty="0" err="1"/>
              <a:t>Zhalov</a:t>
            </a:r>
            <a:r>
              <a:rPr lang="en-US" sz="1800" dirty="0"/>
              <a:t>: JHEP 1310 (2013) </a:t>
            </a:r>
            <a:r>
              <a:rPr lang="en-US" sz="1800" dirty="0" smtClean="0"/>
              <a:t>207. </a:t>
            </a:r>
          </a:p>
          <a:p>
            <a:r>
              <a:rPr lang="en-US" sz="1800" dirty="0" smtClean="0"/>
              <a:t>Scale of 3 GeV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found to be most appropriate for the description of J/</a:t>
            </a:r>
            <a:r>
              <a:rPr lang="en-US" sz="1800" dirty="0" smtClean="0">
                <a:sym typeface="Symbol"/>
              </a:rPr>
              <a:t></a:t>
            </a:r>
            <a:r>
              <a:rPr lang="en-US" sz="1800" dirty="0" smtClean="0"/>
              <a:t> photoproduction data</a:t>
            </a:r>
            <a:endParaRPr lang="en-US" sz="1800" baseline="30000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10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26572" y="75830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37" y="1798812"/>
            <a:ext cx="3611319" cy="455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456" y="1844018"/>
            <a:ext cx="3575252" cy="446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5631" y="1590637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506DC"/>
                </a:solidFill>
              </a:rPr>
              <a:t>2.4 GeV</a:t>
            </a:r>
            <a:r>
              <a:rPr lang="en-US" b="1" baseline="30000" dirty="0" smtClean="0">
                <a:solidFill>
                  <a:srgbClr val="1506DC"/>
                </a:solidFill>
              </a:rPr>
              <a:t>2</a:t>
            </a:r>
            <a:endParaRPr lang="en-US" b="1" baseline="30000" dirty="0">
              <a:solidFill>
                <a:srgbClr val="1506D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0428" y="161009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506DC"/>
                </a:solidFill>
              </a:rPr>
              <a:t>3 GeV</a:t>
            </a:r>
            <a:r>
              <a:rPr lang="en-US" b="1" baseline="30000" dirty="0" smtClean="0">
                <a:solidFill>
                  <a:srgbClr val="1506DC"/>
                </a:solidFill>
              </a:rPr>
              <a:t>2</a:t>
            </a:r>
            <a:endParaRPr lang="en-US" b="1" baseline="30000" dirty="0">
              <a:solidFill>
                <a:srgbClr val="1506DC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6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71523"/>
            <a:ext cx="2593773" cy="287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J/</a:t>
            </a:r>
            <a:r>
              <a:rPr lang="el-GR" dirty="0" smtClean="0"/>
              <a:t>ψ</a:t>
            </a:r>
            <a:r>
              <a:rPr lang="en-US" dirty="0" smtClean="0"/>
              <a:t> at central rapidity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11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49951" y="2216700"/>
            <a:ext cx="1642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imuons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</a:rPr>
              <a:t>T</a:t>
            </a:r>
            <a:r>
              <a:rPr lang="en-US" b="1" dirty="0">
                <a:solidFill>
                  <a:srgbClr val="FF0000"/>
                </a:solidFill>
              </a:rPr>
              <a:t> &gt; 2</a:t>
            </a:r>
            <a:r>
              <a:rPr lang="en-US" b="1" dirty="0" smtClean="0">
                <a:solidFill>
                  <a:srgbClr val="FF0000"/>
                </a:solidFill>
              </a:rPr>
              <a:t>00 MeV/c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11" y="898084"/>
            <a:ext cx="4573839" cy="307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1" y="4171470"/>
            <a:ext cx="55664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/>
              <a:t>Almost one order of magnitude difference in the predicted cross sections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22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200" dirty="0" smtClean="0"/>
              <a:t>ALICE sets strong constraints</a:t>
            </a:r>
            <a:endParaRPr lang="en-US" sz="2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6194678"/>
            <a:ext cx="2882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506DC"/>
                </a:solidFill>
              </a:rPr>
              <a:t>Eur. Phys. J. C73 (2013) 2617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740" y="1755424"/>
            <a:ext cx="3143250" cy="443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80710" y="6194678"/>
            <a:ext cx="335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Guzey</a:t>
            </a:r>
            <a:r>
              <a:rPr lang="en-US" dirty="0" smtClean="0"/>
              <a:t>, </a:t>
            </a:r>
            <a:r>
              <a:rPr lang="en-US" dirty="0" err="1" smtClean="0"/>
              <a:t>Strikman</a:t>
            </a:r>
            <a:r>
              <a:rPr lang="en-US" dirty="0" smtClean="0"/>
              <a:t>, </a:t>
            </a:r>
            <a:r>
              <a:rPr lang="en-US" dirty="0" err="1" smtClean="0"/>
              <a:t>Zhalov</a:t>
            </a:r>
            <a:r>
              <a:rPr lang="en-US" dirty="0" smtClean="0"/>
              <a:t>, </a:t>
            </a:r>
            <a:r>
              <a:rPr lang="en-US" dirty="0" err="1" smtClean="0"/>
              <a:t>hep-ph</a:t>
            </a:r>
            <a:r>
              <a:rPr lang="en-US" dirty="0" smtClean="0"/>
              <a:t>: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8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/>
              </a:rPr>
              <a:t></a:t>
            </a:r>
            <a:r>
              <a:rPr lang="en-US" dirty="0" err="1" smtClean="0">
                <a:sym typeface="Symbol"/>
              </a:rPr>
              <a:t>e</a:t>
            </a:r>
            <a:r>
              <a:rPr lang="en-US" baseline="30000" dirty="0" err="1" smtClean="0">
                <a:sym typeface="Symbol"/>
              </a:rPr>
              <a:t>+</a:t>
            </a:r>
            <a:r>
              <a:rPr lang="en-US" dirty="0" err="1" smtClean="0">
                <a:sym typeface="Symbol"/>
              </a:rPr>
              <a:t>e</a:t>
            </a:r>
            <a:r>
              <a:rPr lang="en-US" baseline="30000" dirty="0" smtClean="0">
                <a:sym typeface="Symbol"/>
              </a:rPr>
              <a:t>-</a:t>
            </a:r>
            <a:r>
              <a:rPr lang="en-US" dirty="0" smtClean="0">
                <a:sym typeface="Symbol"/>
              </a:rPr>
              <a:t> in central barrel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35" y="4848836"/>
            <a:ext cx="4963478" cy="17197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rgbClr val="1506DC"/>
                </a:solidFill>
                <a:latin typeface="+mj-lt"/>
              </a:rPr>
              <a:t>ALICE:</a:t>
            </a:r>
          </a:p>
          <a:p>
            <a:r>
              <a:rPr lang="en-US" sz="1600" dirty="0" smtClean="0">
                <a:latin typeface="+mj-lt"/>
              </a:rPr>
              <a:t>Data slightly above LO prediction</a:t>
            </a:r>
          </a:p>
          <a:p>
            <a:r>
              <a:rPr lang="en-US" sz="1600" dirty="0" smtClean="0">
                <a:latin typeface="+mj-lt"/>
              </a:rPr>
              <a:t>12% and 16% precision in two mass ranges</a:t>
            </a:r>
          </a:p>
          <a:p>
            <a:r>
              <a:rPr lang="en-US" sz="1600" dirty="0" smtClean="0">
                <a:latin typeface="+mj-lt"/>
              </a:rPr>
              <a:t>ALICE data sets stringent limits on the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contribution from high order terms</a:t>
            </a:r>
            <a:endParaRPr lang="en-US" sz="1600" dirty="0">
              <a:latin typeface="+mj-lt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12</a:t>
            </a:fld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77" y="766762"/>
            <a:ext cx="4180523" cy="283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3639026"/>
            <a:ext cx="4164806" cy="283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2965345"/>
            <a:ext cx="2600325" cy="279373"/>
          </a:xfrm>
          <a:prstGeom prst="rect">
            <a:avLst/>
          </a:prstGeom>
          <a:noFill/>
          <a:ln w="28575">
            <a:solidFill>
              <a:srgbClr val="1506D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839913"/>
            <a:ext cx="2386012" cy="272686"/>
          </a:xfrm>
          <a:prstGeom prst="rect">
            <a:avLst/>
          </a:prstGeom>
          <a:noFill/>
          <a:ln w="28575">
            <a:solidFill>
              <a:srgbClr val="1506D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228339" y="6308408"/>
            <a:ext cx="2882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506DC"/>
                </a:solidFill>
              </a:rPr>
              <a:t>Eur. Phys. J. C73 (2013) 2617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Объект 2"/>
              <p:cNvSpPr txBox="1">
                <a:spLocks/>
              </p:cNvSpPr>
              <p:nvPr/>
            </p:nvSpPr>
            <p:spPr>
              <a:xfrm>
                <a:off x="-13336" y="2604033"/>
                <a:ext cx="4976813" cy="20699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sz="1500" dirty="0" smtClean="0">
                    <a:latin typeface="+mj-lt"/>
                  </a:rPr>
                  <a:t>Standard QED:</a:t>
                </a:r>
              </a:p>
              <a:p>
                <a:r>
                  <a:rPr lang="en-US" sz="1500" dirty="0" smtClean="0">
                    <a:latin typeface="+mj-lt"/>
                  </a:rPr>
                  <a:t>Born cross sections obtained by Landau &amp; </a:t>
                </a:r>
                <a:r>
                  <a:rPr lang="en-US" sz="1500" dirty="0" err="1" smtClean="0">
                    <a:latin typeface="+mj-lt"/>
                  </a:rPr>
                  <a:t>Lifshitz</a:t>
                </a:r>
                <a:r>
                  <a:rPr lang="en-US" sz="1500" dirty="0" smtClean="0">
                    <a:latin typeface="+mj-lt"/>
                  </a:rPr>
                  <a:t> in 1934</a:t>
                </a:r>
              </a:p>
              <a:p>
                <a:pPr marL="0" indent="0">
                  <a:buFont typeface="Arial" pitchFamily="34" charset="0"/>
                  <a:buNone/>
                </a:pPr>
                <a:r>
                  <a:rPr lang="en-US" sz="1500" dirty="0" smtClean="0">
                    <a:latin typeface="+mj-lt"/>
                  </a:rPr>
                  <a:t>But caveats due to</a:t>
                </a:r>
                <a:endParaRPr lang="en-US" sz="1500" dirty="0">
                  <a:latin typeface="+mj-lt"/>
                </a:endParaRPr>
              </a:p>
              <a:p>
                <a:r>
                  <a:rPr lang="en-US" sz="1500" dirty="0">
                    <a:latin typeface="+mj-lt"/>
                  </a:rPr>
                  <a:t>Uncertainty in higher order terms due to coupling  Z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5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1500">
                            <a:latin typeface="+mj-lt"/>
                            <a:ea typeface="Cambria Math"/>
                          </a:rPr>
                          <m:t>α</m:t>
                        </m:r>
                      </m:e>
                    </m:rad>
                  </m:oMath>
                </a14:m>
                <a:endParaRPr lang="en-US" sz="1500" dirty="0">
                  <a:latin typeface="+mj-lt"/>
                </a:endParaRPr>
              </a:p>
              <a:p>
                <a:r>
                  <a:rPr lang="en-US" sz="1500" dirty="0">
                    <a:latin typeface="+mj-lt"/>
                  </a:rPr>
                  <a:t>Uncertainty on minimum momentum transfer and nuclear form </a:t>
                </a:r>
                <a:r>
                  <a:rPr lang="en-US" sz="1500" dirty="0" smtClean="0">
                    <a:latin typeface="+mj-lt"/>
                  </a:rPr>
                  <a:t>factor</a:t>
                </a:r>
              </a:p>
              <a:p>
                <a:pPr marL="0" indent="0">
                  <a:buFont typeface="Arial" pitchFamily="34" charset="0"/>
                  <a:buNone/>
                </a:pPr>
                <a:r>
                  <a:rPr lang="en-US" sz="1500" dirty="0" smtClean="0">
                    <a:latin typeface="+mj-lt"/>
                  </a:rPr>
                  <a:t>Different models predict a reduction of  the LO cross section </a:t>
                </a:r>
                <a:br>
                  <a:rPr lang="en-US" sz="1500" dirty="0" smtClean="0">
                    <a:latin typeface="+mj-lt"/>
                  </a:rPr>
                </a:br>
                <a:r>
                  <a:rPr lang="en-US" sz="1500" dirty="0" smtClean="0">
                    <a:latin typeface="+mj-lt"/>
                  </a:rPr>
                  <a:t>up to 30%</a:t>
                </a:r>
              </a:p>
            </p:txBody>
          </p:sp>
        </mc:Choice>
        <mc:Fallback xmlns="">
          <p:sp>
            <p:nvSpPr>
              <p:cNvPr id="12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336" y="2604033"/>
                <a:ext cx="4976813" cy="2069985"/>
              </a:xfrm>
              <a:prstGeom prst="rect">
                <a:avLst/>
              </a:prstGeom>
              <a:blipFill rotWithShape="1">
                <a:blip r:embed="rId6"/>
                <a:stretch>
                  <a:fillRect l="-490" t="-588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Группа 6"/>
          <p:cNvGrpSpPr/>
          <p:nvPr/>
        </p:nvGrpSpPr>
        <p:grpSpPr>
          <a:xfrm>
            <a:off x="1106129" y="761167"/>
            <a:ext cx="2232445" cy="1721177"/>
            <a:chOff x="909986" y="643320"/>
            <a:chExt cx="2932429" cy="1904991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257801" y="904187"/>
              <a:ext cx="2584614" cy="1644124"/>
              <a:chOff x="306941" y="766763"/>
              <a:chExt cx="2915386" cy="191928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941" y="766763"/>
                <a:ext cx="2821048" cy="1919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727831" y="1112518"/>
                <a:ext cx="461245" cy="3976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e</a:t>
                </a:r>
                <a:r>
                  <a:rPr lang="en-US" sz="1400" baseline="30000" dirty="0" smtClean="0"/>
                  <a:t>-</a:t>
                </a:r>
                <a:endParaRPr lang="en-US" sz="1400" baseline="30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727831" y="1951553"/>
                <a:ext cx="494496" cy="3976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e</a:t>
                </a:r>
                <a:r>
                  <a:rPr lang="en-US" sz="1400" baseline="30000" dirty="0" smtClean="0"/>
                  <a:t>+</a:t>
                </a:r>
                <a:endParaRPr lang="en-US" sz="1400" baseline="30000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010131" y="643320"/>
              <a:ext cx="515287" cy="340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Pb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09986" y="2187806"/>
              <a:ext cx="515287" cy="340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Pb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545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028" y="741503"/>
            <a:ext cx="4997972" cy="3389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05850" cy="764704"/>
          </a:xfrm>
        </p:spPr>
        <p:txBody>
          <a:bodyPr/>
          <a:lstStyle/>
          <a:p>
            <a:r>
              <a:rPr lang="en-US" b="1" dirty="0" smtClean="0"/>
              <a:t>J/</a:t>
            </a:r>
            <a:r>
              <a:rPr lang="en-US" b="1" dirty="0" smtClean="0">
                <a:sym typeface="Symbol"/>
              </a:rPr>
              <a:t> photoproduction in p-</a:t>
            </a:r>
            <a:r>
              <a:rPr lang="en-US" b="1" dirty="0" err="1" smtClean="0">
                <a:sym typeface="Symbol"/>
              </a:rPr>
              <a:t>Pb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13</a:t>
            </a:fld>
            <a:endParaRPr lang="ru-RU" dirty="0"/>
          </a:p>
        </p:txBody>
      </p:sp>
      <p:sp>
        <p:nvSpPr>
          <p:cNvPr id="19" name="Прямоугольник 32"/>
          <p:cNvSpPr/>
          <p:nvPr/>
        </p:nvSpPr>
        <p:spPr>
          <a:xfrm>
            <a:off x="0" y="834782"/>
            <a:ext cx="43434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latin typeface="+mj-lt"/>
                <a:cs typeface="Arial" pitchFamily="34" charset="0"/>
                <a:sym typeface="Symbol" pitchFamily="18" charset="2"/>
              </a:rPr>
              <a:t>Data collected in 2013:</a:t>
            </a:r>
          </a:p>
          <a:p>
            <a:pPr lvl="1">
              <a:spcAft>
                <a:spcPts val="300"/>
              </a:spcAft>
            </a:pPr>
            <a:r>
              <a:rPr lang="en-US" dirty="0" smtClean="0">
                <a:solidFill>
                  <a:srgbClr val="1506DC"/>
                </a:solidFill>
                <a:latin typeface="+mj-lt"/>
                <a:cs typeface="Arial" pitchFamily="34" charset="0"/>
                <a:sym typeface="Symbol" pitchFamily="18" charset="2"/>
              </a:rPr>
              <a:t>p-</a:t>
            </a:r>
            <a:r>
              <a:rPr lang="en-US" dirty="0" err="1" smtClean="0">
                <a:solidFill>
                  <a:srgbClr val="1506DC"/>
                </a:solidFill>
                <a:latin typeface="+mj-lt"/>
                <a:cs typeface="Arial" pitchFamily="34" charset="0"/>
                <a:sym typeface="Symbol" pitchFamily="18" charset="2"/>
              </a:rPr>
              <a:t>Pb</a:t>
            </a:r>
            <a:r>
              <a:rPr lang="en-US" dirty="0" smtClean="0">
                <a:latin typeface="+mj-lt"/>
                <a:cs typeface="Arial" pitchFamily="34" charset="0"/>
                <a:sym typeface="Symbol" pitchFamily="18" charset="2"/>
              </a:rPr>
              <a:t>: p towards muon spectrometer</a:t>
            </a:r>
          </a:p>
          <a:p>
            <a:pPr lvl="1">
              <a:spcAft>
                <a:spcPts val="300"/>
              </a:spcAft>
            </a:pPr>
            <a:r>
              <a:rPr lang="en-US" dirty="0" err="1" smtClean="0">
                <a:solidFill>
                  <a:srgbClr val="1506DC"/>
                </a:solidFill>
                <a:latin typeface="+mj-lt"/>
                <a:cs typeface="Arial" pitchFamily="34" charset="0"/>
                <a:sym typeface="Symbol" pitchFamily="18" charset="2"/>
              </a:rPr>
              <a:t>Pb</a:t>
            </a:r>
            <a:r>
              <a:rPr lang="en-US" dirty="0" smtClean="0">
                <a:solidFill>
                  <a:srgbClr val="1506DC"/>
                </a:solidFill>
                <a:latin typeface="+mj-lt"/>
                <a:cs typeface="Arial" pitchFamily="34" charset="0"/>
                <a:sym typeface="Symbol" pitchFamily="18" charset="2"/>
              </a:rPr>
              <a:t>-p</a:t>
            </a:r>
            <a:r>
              <a:rPr lang="en-US" dirty="0" smtClean="0">
                <a:latin typeface="+mj-lt"/>
                <a:cs typeface="Arial" pitchFamily="34" charset="0"/>
                <a:sym typeface="Symbol" pitchFamily="18" charset="2"/>
              </a:rPr>
              <a:t>: </a:t>
            </a:r>
            <a:r>
              <a:rPr lang="en-US" dirty="0" err="1" smtClean="0">
                <a:latin typeface="+mj-lt"/>
                <a:cs typeface="Arial" pitchFamily="34" charset="0"/>
                <a:sym typeface="Symbol" pitchFamily="18" charset="2"/>
              </a:rPr>
              <a:t>Pb</a:t>
            </a:r>
            <a:r>
              <a:rPr lang="en-US" dirty="0" smtClean="0">
                <a:latin typeface="+mj-lt"/>
                <a:cs typeface="Arial" pitchFamily="34" charset="0"/>
                <a:sym typeface="Symbol" pitchFamily="18" charset="2"/>
              </a:rPr>
              <a:t> towards muon spectrometer</a:t>
            </a:r>
          </a:p>
          <a:p>
            <a:pPr>
              <a:spcAft>
                <a:spcPts val="300"/>
              </a:spcAft>
            </a:pPr>
            <a:r>
              <a:rPr lang="en-US" b="1" dirty="0" smtClean="0">
                <a:latin typeface="+mj-lt"/>
                <a:cs typeface="Arial" pitchFamily="34" charset="0"/>
                <a:sym typeface="Symbol" pitchFamily="18" charset="2"/>
              </a:rPr>
              <a:t>Three UPC trigger options in ALICE: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+mj-lt"/>
                <a:cs typeface="Arial" pitchFamily="34" charset="0"/>
                <a:sym typeface="Symbol" pitchFamily="18" charset="2"/>
              </a:rPr>
              <a:t>Forward: both </a:t>
            </a:r>
            <a:r>
              <a:rPr lang="en-US" dirty="0" err="1" smtClean="0">
                <a:solidFill>
                  <a:srgbClr val="FF0000"/>
                </a:solidFill>
                <a:latin typeface="+mj-lt"/>
                <a:cs typeface="Arial" pitchFamily="34" charset="0"/>
                <a:sym typeface="Symbol" pitchFamily="18" charset="2"/>
              </a:rPr>
              <a:t>muons</a:t>
            </a:r>
            <a:r>
              <a:rPr lang="en-US" dirty="0" smtClean="0">
                <a:solidFill>
                  <a:srgbClr val="FF0000"/>
                </a:solidFill>
                <a:latin typeface="+mj-lt"/>
                <a:cs typeface="Arial" pitchFamily="34" charset="0"/>
                <a:sym typeface="Symbol" pitchFamily="18" charset="2"/>
              </a:rPr>
              <a:t> in the </a:t>
            </a:r>
            <a:r>
              <a:rPr lang="en-US" dirty="0" err="1" smtClean="0">
                <a:solidFill>
                  <a:srgbClr val="FF0000"/>
                </a:solidFill>
                <a:latin typeface="+mj-lt"/>
                <a:cs typeface="Arial" pitchFamily="34" charset="0"/>
                <a:sym typeface="Symbol" pitchFamily="18" charset="2"/>
              </a:rPr>
              <a:t>muon</a:t>
            </a:r>
            <a:r>
              <a:rPr lang="en-US" dirty="0" smtClean="0">
                <a:solidFill>
                  <a:srgbClr val="FF0000"/>
                </a:solidFill>
                <a:latin typeface="+mj-lt"/>
                <a:cs typeface="Arial" pitchFamily="34" charset="0"/>
                <a:sym typeface="Symbol" pitchFamily="18" charset="2"/>
              </a:rPr>
              <a:t> arm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  <a:latin typeface="+mj-lt"/>
                <a:cs typeface="Arial" pitchFamily="34" charset="0"/>
                <a:sym typeface="Symbol" pitchFamily="18" charset="2"/>
              </a:rPr>
              <a:t>Central: </a:t>
            </a:r>
            <a:r>
              <a:rPr lang="en-US" dirty="0">
                <a:solidFill>
                  <a:srgbClr val="00B050"/>
                </a:solidFill>
                <a:latin typeface="+mj-lt"/>
                <a:cs typeface="Arial" pitchFamily="34" charset="0"/>
                <a:sym typeface="Symbol" pitchFamily="18" charset="2"/>
              </a:rPr>
              <a:t>b</a:t>
            </a:r>
            <a:r>
              <a:rPr lang="en-US" dirty="0" smtClean="0">
                <a:solidFill>
                  <a:srgbClr val="00B050"/>
                </a:solidFill>
                <a:latin typeface="+mj-lt"/>
                <a:cs typeface="Arial" pitchFamily="34" charset="0"/>
                <a:sym typeface="Symbol" pitchFamily="18" charset="2"/>
              </a:rPr>
              <a:t>oth leptons in the barrel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1506DC"/>
                </a:solidFill>
                <a:latin typeface="+mj-lt"/>
                <a:cs typeface="Arial" pitchFamily="34" charset="0"/>
                <a:sym typeface="Symbol" pitchFamily="18" charset="2"/>
              </a:rPr>
              <a:t>Semi-forward: one muon in the muon arm, second in the barrel</a:t>
            </a:r>
          </a:p>
          <a:p>
            <a:pPr marL="285750" indent="-285750">
              <a:spcAft>
                <a:spcPts val="300"/>
              </a:spcAft>
              <a:buFont typeface="Symbol"/>
              <a:buChar char="®"/>
            </a:pPr>
            <a:r>
              <a:rPr lang="en-US" dirty="0" smtClean="0">
                <a:latin typeface="+mj-lt"/>
                <a:cs typeface="Arial" pitchFamily="34" charset="0"/>
                <a:sym typeface="Symbol"/>
              </a:rPr>
              <a:t>wide gamma-proton CM energy coverage up to W ~ 1 </a:t>
            </a:r>
            <a:r>
              <a:rPr lang="en-US" dirty="0" err="1" smtClean="0">
                <a:latin typeface="+mj-lt"/>
                <a:cs typeface="Arial" pitchFamily="34" charset="0"/>
                <a:sym typeface="Symbol"/>
              </a:rPr>
              <a:t>TeV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!</a:t>
            </a:r>
          </a:p>
          <a:p>
            <a:pPr marL="285750" indent="-285750">
              <a:spcAft>
                <a:spcPts val="300"/>
              </a:spcAft>
              <a:buFont typeface="Symbol"/>
              <a:buChar char="®"/>
            </a:pPr>
            <a:r>
              <a:rPr lang="en-US" dirty="0" smtClean="0">
                <a:cs typeface="Arial" pitchFamily="34" charset="0"/>
                <a:sym typeface="Symbol"/>
              </a:rPr>
              <a:t> </a:t>
            </a:r>
            <a:r>
              <a:rPr lang="en-US" dirty="0">
                <a:cs typeface="Arial" pitchFamily="34" charset="0"/>
                <a:sym typeface="Symbol" pitchFamily="18" charset="2"/>
              </a:rPr>
              <a:t>wide x coverage: 10</a:t>
            </a:r>
            <a:r>
              <a:rPr lang="en-US" baseline="30000" dirty="0">
                <a:cs typeface="Arial" pitchFamily="34" charset="0"/>
                <a:sym typeface="Symbol" pitchFamily="18" charset="2"/>
              </a:rPr>
              <a:t>-2</a:t>
            </a:r>
            <a:r>
              <a:rPr lang="en-US" dirty="0">
                <a:cs typeface="Arial" pitchFamily="34" charset="0"/>
                <a:sym typeface="Symbol" pitchFamily="18" charset="2"/>
              </a:rPr>
              <a:t> -</a:t>
            </a:r>
            <a:r>
              <a:rPr lang="en-US" dirty="0" smtClean="0">
                <a:cs typeface="Arial" pitchFamily="34" charset="0"/>
                <a:sym typeface="Symbol" pitchFamily="18" charset="2"/>
              </a:rPr>
              <a:t>10</a:t>
            </a:r>
            <a:r>
              <a:rPr lang="en-US" baseline="30000" dirty="0" smtClean="0">
                <a:cs typeface="Arial" pitchFamily="34" charset="0"/>
                <a:sym typeface="Symbol" pitchFamily="18" charset="2"/>
              </a:rPr>
              <a:t>-5</a:t>
            </a:r>
            <a:endParaRPr lang="en-US" dirty="0" smtClean="0">
              <a:latin typeface="+mj-lt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5672708" y="3724275"/>
            <a:ext cx="540089" cy="67627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6212797" y="3724275"/>
            <a:ext cx="128266" cy="5934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56747" y="4352924"/>
            <a:ext cx="568631" cy="335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en-US" b="1" dirty="0" err="1" smtClean="0">
                <a:solidFill>
                  <a:srgbClr val="FF0000"/>
                </a:solidFill>
              </a:rPr>
              <a:t>Pb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6924061" y="3724275"/>
            <a:ext cx="286363" cy="6477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7322396" y="3790950"/>
            <a:ext cx="211879" cy="5810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05789" y="4371974"/>
            <a:ext cx="568631" cy="335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Pb</a:t>
            </a:r>
            <a:r>
              <a:rPr lang="en-US" b="1" dirty="0" smtClean="0">
                <a:solidFill>
                  <a:srgbClr val="FF0000"/>
                </a:solidFill>
              </a:rPr>
              <a:t>-p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0418" y="923926"/>
            <a:ext cx="707286" cy="2665256"/>
          </a:xfrm>
          <a:prstGeom prst="rect">
            <a:avLst/>
          </a:prstGeom>
          <a:solidFill>
            <a:srgbClr val="00B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5944741" y="923926"/>
            <a:ext cx="513169" cy="2665256"/>
          </a:xfrm>
          <a:prstGeom prst="rect">
            <a:avLst/>
          </a:prstGeom>
          <a:solidFill>
            <a:srgbClr val="1506DC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7889777" y="923925"/>
            <a:ext cx="482698" cy="2665256"/>
          </a:xfrm>
          <a:prstGeom prst="rect">
            <a:avLst/>
          </a:prstGeom>
          <a:solidFill>
            <a:schemeClr val="accent6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Прямоугольник 22"/>
          <p:cNvSpPr/>
          <p:nvPr/>
        </p:nvSpPr>
        <p:spPr>
          <a:xfrm>
            <a:off x="5400675" y="919922"/>
            <a:ext cx="544066" cy="2665256"/>
          </a:xfrm>
          <a:prstGeom prst="rect">
            <a:avLst/>
          </a:prstGeom>
          <a:solidFill>
            <a:schemeClr val="accent6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Прямоугольник 25"/>
          <p:cNvSpPr/>
          <p:nvPr/>
        </p:nvSpPr>
        <p:spPr>
          <a:xfrm>
            <a:off x="7374760" y="923926"/>
            <a:ext cx="513169" cy="2665256"/>
          </a:xfrm>
          <a:prstGeom prst="rect">
            <a:avLst/>
          </a:prstGeom>
          <a:solidFill>
            <a:srgbClr val="1506DC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6581775" y="3724275"/>
            <a:ext cx="228600" cy="67627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7467600" y="3790950"/>
            <a:ext cx="663526" cy="5810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95" y="4773395"/>
            <a:ext cx="3495680" cy="169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19" y="4749218"/>
            <a:ext cx="2584087" cy="171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4" b="26016"/>
          <a:stretch/>
        </p:blipFill>
        <p:spPr bwMode="auto">
          <a:xfrm>
            <a:off x="6316055" y="4732128"/>
            <a:ext cx="2786835" cy="173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7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Evgeny\Dropbox\2013-12-16\2013-Dec-03-v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" y="768816"/>
            <a:ext cx="6397573" cy="433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Preliminary results in forward </a:t>
            </a:r>
            <a:r>
              <a:rPr lang="en-US" dirty="0" err="1" smtClean="0"/>
              <a:t>pA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14</a:t>
            </a:fld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65" y="768816"/>
            <a:ext cx="2751804" cy="264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00" y="3642469"/>
            <a:ext cx="3073700" cy="294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6331" y="5343417"/>
            <a:ext cx="5164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Cross sections measured at forward rapidity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Semiforward</a:t>
            </a:r>
            <a:r>
              <a:rPr lang="en-US" dirty="0" smtClean="0"/>
              <a:t> and central barrel – work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19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φ</a:t>
            </a:r>
            <a:r>
              <a:rPr lang="el-GR" dirty="0" smtClean="0">
                <a:sym typeface="Symbol"/>
              </a:rPr>
              <a:t></a:t>
            </a:r>
            <a:r>
              <a:rPr lang="en-US" dirty="0" smtClean="0"/>
              <a:t>KK in </a:t>
            </a:r>
            <a:r>
              <a:rPr lang="en-US" dirty="0" err="1" smtClean="0"/>
              <a:t>pPb</a:t>
            </a:r>
            <a:r>
              <a:rPr lang="en-US" dirty="0" smtClean="0"/>
              <a:t>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spectra and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pA</a:t>
            </a:r>
            <a:endParaRPr lang="en-US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5105" y="879714"/>
            <a:ext cx="4978473" cy="284274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u="sng" dirty="0" smtClean="0"/>
              <a:t>Analysis of 2013 data (5.02 </a:t>
            </a:r>
            <a:r>
              <a:rPr lang="en-US" sz="1600" b="1" u="sng" dirty="0" err="1" smtClean="0"/>
              <a:t>TeV</a:t>
            </a:r>
            <a:r>
              <a:rPr lang="en-US" sz="1600" b="1" u="sng" dirty="0" smtClean="0"/>
              <a:t>):</a:t>
            </a:r>
          </a:p>
          <a:p>
            <a:pPr>
              <a:spcBef>
                <a:spcPts val="0"/>
              </a:spcBef>
            </a:pP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spectra in </a:t>
            </a:r>
            <a:r>
              <a:rPr lang="en-US" sz="1600" dirty="0" err="1" smtClean="0"/>
              <a:t>pPb</a:t>
            </a:r>
            <a:r>
              <a:rPr lang="en-US" sz="1600" dirty="0" smtClean="0"/>
              <a:t> up to 21 </a:t>
            </a:r>
            <a:r>
              <a:rPr lang="en-US" sz="1600" dirty="0" err="1" smtClean="0"/>
              <a:t>GeV</a:t>
            </a:r>
            <a:r>
              <a:rPr lang="en-US" sz="1600" dirty="0" smtClean="0"/>
              <a:t>/c</a:t>
            </a:r>
          </a:p>
          <a:p>
            <a:pPr>
              <a:spcBef>
                <a:spcPts val="0"/>
              </a:spcBef>
            </a:pP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</a:t>
            </a:r>
            <a:r>
              <a:rPr lang="en-US" sz="1600" dirty="0"/>
              <a:t>spectra in </a:t>
            </a:r>
            <a:r>
              <a:rPr lang="en-US" sz="1600" dirty="0" err="1" smtClean="0"/>
              <a:t>pp</a:t>
            </a:r>
            <a:r>
              <a:rPr lang="en-US" sz="1600" dirty="0" smtClean="0"/>
              <a:t> @ 2.76 and 7 </a:t>
            </a:r>
            <a:r>
              <a:rPr lang="en-US" sz="1600" dirty="0" err="1" smtClean="0"/>
              <a:t>TeV</a:t>
            </a:r>
            <a:r>
              <a:rPr lang="en-US" sz="1600" dirty="0" smtClean="0"/>
              <a:t>, determination of the reference @ 5.02 </a:t>
            </a:r>
            <a:r>
              <a:rPr lang="en-US" sz="1600" dirty="0" err="1" smtClean="0"/>
              <a:t>TeV</a:t>
            </a:r>
            <a:r>
              <a:rPr lang="en-US" sz="1600" dirty="0" smtClean="0"/>
              <a:t> bin-by-bin assuming power low dependence of the cross section on </a:t>
            </a:r>
            <a:r>
              <a:rPr lang="en-US" sz="1600" dirty="0">
                <a:sym typeface="Symbol" pitchFamily="18" charset="2"/>
              </a:rPr>
              <a:t>s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dirty="0" err="1" smtClean="0"/>
              <a:t>R</a:t>
            </a:r>
            <a:r>
              <a:rPr lang="en-US" sz="1600" baseline="-25000" dirty="0" err="1" smtClean="0"/>
              <a:t>pPb</a:t>
            </a:r>
            <a:r>
              <a:rPr lang="en-US" sz="1600" dirty="0" smtClean="0"/>
              <a:t> up </a:t>
            </a:r>
            <a:r>
              <a:rPr lang="en-US" sz="1600" dirty="0"/>
              <a:t>to 21 </a:t>
            </a:r>
            <a:r>
              <a:rPr lang="en-US" sz="1600" dirty="0" err="1" smtClean="0"/>
              <a:t>GeV</a:t>
            </a:r>
            <a:r>
              <a:rPr lang="en-US" sz="1600" dirty="0" smtClean="0"/>
              <a:t>/c</a:t>
            </a:r>
            <a:endParaRPr lang="ru-R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600" b="1" u="sng" dirty="0" smtClean="0"/>
              <a:t>Analysis notes:</a:t>
            </a:r>
          </a:p>
          <a:p>
            <a:pPr marL="285750" indent="-285750">
              <a:spcBef>
                <a:spcPts val="0"/>
              </a:spcBef>
            </a:pPr>
            <a:r>
              <a:rPr lang="en-US" sz="1600" dirty="0" err="1" smtClean="0"/>
              <a:t>pp</a:t>
            </a:r>
            <a:r>
              <a:rPr lang="en-US" sz="1600" dirty="0"/>
              <a:t>@ 5.02: M. </a:t>
            </a:r>
            <a:r>
              <a:rPr lang="en-US" sz="1600" dirty="0" err="1"/>
              <a:t>Malaev</a:t>
            </a:r>
            <a:r>
              <a:rPr lang="en-US" sz="1600" dirty="0"/>
              <a:t>, V. </a:t>
            </a:r>
            <a:r>
              <a:rPr lang="en-US" sz="1600" dirty="0" err="1"/>
              <a:t>Riabov</a:t>
            </a:r>
            <a:r>
              <a:rPr lang="en-US" sz="1600" dirty="0"/>
              <a:t>, Yu. </a:t>
            </a:r>
            <a:r>
              <a:rPr lang="en-US" sz="1600" dirty="0" err="1"/>
              <a:t>Riabov</a:t>
            </a:r>
            <a:r>
              <a:rPr lang="en-US" sz="1600" dirty="0"/>
              <a:t>, </a:t>
            </a:r>
            <a:r>
              <a:rPr lang="ru-RU" sz="1600" dirty="0">
                <a:hlinkClick r:id="rId2"/>
              </a:rPr>
              <a:t>https://aliceinfo.cern.ch/Notes/node/209</a:t>
            </a:r>
            <a:r>
              <a:rPr lang="ru-RU" sz="1600" dirty="0"/>
              <a:t> </a:t>
            </a:r>
            <a:r>
              <a:rPr lang="en-US" sz="1600" dirty="0"/>
              <a:t> </a:t>
            </a:r>
          </a:p>
          <a:p>
            <a:pPr marL="285750" indent="-285750">
              <a:spcBef>
                <a:spcPts val="0"/>
              </a:spcBef>
            </a:pPr>
            <a:r>
              <a:rPr lang="en-US" sz="1600" dirty="0"/>
              <a:t>pPb@5.02: M. </a:t>
            </a:r>
            <a:r>
              <a:rPr lang="en-US" sz="1600" dirty="0" err="1"/>
              <a:t>Malaev</a:t>
            </a:r>
            <a:r>
              <a:rPr lang="en-US" sz="1600" dirty="0"/>
              <a:t>, V. </a:t>
            </a:r>
            <a:r>
              <a:rPr lang="en-US" sz="1600" dirty="0" err="1"/>
              <a:t>Riabov</a:t>
            </a:r>
            <a:r>
              <a:rPr lang="en-US" sz="1600" dirty="0"/>
              <a:t>, Yu. </a:t>
            </a:r>
            <a:r>
              <a:rPr lang="en-US" sz="1600" dirty="0" err="1"/>
              <a:t>Riabov</a:t>
            </a:r>
            <a:r>
              <a:rPr lang="en-US" sz="1600" dirty="0"/>
              <a:t>, </a:t>
            </a:r>
            <a:r>
              <a:rPr lang="ru-RU" sz="1600" dirty="0">
                <a:hlinkClick r:id="rId3"/>
              </a:rPr>
              <a:t>https://aliceinfo.cern.ch/Notes/node/214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 smtClean="0"/>
          </a:p>
          <a:p>
            <a:pPr>
              <a:spcBef>
                <a:spcPts val="0"/>
              </a:spcBef>
            </a:pPr>
            <a:endParaRPr lang="en-US" sz="1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15</a:t>
            </a:fld>
            <a:endParaRPr lang="ru-RU" dirty="0"/>
          </a:p>
        </p:txBody>
      </p:sp>
      <p:pic>
        <p:nvPicPr>
          <p:cNvPr id="7" name="Picture 7" descr="RpPb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 r="8214"/>
          <a:stretch>
            <a:fillRect/>
          </a:stretch>
        </p:blipFill>
        <p:spPr bwMode="auto">
          <a:xfrm>
            <a:off x="4810838" y="3674744"/>
            <a:ext cx="3984625" cy="28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3211" b="14936"/>
          <a:stretch/>
        </p:blipFill>
        <p:spPr bwMode="auto">
          <a:xfrm>
            <a:off x="313736" y="784197"/>
            <a:ext cx="3527910" cy="280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" y="3656992"/>
            <a:ext cx="4122783" cy="29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57974" y="162746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p-</a:t>
            </a:r>
            <a:r>
              <a:rPr lang="en-US" dirty="0" err="1" smtClean="0"/>
              <a:t>Pb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04363" y="3961001"/>
            <a:ext cx="137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pp</a:t>
            </a:r>
            <a:r>
              <a:rPr lang="en-US" dirty="0" smtClean="0"/>
              <a:t> reference</a:t>
            </a:r>
            <a:endParaRPr lang="en-US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6423102" y="4984596"/>
            <a:ext cx="0" cy="7359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5541" y="5720576"/>
            <a:ext cx="175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harged hadrons</a:t>
            </a:r>
            <a:endParaRPr lang="en-US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865541" y="4226312"/>
            <a:ext cx="185853" cy="3122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430966" y="3950521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φ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KK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44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716161" cy="764704"/>
          </a:xfrm>
        </p:spPr>
        <p:txBody>
          <a:bodyPr>
            <a:normAutofit/>
          </a:bodyPr>
          <a:lstStyle/>
          <a:p>
            <a:r>
              <a:rPr lang="el-GR" sz="3600" dirty="0"/>
              <a:t>φ</a:t>
            </a:r>
            <a:r>
              <a:rPr lang="el-GR" sz="3600" dirty="0">
                <a:sym typeface="Symbol"/>
              </a:rPr>
              <a:t></a:t>
            </a:r>
            <a:r>
              <a:rPr lang="en-US" sz="3600" dirty="0"/>
              <a:t>KK in </a:t>
            </a:r>
            <a:r>
              <a:rPr lang="en-US" sz="3600" dirty="0" err="1"/>
              <a:t>Pb-Pb</a:t>
            </a:r>
            <a:r>
              <a:rPr lang="en-US" sz="3600" dirty="0" smtClean="0"/>
              <a:t>: </a:t>
            </a:r>
            <a:r>
              <a:rPr lang="en-US" sz="3600" dirty="0" err="1" smtClean="0"/>
              <a:t>p</a:t>
            </a:r>
            <a:r>
              <a:rPr lang="en-US" sz="3600" baseline="-25000" dirty="0" err="1" smtClean="0"/>
              <a:t>T</a:t>
            </a:r>
            <a:r>
              <a:rPr lang="en-US" sz="3600" dirty="0" smtClean="0"/>
              <a:t> spectra and </a:t>
            </a:r>
            <a:r>
              <a:rPr lang="en-US" sz="3600" dirty="0" smtClean="0"/>
              <a:t>R</a:t>
            </a:r>
            <a:r>
              <a:rPr lang="en-US" sz="3600" baseline="-25000" dirty="0" smtClean="0"/>
              <a:t>AA</a:t>
            </a:r>
            <a:endParaRPr lang="en-US" sz="36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134042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u="sng" dirty="0" smtClean="0">
                <a:sym typeface="Symbol" pitchFamily="18" charset="2"/>
              </a:rPr>
              <a:t>Motivation: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>
                <a:sym typeface="Symbol" pitchFamily="18" charset="2"/>
              </a:rPr>
              <a:t>species </a:t>
            </a:r>
            <a:r>
              <a:rPr lang="en-US" sz="1600" dirty="0">
                <a:sym typeface="Symbol" pitchFamily="18" charset="2"/>
              </a:rPr>
              <a:t>dependence of particle suppression at high </a:t>
            </a:r>
            <a:r>
              <a:rPr lang="en-US" sz="1600" dirty="0" err="1">
                <a:sym typeface="Symbol" pitchFamily="18" charset="2"/>
              </a:rPr>
              <a:t>p</a:t>
            </a:r>
            <a:r>
              <a:rPr lang="en-US" sz="1600" baseline="-25000" dirty="0" err="1">
                <a:sym typeface="Symbol" pitchFamily="18" charset="2"/>
              </a:rPr>
              <a:t>T</a:t>
            </a:r>
            <a:endParaRPr lang="en-US" sz="1600" baseline="-25000" dirty="0">
              <a:sym typeface="Symbol" pitchFamily="18" charset="2"/>
            </a:endParaRP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1600" dirty="0" smtClean="0">
                <a:sym typeface="Symbol" pitchFamily="18" charset="2"/>
              </a:rPr>
              <a:t>mass </a:t>
            </a:r>
            <a:r>
              <a:rPr lang="en-US" sz="1600" dirty="0">
                <a:sym typeface="Symbol" pitchFamily="18" charset="2"/>
              </a:rPr>
              <a:t>and/or quark content dependence of the “baryon puzzle” at intermediate </a:t>
            </a:r>
            <a:r>
              <a:rPr lang="en-US" sz="1600" dirty="0" err="1">
                <a:sym typeface="Symbol" pitchFamily="18" charset="2"/>
              </a:rPr>
              <a:t>p</a:t>
            </a:r>
            <a:r>
              <a:rPr lang="en-US" sz="1600" baseline="-25000" dirty="0" err="1">
                <a:sym typeface="Symbol" pitchFamily="18" charset="2"/>
              </a:rPr>
              <a:t>T</a:t>
            </a:r>
            <a:endParaRPr lang="en-US" sz="1600" baseline="-25000" dirty="0">
              <a:sym typeface="Symbol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u="sng" dirty="0" smtClean="0">
                <a:sym typeface="Wingdings" pitchFamily="2" charset="2"/>
              </a:rPr>
              <a:t>Results: </a:t>
            </a:r>
            <a:r>
              <a:rPr lang="en-US" sz="1600" dirty="0" smtClean="0">
                <a:sym typeface="Wingdings" pitchFamily="2" charset="2"/>
              </a:rPr>
              <a:t>production </a:t>
            </a:r>
            <a:r>
              <a:rPr lang="en-US" sz="1600" dirty="0">
                <a:sym typeface="Wingdings" pitchFamily="2" charset="2"/>
              </a:rPr>
              <a:t>spectra at </a:t>
            </a:r>
            <a:r>
              <a:rPr lang="en-US" sz="1600" dirty="0" smtClean="0">
                <a:sym typeface="Wingdings" pitchFamily="2" charset="2"/>
              </a:rPr>
              <a:t>1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GeV</a:t>
            </a:r>
            <a:r>
              <a:rPr lang="en-US" sz="1600" dirty="0">
                <a:sym typeface="Wingdings" pitchFamily="2" charset="2"/>
              </a:rPr>
              <a:t>/c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>
                <a:sym typeface="Wingdings" pitchFamily="2" charset="2"/>
              </a:rPr>
              <a:t>&lt; </a:t>
            </a:r>
            <a:r>
              <a:rPr lang="en-US" sz="1600" dirty="0" err="1">
                <a:sym typeface="Wingdings" pitchFamily="2" charset="2"/>
              </a:rPr>
              <a:t>pT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smtClean="0">
                <a:sym typeface="Wingdings" pitchFamily="2" charset="2"/>
              </a:rPr>
              <a:t>&lt; 21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GeV</a:t>
            </a:r>
            <a:r>
              <a:rPr lang="en-US" sz="1600" dirty="0" smtClean="0">
                <a:sym typeface="Wingdings" pitchFamily="2" charset="2"/>
              </a:rPr>
              <a:t>/c  + </a:t>
            </a:r>
            <a:r>
              <a:rPr lang="ru-RU" sz="1600" dirty="0" smtClean="0">
                <a:sym typeface="Wingdings" pitchFamily="2" charset="2"/>
              </a:rPr>
              <a:t> </a:t>
            </a:r>
            <a:r>
              <a:rPr lang="en-US" sz="1600" dirty="0">
                <a:sym typeface="Wingdings" pitchFamily="2" charset="2"/>
              </a:rPr>
              <a:t>R</a:t>
            </a:r>
            <a:r>
              <a:rPr lang="en-US" sz="1600" baseline="-25000" dirty="0">
                <a:sym typeface="Wingdings" pitchFamily="2" charset="2"/>
              </a:rPr>
              <a:t>AA</a:t>
            </a:r>
            <a:r>
              <a:rPr lang="en-US" sz="1600" dirty="0">
                <a:sym typeface="Wingdings" pitchFamily="2" charset="2"/>
              </a:rPr>
              <a:t>(</a:t>
            </a:r>
            <a:r>
              <a:rPr lang="en-US" sz="1600" dirty="0" err="1">
                <a:sym typeface="Wingdings" pitchFamily="2" charset="2"/>
              </a:rPr>
              <a:t>p</a:t>
            </a:r>
            <a:r>
              <a:rPr lang="en-US" sz="1600" baseline="-25000" dirty="0" err="1">
                <a:sym typeface="Wingdings" pitchFamily="2" charset="2"/>
              </a:rPr>
              <a:t>T</a:t>
            </a:r>
            <a:r>
              <a:rPr lang="en-US" sz="1600" dirty="0">
                <a:sym typeface="Wingdings" pitchFamily="2" charset="2"/>
              </a:rPr>
              <a:t>) at different </a:t>
            </a:r>
            <a:r>
              <a:rPr lang="en-US" sz="1600" dirty="0" smtClean="0">
                <a:sym typeface="Wingdings" pitchFamily="2" charset="2"/>
              </a:rPr>
              <a:t>centralitie</a:t>
            </a:r>
            <a:r>
              <a:rPr lang="en-US" sz="1600" dirty="0">
                <a:sym typeface="Wingdings" pitchFamily="2" charset="2"/>
              </a:rPr>
              <a:t>s</a:t>
            </a:r>
            <a:r>
              <a:rPr lang="ru-RU" sz="1600" dirty="0" smtClean="0">
                <a:sym typeface="Wingdings" pitchFamily="2" charset="2"/>
              </a:rPr>
              <a:t/>
            </a:r>
            <a:br>
              <a:rPr lang="ru-RU" sz="1600" dirty="0" smtClean="0">
                <a:sym typeface="Wingdings" pitchFamily="2" charset="2"/>
              </a:rPr>
            </a:br>
            <a:r>
              <a:rPr lang="en-US" sz="1600" b="1" u="sng" dirty="0" smtClean="0">
                <a:sym typeface="Wingdings" pitchFamily="2" charset="2"/>
              </a:rPr>
              <a:t>Analysis note: </a:t>
            </a:r>
            <a:r>
              <a:rPr lang="en-US" sz="1600" dirty="0" smtClean="0"/>
              <a:t>PbPb@2.76</a:t>
            </a:r>
            <a:r>
              <a:rPr lang="en-US" sz="1600" dirty="0"/>
              <a:t>: M. </a:t>
            </a:r>
            <a:r>
              <a:rPr lang="en-US" sz="1600" dirty="0" err="1"/>
              <a:t>Malaev</a:t>
            </a:r>
            <a:r>
              <a:rPr lang="en-US" sz="1600" dirty="0"/>
              <a:t>, V. </a:t>
            </a:r>
            <a:r>
              <a:rPr lang="en-US" sz="1600" dirty="0" err="1"/>
              <a:t>Riabov</a:t>
            </a:r>
            <a:r>
              <a:rPr lang="en-US" sz="1600" dirty="0"/>
              <a:t>, Yu. </a:t>
            </a:r>
            <a:r>
              <a:rPr lang="en-US" sz="1600" dirty="0" err="1"/>
              <a:t>Riabov</a:t>
            </a:r>
            <a:r>
              <a:rPr lang="en-US" sz="1600" dirty="0"/>
              <a:t>, </a:t>
            </a:r>
            <a:r>
              <a:rPr lang="ru-RU" sz="1600" dirty="0">
                <a:hlinkClick r:id="rId2"/>
              </a:rPr>
              <a:t>https://aliceinfo.cern.ch/Notes/node/256</a:t>
            </a:r>
            <a:r>
              <a:rPr lang="ru-RU" sz="1600" dirty="0"/>
              <a:t> 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16</a:t>
            </a:fld>
            <a:endParaRPr lang="ru-RU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7" y="4401395"/>
            <a:ext cx="292576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4408196"/>
            <a:ext cx="2968625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208" y="4419760"/>
            <a:ext cx="2982913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516"/>
            <a:ext cx="2987675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44" y="2113516"/>
            <a:ext cx="301625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633" y="2105127"/>
            <a:ext cx="3011488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45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85" y="3030367"/>
            <a:ext cx="3489432" cy="346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ALICE LS1 upgrade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17</a:t>
            </a:fld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65" y="807861"/>
            <a:ext cx="3502826" cy="280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07" y="3659606"/>
            <a:ext cx="3905593" cy="291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448365" y="760424"/>
            <a:ext cx="1695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6 </a:t>
            </a:r>
            <a:r>
              <a:rPr lang="en-GB" b="1" dirty="0"/>
              <a:t>+ 2/3 </a:t>
            </a:r>
            <a:r>
              <a:rPr lang="en-GB" b="1" dirty="0" err="1"/>
              <a:t>DCal</a:t>
            </a:r>
            <a:r>
              <a:rPr lang="en-GB" b="1" dirty="0"/>
              <a:t> SM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868623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complete </a:t>
            </a:r>
            <a:r>
              <a:rPr lang="en-GB" sz="2000" b="1" dirty="0"/>
              <a:t>PHOS</a:t>
            </a:r>
            <a:r>
              <a:rPr lang="en-GB" sz="2000" dirty="0"/>
              <a:t> (PWO) </a:t>
            </a:r>
            <a:endParaRPr lang="en-GB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complete </a:t>
            </a:r>
            <a:r>
              <a:rPr lang="en-GB" sz="2000" b="1" dirty="0"/>
              <a:t>TRD</a:t>
            </a:r>
            <a:r>
              <a:rPr lang="en-GB" sz="2000" dirty="0"/>
              <a:t> </a:t>
            </a:r>
            <a:endParaRPr lang="en-GB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consolidate </a:t>
            </a:r>
            <a:r>
              <a:rPr lang="en-US" sz="2000" dirty="0"/>
              <a:t>jet capability by introducing </a:t>
            </a:r>
            <a:r>
              <a:rPr lang="en-US" sz="2000" b="1" dirty="0" err="1"/>
              <a:t>EMCal</a:t>
            </a:r>
            <a:r>
              <a:rPr lang="en-US" sz="2000" b="1" dirty="0"/>
              <a:t> (DCAL)</a:t>
            </a:r>
            <a:r>
              <a:rPr lang="en-US" sz="2000" dirty="0"/>
              <a:t> at opposite position to the current </a:t>
            </a:r>
            <a:r>
              <a:rPr lang="en-US" sz="2000" dirty="0" err="1"/>
              <a:t>EMCal</a:t>
            </a:r>
            <a:r>
              <a:rPr lang="en-US" sz="2000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96035" y="3003283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4 </a:t>
            </a:r>
            <a:r>
              <a:rPr lang="en-GB" b="1" dirty="0"/>
              <a:t>PHOS SM 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5743855" y="2787585"/>
            <a:ext cx="106532" cy="225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128117" y="5604524"/>
            <a:ext cx="856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DCAL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3883" y="2930322"/>
            <a:ext cx="1095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Full TRD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5611290"/>
            <a:ext cx="1095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4 PHOS</a:t>
            </a:r>
            <a:endParaRPr lang="ru-RU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7834688" y="1129756"/>
            <a:ext cx="33219" cy="3370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7039989" y="937504"/>
            <a:ext cx="408373" cy="1132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852256" y="5726097"/>
            <a:ext cx="985422" cy="6985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852256" y="3299654"/>
            <a:ext cx="985422" cy="10594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2787588" y="5611291"/>
            <a:ext cx="1340529" cy="1497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9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Ремонт трековых камер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2393" y="947855"/>
            <a:ext cx="4261607" cy="2692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Диагностика </a:t>
            </a:r>
            <a:r>
              <a:rPr lang="ru-RU" sz="2000" dirty="0"/>
              <a:t>работоспособности мюонных камер, </a:t>
            </a:r>
            <a:r>
              <a:rPr lang="ru-RU" sz="2000" dirty="0" smtClean="0"/>
              <a:t>устранение  </a:t>
            </a:r>
            <a:r>
              <a:rPr lang="ru-RU" sz="2000" dirty="0"/>
              <a:t>появившихся в них за предыдущий период работы БАК неисправностей и подготовке  мюонного детектора к последующей работе в эксперименте.</a:t>
            </a:r>
            <a:r>
              <a:rPr lang="ru-RU" sz="2000" dirty="0" smtClean="0">
                <a:effectLst/>
              </a:rPr>
              <a:t> </a:t>
            </a:r>
            <a:endParaRPr lang="en-US" sz="2000" dirty="0"/>
          </a:p>
        </p:txBody>
      </p:sp>
      <p:pic>
        <p:nvPicPr>
          <p:cNvPr id="7" name="Picture 6" descr="DSC08730J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8" r="13153"/>
          <a:stretch/>
        </p:blipFill>
        <p:spPr>
          <a:xfrm>
            <a:off x="109057" y="1682650"/>
            <a:ext cx="4665219" cy="4592315"/>
          </a:xfrm>
          <a:prstGeom prst="rect">
            <a:avLst/>
          </a:prstGeom>
        </p:spPr>
      </p:pic>
      <p:pic>
        <p:nvPicPr>
          <p:cNvPr id="8" name="Picture 7" descr="ив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6" y="3399640"/>
            <a:ext cx="3833768" cy="2875325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34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3611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Метрологическое обеспечение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23" y="847186"/>
            <a:ext cx="4513277" cy="1703067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600" b="1" dirty="0" smtClean="0"/>
              <a:t>Во время </a:t>
            </a:r>
            <a:r>
              <a:rPr lang="en-US" sz="1600" b="1" dirty="0"/>
              <a:t>L</a:t>
            </a:r>
            <a:r>
              <a:rPr lang="en-US" sz="1600" b="1" dirty="0" smtClean="0"/>
              <a:t>S1 </a:t>
            </a:r>
            <a:r>
              <a:rPr lang="ru-RU" sz="1600" b="1" dirty="0" smtClean="0"/>
              <a:t>было измерено:</a:t>
            </a:r>
            <a:endParaRPr lang="en-US" sz="1600" b="1" dirty="0" smtClean="0"/>
          </a:p>
          <a:p>
            <a:pPr marL="0" indent="0">
              <a:buNone/>
            </a:pPr>
            <a:r>
              <a:rPr lang="ru-RU" sz="1600" dirty="0" smtClean="0"/>
              <a:t>а</a:t>
            </a:r>
            <a:r>
              <a:rPr lang="ru-RU" sz="1600" dirty="0"/>
              <a:t>) положение </a:t>
            </a:r>
            <a:r>
              <a:rPr lang="ru-RU" sz="1600" dirty="0" smtClean="0"/>
              <a:t>каждого детектора </a:t>
            </a:r>
            <a:r>
              <a:rPr lang="ru-RU" sz="1600" dirty="0"/>
              <a:t>в физической системе координат </a:t>
            </a:r>
            <a:r>
              <a:rPr lang="en-US" sz="1600" dirty="0" smtClean="0"/>
              <a:t>ALICE</a:t>
            </a:r>
            <a:r>
              <a:rPr lang="ru-RU" sz="1600" dirty="0" smtClean="0"/>
              <a:t>, 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б) возможность и диапазон юстировки детектора,</a:t>
            </a:r>
          </a:p>
          <a:p>
            <a:pPr marL="0" indent="0">
              <a:buNone/>
            </a:pPr>
            <a:r>
              <a:rPr lang="ru-RU" sz="1600" dirty="0"/>
              <a:t>в) деформационные эффекты (изменения) несущих рам детекторов после их обслуживания. </a:t>
            </a:r>
            <a:endParaRPr lang="en-US" sz="1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19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Contents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863" y="1631945"/>
            <a:ext cx="8385308" cy="405517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ALICE data taking in 2013</a:t>
            </a:r>
          </a:p>
          <a:p>
            <a:r>
              <a:rPr lang="en-US" sz="2400" b="1" dirty="0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ALICE physics highlights</a:t>
            </a:r>
          </a:p>
          <a:p>
            <a:r>
              <a:rPr lang="en-US" sz="2400" b="1" dirty="0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PNPI in ALICE data analysis</a:t>
            </a:r>
          </a:p>
          <a:p>
            <a:pPr lvl="1"/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 and dimuon pair photoproduction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Pb-Pb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UPC </a:t>
            </a:r>
          </a:p>
          <a:p>
            <a:pPr lvl="1"/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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photoproduction in p-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Pb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 UPC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φ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KK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production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pp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Pb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and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PbPb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en-US" sz="2400" b="1" dirty="0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ALICE consolidation and upgrade during LS1</a:t>
            </a:r>
          </a:p>
          <a:p>
            <a:r>
              <a:rPr lang="en-US" sz="2400" b="1" dirty="0" err="1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Longterm</a:t>
            </a:r>
            <a:r>
              <a:rPr lang="en-US" sz="2400" b="1" dirty="0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 upgrade plans</a:t>
            </a:r>
            <a:endParaRPr lang="en-US" sz="2400" b="1" dirty="0">
              <a:solidFill>
                <a:srgbClr val="1506D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Conclusions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46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985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2800" dirty="0" err="1">
                <a:solidFill>
                  <a:srgbClr val="336699"/>
                </a:solidFill>
                <a:ea typeface="MS PGothic" charset="0"/>
                <a:cs typeface="ＭＳ Ｐゴシック" charset="0"/>
              </a:rPr>
              <a:t>LoI</a:t>
            </a:r>
            <a:r>
              <a:rPr lang="en-US" sz="2800" dirty="0">
                <a:solidFill>
                  <a:srgbClr val="336699"/>
                </a:solidFill>
                <a:ea typeface="MS PGothic" charset="0"/>
                <a:cs typeface="ＭＳ Ｐゴシック" charset="0"/>
              </a:rPr>
              <a:t> and ITS CDR endorsed by LHCC in Sep 2012</a:t>
            </a:r>
            <a:br>
              <a:rPr lang="en-US" sz="2800" dirty="0">
                <a:solidFill>
                  <a:srgbClr val="336699"/>
                </a:solidFill>
                <a:ea typeface="MS PGothic" charset="0"/>
                <a:cs typeface="ＭＳ Ｐゴシック" charset="0"/>
              </a:rPr>
            </a:br>
            <a:r>
              <a:rPr lang="en-US" sz="2800" dirty="0">
                <a:solidFill>
                  <a:srgbClr val="336699"/>
                </a:solidFill>
                <a:ea typeface="MS PGothic" charset="0"/>
                <a:cs typeface="ＭＳ Ｐゴシック" charset="0"/>
              </a:rPr>
              <a:t>MFT as addendum to LOI endorsed by LHCC in Sep 2013  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2"/>
          <a:stretch>
            <a:fillRect/>
          </a:stretch>
        </p:blipFill>
        <p:spPr bwMode="auto">
          <a:xfrm>
            <a:off x="314325" y="1125538"/>
            <a:ext cx="273526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125538"/>
            <a:ext cx="2722563" cy="38608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7A5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1125538"/>
            <a:ext cx="269716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79388" y="4813300"/>
            <a:ext cx="8785225" cy="1928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/>
          <a:lstStyle>
            <a:lvl1pPr marL="342900" indent="-3429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>
              <a:lnSpc>
                <a:spcPct val="90000"/>
              </a:lnSpc>
              <a:buFontTx/>
              <a:buChar char="–"/>
            </a:pPr>
            <a:r>
              <a:rPr lang="en-US" b="1" u="none" dirty="0">
                <a:solidFill>
                  <a:srgbClr val="000000"/>
                </a:solidFill>
                <a:latin typeface="Calibri" pitchFamily="34" charset="0"/>
              </a:rPr>
              <a:t>LOI Approved by Research Board </a:t>
            </a:r>
            <a:r>
              <a:rPr lang="en-US" u="none" dirty="0">
                <a:solidFill>
                  <a:srgbClr val="000000"/>
                </a:solidFill>
                <a:latin typeface="Calibri" pitchFamily="34" charset="0"/>
              </a:rPr>
              <a:t>Nov 28</a:t>
            </a:r>
            <a:r>
              <a:rPr lang="en-US" u="none" baseline="30000" dirty="0">
                <a:solidFill>
                  <a:srgbClr val="000000"/>
                </a:solidFill>
                <a:latin typeface="Calibri" pitchFamily="34" charset="0"/>
              </a:rPr>
              <a:t>th</a:t>
            </a:r>
            <a:r>
              <a:rPr lang="en-US" u="none" dirty="0">
                <a:solidFill>
                  <a:srgbClr val="000000"/>
                </a:solidFill>
                <a:latin typeface="Calibri" pitchFamily="34" charset="0"/>
              </a:rPr>
              <a:t> 2012                     </a:t>
            </a:r>
            <a:r>
              <a:rPr lang="en-US" altLang="en-US" sz="2200" u="none" dirty="0">
                <a:solidFill>
                  <a:srgbClr val="0000FF"/>
                </a:solidFill>
                <a:latin typeface="Calibri" pitchFamily="34" charset="0"/>
              </a:rPr>
              <a:t>”</a:t>
            </a:r>
            <a:r>
              <a:rPr lang="en-US" altLang="ja-JP" sz="2200" b="1" i="1" u="none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The Research Board approved the upgrade of ALICE for the physics case that has been made in the </a:t>
            </a:r>
            <a:r>
              <a:rPr lang="en-US" altLang="ja-JP" sz="2200" b="1" i="1" u="none" dirty="0" err="1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LoI</a:t>
            </a:r>
            <a:r>
              <a:rPr lang="en-US" altLang="ja-JP" sz="2200" b="1" i="1" u="none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en-US" altLang="ja-JP" sz="2200" i="1" u="none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based on up to 10 nb-1 of data taken with lead ions, implying that </a:t>
            </a:r>
            <a:r>
              <a:rPr lang="en-US" altLang="ja-JP" sz="2200" b="1" i="1" u="none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the experiment will continue to run beyond 2018</a:t>
            </a:r>
            <a:r>
              <a:rPr lang="en-US" altLang="ja-JP" sz="2200" i="1" u="none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. The CERN accelerator departments should assess the feasibility of delivering the requested integrated luminosity</a:t>
            </a:r>
            <a:r>
              <a:rPr lang="en-US" altLang="ja-JP" sz="2200" u="none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.</a:t>
            </a:r>
            <a:r>
              <a:rPr lang="en-US" altLang="en-US" sz="2200" u="none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”</a:t>
            </a:r>
            <a:endParaRPr lang="en-US" altLang="ja-JP" sz="2200" u="none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endParaRPr lang="en-US" altLang="ja-JP" sz="2200" i="1" u="none" dirty="0">
              <a:solidFill>
                <a:srgbClr val="0070C0"/>
              </a:solidFill>
              <a:latin typeface="Calibri" pitchFamily="34" charset="0"/>
              <a:cs typeface="Arial" pitchFamily="34" charset="0"/>
            </a:endParaRPr>
          </a:p>
          <a:p>
            <a:pPr lvl="2">
              <a:lnSpc>
                <a:spcPct val="90000"/>
              </a:lnSpc>
              <a:buFontTx/>
              <a:buChar char="•"/>
            </a:pPr>
            <a:endParaRPr lang="en-US" altLang="ja-JP" sz="1100" i="1" u="none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3430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0" y="6585626"/>
            <a:ext cx="2133600" cy="272374"/>
          </a:xfrm>
        </p:spPr>
        <p:txBody>
          <a:bodyPr/>
          <a:lstStyle/>
          <a:p>
            <a:r>
              <a:rPr lang="en-US" dirty="0" smtClean="0"/>
              <a:t>Е. </a:t>
            </a:r>
            <a:r>
              <a:rPr lang="en-US" dirty="0" err="1" smtClean="0"/>
              <a:t>Крышень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36340" y="6634264"/>
            <a:ext cx="2133600" cy="223736"/>
          </a:xfrm>
        </p:spPr>
        <p:txBody>
          <a:bodyPr/>
          <a:lstStyle/>
          <a:p>
            <a:fld id="{F141B3C0-0E95-4FD5-A3A5-0757E699D67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7102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MFT</a:t>
            </a:r>
            <a:r>
              <a:rPr lang="ru-RU" sz="3200" dirty="0" smtClean="0"/>
              <a:t>: вершинный детектор мюонного плеча</a:t>
            </a:r>
            <a:endParaRPr lang="en-US" sz="32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573626" y="1530946"/>
            <a:ext cx="6582678" cy="4711481"/>
            <a:chOff x="1577697" y="1913870"/>
            <a:chExt cx="8416669" cy="5395845"/>
          </a:xfrm>
        </p:grpSpPr>
        <p:pic>
          <p:nvPicPr>
            <p:cNvPr id="4" name="Espace réservé du contenu 3" descr="3 cone avec plans, fermeture av et ar et logement BP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77697" y="1913870"/>
              <a:ext cx="8301037" cy="445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ZoneTexte 11"/>
            <p:cNvSpPr txBox="1">
              <a:spLocks noChangeArrowheads="1"/>
            </p:cNvSpPr>
            <p:nvPr/>
          </p:nvSpPr>
          <p:spPr bwMode="auto">
            <a:xfrm>
              <a:off x="7079648" y="2912896"/>
              <a:ext cx="13516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dirty="0">
                  <a:latin typeface="Calibri" pitchFamily="34" charset="0"/>
                </a:rPr>
                <a:t>К</a:t>
              </a:r>
              <a:r>
                <a:rPr lang="ru-RU" dirty="0" smtClean="0">
                  <a:latin typeface="Calibri" pitchFamily="34" charset="0"/>
                </a:rPr>
                <a:t>орпус </a:t>
              </a:r>
              <a:r>
                <a:rPr lang="fr-FR" dirty="0" smtClean="0">
                  <a:latin typeface="Calibri" pitchFamily="34" charset="0"/>
                </a:rPr>
                <a:t>MFT</a:t>
              </a:r>
              <a:endParaRPr lang="fr-FR" dirty="0">
                <a:latin typeface="Calibri" pitchFamily="34" charset="0"/>
              </a:endParaRPr>
            </a:p>
          </p:txBody>
        </p:sp>
        <p:sp>
          <p:nvSpPr>
            <p:cNvPr id="8" name="Line 28"/>
            <p:cNvSpPr>
              <a:spLocks noChangeShapeType="1"/>
            </p:cNvSpPr>
            <p:nvPr/>
          </p:nvSpPr>
          <p:spPr bwMode="auto">
            <a:xfrm flipH="1">
              <a:off x="5692870" y="3097562"/>
              <a:ext cx="1386778" cy="30102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ZoneTexte 11"/>
            <p:cNvSpPr txBox="1">
              <a:spLocks noChangeArrowheads="1"/>
            </p:cNvSpPr>
            <p:nvPr/>
          </p:nvSpPr>
          <p:spPr bwMode="auto">
            <a:xfrm>
              <a:off x="2860063" y="6332887"/>
              <a:ext cx="19279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dirty="0" smtClean="0">
                  <a:latin typeface="Calibri" pitchFamily="34" charset="0"/>
                </a:rPr>
                <a:t>Первый </a:t>
              </a:r>
              <a:r>
                <a:rPr lang="ru-RU" dirty="0" err="1" smtClean="0">
                  <a:latin typeface="Calibri" pitchFamily="34" charset="0"/>
                </a:rPr>
                <a:t>полудиск</a:t>
              </a:r>
              <a:endParaRPr lang="fr-FR" dirty="0">
                <a:latin typeface="Calibri" pitchFamily="34" charset="0"/>
              </a:endParaRPr>
            </a:p>
          </p:txBody>
        </p:sp>
        <p:sp>
          <p:nvSpPr>
            <p:cNvPr id="10" name="ZoneTexte 11"/>
            <p:cNvSpPr txBox="1">
              <a:spLocks noChangeArrowheads="1"/>
            </p:cNvSpPr>
            <p:nvPr/>
          </p:nvSpPr>
          <p:spPr bwMode="auto">
            <a:xfrm>
              <a:off x="8358283" y="4172299"/>
              <a:ext cx="1636083" cy="740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dirty="0" smtClean="0">
                  <a:latin typeface="Calibri" pitchFamily="34" charset="0"/>
                </a:rPr>
                <a:t>Последний</a:t>
              </a:r>
              <a:r>
                <a:rPr lang="en-US" dirty="0" smtClean="0">
                  <a:latin typeface="Calibri" pitchFamily="34" charset="0"/>
                </a:rPr>
                <a:t/>
              </a:r>
              <a:br>
                <a:rPr lang="en-US" dirty="0" smtClean="0">
                  <a:latin typeface="Calibri" pitchFamily="34" charset="0"/>
                </a:rPr>
              </a:br>
              <a:r>
                <a:rPr lang="ru-RU" dirty="0" smtClean="0">
                  <a:latin typeface="Calibri" pitchFamily="34" charset="0"/>
                </a:rPr>
                <a:t> </a:t>
              </a:r>
              <a:r>
                <a:rPr lang="ru-RU" dirty="0" err="1" smtClean="0">
                  <a:latin typeface="Calibri" pitchFamily="34" charset="0"/>
                </a:rPr>
                <a:t>полудиск</a:t>
              </a:r>
              <a:endParaRPr lang="fr-FR" dirty="0">
                <a:latin typeface="Calibri" pitchFamily="34" charset="0"/>
              </a:endParaRPr>
            </a:p>
          </p:txBody>
        </p:sp>
        <p:sp>
          <p:nvSpPr>
            <p:cNvPr id="11" name="Line 33"/>
            <p:cNvSpPr>
              <a:spLocks noChangeShapeType="1"/>
            </p:cNvSpPr>
            <p:nvPr/>
          </p:nvSpPr>
          <p:spPr bwMode="auto">
            <a:xfrm flipV="1">
              <a:off x="3533870" y="5469287"/>
              <a:ext cx="900666" cy="8636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34"/>
            <p:cNvSpPr>
              <a:spLocks noChangeShapeType="1"/>
            </p:cNvSpPr>
            <p:nvPr/>
          </p:nvSpPr>
          <p:spPr bwMode="auto">
            <a:xfrm flipH="1">
              <a:off x="7475413" y="4461224"/>
              <a:ext cx="1170207" cy="51257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ZoneTexte 11"/>
            <p:cNvSpPr txBox="1">
              <a:spLocks noChangeArrowheads="1"/>
            </p:cNvSpPr>
            <p:nvPr/>
          </p:nvSpPr>
          <p:spPr bwMode="auto">
            <a:xfrm>
              <a:off x="6060453" y="6940383"/>
              <a:ext cx="29352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dirty="0" smtClean="0">
                  <a:latin typeface="Calibri" pitchFamily="34" charset="0"/>
                </a:rPr>
                <a:t>Поддержка пучковой трубы</a:t>
              </a:r>
              <a:endParaRPr lang="fr-FR" dirty="0">
                <a:latin typeface="Calibri" pitchFamily="34" charset="0"/>
              </a:endParaRPr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 flipH="1" flipV="1">
              <a:off x="6498710" y="5484379"/>
              <a:ext cx="580938" cy="14560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0B03D48-C6B3-C940-B9DF-02A96603874F}" type="slidenum">
              <a:rPr lang="en-GB" smtClean="0"/>
              <a:t>21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457200" y="1774848"/>
            <a:ext cx="22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Показан нижний </a:t>
            </a:r>
            <a:r>
              <a:rPr lang="ru-RU" dirty="0" err="1" smtClean="0"/>
              <a:t>полуконус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9" y="812359"/>
            <a:ext cx="4131628" cy="310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8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139" y="0"/>
            <a:ext cx="8933861" cy="72396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Участие ПИЯФ в проекте МФТ: подвес пучковой трубы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61213"/>
            <a:ext cx="8994053" cy="12849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 smtClean="0"/>
              <a:t>Основная неопределенность в моделировании системы поддержки </a:t>
            </a:r>
          </a:p>
          <a:p>
            <a:pPr marL="0" indent="0">
              <a:buNone/>
            </a:pPr>
            <a:r>
              <a:rPr lang="ru-RU" sz="2000" dirty="0" smtClean="0"/>
              <a:t>пучковой трубы проистекает из неясности строения сильфонов.</a:t>
            </a:r>
          </a:p>
          <a:p>
            <a:pPr marL="0" indent="0">
              <a:buNone/>
            </a:pPr>
            <a:r>
              <a:rPr lang="ru-RU" sz="2000" dirty="0" smtClean="0"/>
              <a:t> На стенде было продемонстрировано согласие  результатов измерений</a:t>
            </a:r>
          </a:p>
          <a:p>
            <a:pPr marL="0" indent="0">
              <a:buNone/>
            </a:pPr>
            <a:r>
              <a:rPr lang="ru-RU" sz="2000" dirty="0" smtClean="0"/>
              <a:t> с ожидаемыми значениями  в модели сильфона постоянной толщины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4" y="595190"/>
            <a:ext cx="9192096" cy="3875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50304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1: </a:t>
            </a:r>
            <a:r>
              <a:rPr lang="ru-RU" sz="1200" dirty="0" smtClean="0"/>
              <a:t>Сильфоны</a:t>
            </a:r>
            <a:r>
              <a:rPr lang="en-US" sz="1200" dirty="0" smtClean="0"/>
              <a:t>; 2: </a:t>
            </a:r>
            <a:r>
              <a:rPr lang="ru-RU" sz="1200" dirty="0" smtClean="0"/>
              <a:t>Узел фиксации</a:t>
            </a:r>
            <a:r>
              <a:rPr lang="en-US" sz="1200" dirty="0" smtClean="0"/>
              <a:t>; 3: “</a:t>
            </a:r>
            <a:r>
              <a:rPr lang="ru-RU" sz="1200" dirty="0" smtClean="0"/>
              <a:t>Фланец абсорбера</a:t>
            </a:r>
            <a:r>
              <a:rPr lang="en-US" sz="1200" dirty="0" smtClean="0"/>
              <a:t>”; 4: </a:t>
            </a:r>
            <a:r>
              <a:rPr lang="ru-RU" sz="1200" dirty="0" smtClean="0"/>
              <a:t>узел смещения фланца</a:t>
            </a:r>
            <a:r>
              <a:rPr lang="en-US" sz="1200" dirty="0" smtClean="0"/>
              <a:t>; 5: </a:t>
            </a:r>
            <a:r>
              <a:rPr lang="ru-RU" sz="1200" dirty="0"/>
              <a:t>б</a:t>
            </a:r>
            <a:r>
              <a:rPr lang="ru-RU" sz="1200" dirty="0" smtClean="0"/>
              <a:t>лок</a:t>
            </a:r>
            <a:r>
              <a:rPr lang="en-US" sz="1200" dirty="0" smtClean="0"/>
              <a:t>; 6: </a:t>
            </a:r>
            <a:r>
              <a:rPr lang="ru-RU" sz="1200" dirty="0" smtClean="0"/>
              <a:t>вес, прилагаемый к точке поддержки</a:t>
            </a:r>
            <a:r>
              <a:rPr lang="en-US" sz="1200" dirty="0" smtClean="0"/>
              <a:t>;  7: </a:t>
            </a:r>
            <a:r>
              <a:rPr lang="ru-RU" sz="1200" dirty="0" smtClean="0"/>
              <a:t>пучковая труба под вакуумом</a:t>
            </a:r>
            <a:r>
              <a:rPr lang="en-US" sz="1200" dirty="0" smtClean="0"/>
              <a:t>; 8: </a:t>
            </a:r>
            <a:r>
              <a:rPr lang="ru-RU" sz="1200" dirty="0" smtClean="0"/>
              <a:t>индикатор смещения точки подвески</a:t>
            </a:r>
            <a:r>
              <a:rPr lang="en-US" sz="1200" dirty="0" smtClean="0"/>
              <a:t>; 9: </a:t>
            </a:r>
            <a:r>
              <a:rPr lang="ru-RU" sz="1200" dirty="0" smtClean="0"/>
              <a:t>индикатор смещения фланца</a:t>
            </a:r>
            <a:r>
              <a:rPr lang="en-US" sz="1200" dirty="0" smtClean="0"/>
              <a:t>. </a:t>
            </a:r>
            <a:endParaRPr lang="en-US" sz="1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22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904" y="6346155"/>
            <a:ext cx="77787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200" b="1" dirty="0" smtClean="0"/>
              <a:t>Публикация: Научно-технические </a:t>
            </a:r>
            <a:r>
              <a:rPr lang="ru-RU" sz="1200" b="1" dirty="0"/>
              <a:t>ведомости </a:t>
            </a:r>
            <a:r>
              <a:rPr lang="ru-RU" sz="1200" b="1" dirty="0" err="1"/>
              <a:t>СПбГПУ</a:t>
            </a:r>
            <a:r>
              <a:rPr lang="ru-RU" sz="1200" b="1" dirty="0"/>
              <a:t>, Физико-математические науки, #3(177) 2013, </a:t>
            </a:r>
            <a:r>
              <a:rPr lang="ru-RU" sz="1200" b="1" dirty="0" err="1"/>
              <a:t>стр</a:t>
            </a:r>
            <a:r>
              <a:rPr lang="ru-RU" sz="1200" b="1" dirty="0"/>
              <a:t> 106-114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956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Conferences, publications, proceedings…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/>
              <a:t>Доклады на конференциях:</a:t>
            </a: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/>
              <a:t>V. </a:t>
            </a:r>
            <a:r>
              <a:rPr lang="en-US" sz="1400" dirty="0" err="1"/>
              <a:t>Guzey</a:t>
            </a:r>
            <a:r>
              <a:rPr lang="en-US" sz="1400" dirty="0"/>
              <a:t>. Exclusive processes with nuclei at the EIC.  POETIC workshop. </a:t>
            </a:r>
            <a:r>
              <a:rPr lang="en-US" sz="1400" dirty="0" err="1"/>
              <a:t>Jyväskylä</a:t>
            </a:r>
            <a:r>
              <a:rPr lang="en-US" sz="1400" dirty="0"/>
              <a:t>, 2nd-5th September 2013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E. </a:t>
            </a:r>
            <a:r>
              <a:rPr lang="en-US" sz="1400" dirty="0" err="1"/>
              <a:t>Kryshen</a:t>
            </a:r>
            <a:r>
              <a:rPr lang="en-US" sz="1400" dirty="0"/>
              <a:t>. Recent ALICE results on </a:t>
            </a:r>
            <a:r>
              <a:rPr lang="en-US" sz="1400" dirty="0" err="1"/>
              <a:t>Pb-Pb</a:t>
            </a:r>
            <a:r>
              <a:rPr lang="en-US" sz="1400" dirty="0"/>
              <a:t> and p-</a:t>
            </a:r>
            <a:r>
              <a:rPr lang="en-US" sz="1400" dirty="0" err="1"/>
              <a:t>Pb</a:t>
            </a:r>
            <a:r>
              <a:rPr lang="en-US" sz="1400" dirty="0"/>
              <a:t> ultraperipheral collisions. CERN LHC Seminar, (CERN, France, December 17, 2013)</a:t>
            </a:r>
          </a:p>
          <a:p>
            <a:pPr>
              <a:spcBef>
                <a:spcPts val="0"/>
              </a:spcBef>
            </a:pPr>
            <a:r>
              <a:rPr lang="en-US" sz="1400" dirty="0" smtClean="0"/>
              <a:t>E</a:t>
            </a:r>
            <a:r>
              <a:rPr lang="en-US" sz="1400" dirty="0"/>
              <a:t>. </a:t>
            </a:r>
            <a:r>
              <a:rPr lang="en-US" sz="1400" dirty="0" err="1"/>
              <a:t>Kryshen</a:t>
            </a:r>
            <a:r>
              <a:rPr lang="en-US" sz="1400" dirty="0" smtClean="0"/>
              <a:t>. </a:t>
            </a:r>
            <a:r>
              <a:rPr lang="en-US" sz="1400" dirty="0"/>
              <a:t>ALICE status and perspectives </a:t>
            </a:r>
            <a:r>
              <a:rPr lang="en-US" sz="1400" dirty="0" smtClean="0"/>
              <a:t>on photoproduction </a:t>
            </a:r>
            <a:r>
              <a:rPr lang="en-US" sz="1400" dirty="0"/>
              <a:t>and diffractive </a:t>
            </a:r>
            <a:r>
              <a:rPr lang="en-US" sz="1400" dirty="0" smtClean="0"/>
              <a:t>processes in </a:t>
            </a:r>
            <a:r>
              <a:rPr lang="en-US" sz="1400" dirty="0" err="1"/>
              <a:t>pA</a:t>
            </a:r>
            <a:r>
              <a:rPr lang="en-US" sz="1400" dirty="0"/>
              <a:t> and AA </a:t>
            </a:r>
            <a:r>
              <a:rPr lang="en-US" sz="1400" dirty="0" smtClean="0"/>
              <a:t>collisions. </a:t>
            </a:r>
            <a:r>
              <a:rPr lang="en-US" sz="1400" dirty="0" err="1" smtClean="0"/>
              <a:t>SaporeGravis</a:t>
            </a:r>
            <a:r>
              <a:rPr lang="en-US" sz="1400" dirty="0" smtClean="0"/>
              <a:t> workshop, (Nantes, France, December 2, 2013)</a:t>
            </a:r>
          </a:p>
          <a:p>
            <a:pPr lvl="0">
              <a:spcBef>
                <a:spcPts val="0"/>
              </a:spcBef>
            </a:pPr>
            <a:r>
              <a:rPr lang="en-US" sz="1400" dirty="0" smtClean="0"/>
              <a:t>E</a:t>
            </a:r>
            <a:r>
              <a:rPr lang="en-US" sz="1400" dirty="0"/>
              <a:t>. </a:t>
            </a:r>
            <a:r>
              <a:rPr lang="en-US" sz="1400" dirty="0" err="1"/>
              <a:t>Kryshen</a:t>
            </a:r>
            <a:r>
              <a:rPr lang="en-US" sz="1400" dirty="0"/>
              <a:t>. Overview of ALICE results. International conference: "New trends in High Energy Physics 2013" (</a:t>
            </a:r>
            <a:r>
              <a:rPr lang="en-US" sz="1400" dirty="0" err="1"/>
              <a:t>Alushta</a:t>
            </a:r>
            <a:r>
              <a:rPr lang="en-US" sz="1400" dirty="0"/>
              <a:t>, Ukraine, September 23-29, </a:t>
            </a:r>
            <a:r>
              <a:rPr lang="en-US" sz="1400" dirty="0" smtClean="0"/>
              <a:t>2013)</a:t>
            </a:r>
          </a:p>
          <a:p>
            <a:pPr lvl="0">
              <a:spcBef>
                <a:spcPts val="0"/>
              </a:spcBef>
            </a:pPr>
            <a:r>
              <a:rPr lang="en-US" sz="1400" dirty="0" smtClean="0"/>
              <a:t>E</a:t>
            </a:r>
            <a:r>
              <a:rPr lang="en-US" sz="1400" dirty="0"/>
              <a:t>. </a:t>
            </a:r>
            <a:r>
              <a:rPr lang="en-US" sz="1400" dirty="0" err="1"/>
              <a:t>Kryshen</a:t>
            </a:r>
            <a:r>
              <a:rPr lang="en-US" sz="1400" dirty="0"/>
              <a:t>. Diffraction and ultra-peripheral collisions at ALICE. International conference: "</a:t>
            </a:r>
            <a:r>
              <a:rPr lang="en-US" sz="1400" dirty="0" err="1"/>
              <a:t>Rencontres</a:t>
            </a:r>
            <a:r>
              <a:rPr lang="en-US" sz="1400" dirty="0"/>
              <a:t> de </a:t>
            </a:r>
            <a:r>
              <a:rPr lang="en-US" sz="1400" dirty="0" err="1"/>
              <a:t>Moriond</a:t>
            </a:r>
            <a:r>
              <a:rPr lang="en-US" sz="1400" dirty="0"/>
              <a:t>: QCD and High Energy Interactions" (La </a:t>
            </a:r>
            <a:r>
              <a:rPr lang="en-US" sz="1400" dirty="0" err="1"/>
              <a:t>Thuile</a:t>
            </a:r>
            <a:r>
              <a:rPr lang="en-US" sz="1400" dirty="0"/>
              <a:t>, Italy, 9--16 March, 2013). </a:t>
            </a:r>
            <a:r>
              <a:rPr lang="en-US" sz="1400" dirty="0" smtClean="0"/>
              <a:t>Proceedings:  arXiv:1306.1072</a:t>
            </a:r>
          </a:p>
          <a:p>
            <a:pPr lvl="0">
              <a:spcBef>
                <a:spcPts val="0"/>
              </a:spcBef>
            </a:pPr>
            <a:r>
              <a:rPr lang="en-US" sz="1400" dirty="0" smtClean="0"/>
              <a:t>E. </a:t>
            </a:r>
            <a:r>
              <a:rPr lang="en-US" sz="1400" dirty="0" err="1" smtClean="0"/>
              <a:t>Kryshen</a:t>
            </a:r>
            <a:r>
              <a:rPr lang="en-US" sz="1400" dirty="0" smtClean="0"/>
              <a:t>. Ultra-peripheral collisions with ALICE. International workshop ''Results and prospects of forward physics at the LHC`` (CERN, Switzerland, 11--13 February, 2013). 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1400" dirty="0" smtClean="0"/>
          </a:p>
          <a:p>
            <a:pPr marL="0" lvl="0" indent="0">
              <a:spcBef>
                <a:spcPts val="0"/>
              </a:spcBef>
              <a:buNone/>
            </a:pPr>
            <a:r>
              <a:rPr lang="en-US" sz="1400" dirty="0" smtClean="0"/>
              <a:t>Proceedings:</a:t>
            </a:r>
          </a:p>
          <a:p>
            <a:pPr lvl="0">
              <a:spcBef>
                <a:spcPts val="0"/>
              </a:spcBef>
            </a:pPr>
            <a:r>
              <a:rPr lang="en-US" sz="1400" dirty="0"/>
              <a:t>E.L. </a:t>
            </a:r>
            <a:r>
              <a:rPr lang="en-US" sz="1400" dirty="0" err="1"/>
              <a:t>Kryshen</a:t>
            </a:r>
            <a:r>
              <a:rPr lang="en-US" sz="1400" dirty="0"/>
              <a:t> for the </a:t>
            </a:r>
            <a:r>
              <a:rPr lang="en-US" sz="1400" dirty="0" smtClean="0"/>
              <a:t>collaboration. Diffraction </a:t>
            </a:r>
            <a:r>
              <a:rPr lang="en-US" sz="1400" dirty="0"/>
              <a:t>and ultraperipheral collisions at </a:t>
            </a:r>
            <a:r>
              <a:rPr lang="en-US" sz="1400" dirty="0" smtClean="0"/>
              <a:t>ALICE. arXiv:1306.1072 </a:t>
            </a:r>
            <a:r>
              <a:rPr lang="en-US" sz="1400" dirty="0"/>
              <a:t>[</a:t>
            </a:r>
            <a:r>
              <a:rPr lang="en-US" sz="1400" dirty="0" err="1"/>
              <a:t>nucl</a:t>
            </a:r>
            <a:r>
              <a:rPr lang="en-US" sz="1400" dirty="0"/>
              <a:t>-ex</a:t>
            </a:r>
            <a:r>
              <a:rPr lang="en-US" sz="1400" dirty="0" smtClean="0"/>
              <a:t>].</a:t>
            </a:r>
          </a:p>
          <a:p>
            <a:pPr lvl="0">
              <a:spcBef>
                <a:spcPts val="0"/>
              </a:spcBef>
            </a:pPr>
            <a:r>
              <a:rPr lang="en-US" sz="1400" dirty="0" smtClean="0"/>
              <a:t>E.L</a:t>
            </a:r>
            <a:r>
              <a:rPr lang="en-US" sz="1400" dirty="0"/>
              <a:t>. </a:t>
            </a:r>
            <a:r>
              <a:rPr lang="en-US" sz="1400" dirty="0" err="1"/>
              <a:t>Kryshen</a:t>
            </a:r>
            <a:r>
              <a:rPr lang="en-US" sz="1400" dirty="0"/>
              <a:t> for the </a:t>
            </a:r>
            <a:r>
              <a:rPr lang="en-US" sz="1400" dirty="0" smtClean="0"/>
              <a:t>collaboration. ALICE </a:t>
            </a:r>
            <a:r>
              <a:rPr lang="en-US" sz="1400" dirty="0"/>
              <a:t>status and </a:t>
            </a:r>
            <a:r>
              <a:rPr lang="en-US" sz="1400" dirty="0" smtClean="0"/>
              <a:t>plans. arXiv:1305.2804 </a:t>
            </a:r>
            <a:r>
              <a:rPr lang="en-US" sz="1400" dirty="0"/>
              <a:t>[</a:t>
            </a:r>
            <a:r>
              <a:rPr lang="en-US" sz="1400" dirty="0" err="1"/>
              <a:t>nucl</a:t>
            </a:r>
            <a:r>
              <a:rPr lang="en-US" sz="1400" dirty="0"/>
              <a:t>-ex</a:t>
            </a:r>
            <a:r>
              <a:rPr lang="en-US" sz="1400" dirty="0" smtClean="0"/>
              <a:t>]. </a:t>
            </a:r>
            <a:r>
              <a:rPr lang="en-US" sz="1400" dirty="0" err="1" smtClean="0"/>
              <a:t>PoS</a:t>
            </a:r>
            <a:r>
              <a:rPr lang="en-US" sz="1400" dirty="0" smtClean="0"/>
              <a:t> </a:t>
            </a:r>
            <a:r>
              <a:rPr lang="en-US" sz="1400" dirty="0"/>
              <a:t>IHEP-LHC-2012 (2012) </a:t>
            </a:r>
            <a:r>
              <a:rPr lang="en-US" sz="1400" dirty="0" smtClean="0"/>
              <a:t>002.</a:t>
            </a:r>
          </a:p>
          <a:p>
            <a:pPr lvl="0">
              <a:spcBef>
                <a:spcPts val="0"/>
              </a:spcBef>
            </a:pPr>
            <a:r>
              <a:rPr lang="en-US" sz="1400" dirty="0" smtClean="0"/>
              <a:t>E.L</a:t>
            </a:r>
            <a:r>
              <a:rPr lang="en-US" sz="1400" dirty="0"/>
              <a:t>. </a:t>
            </a:r>
            <a:r>
              <a:rPr lang="en-US" sz="1400" dirty="0" err="1"/>
              <a:t>Kryshen</a:t>
            </a:r>
            <a:r>
              <a:rPr lang="en-US" sz="1400" dirty="0"/>
              <a:t> for the collaboration</a:t>
            </a:r>
            <a:r>
              <a:rPr lang="en-US" sz="1400" dirty="0" smtClean="0"/>
              <a:t>.</a:t>
            </a:r>
            <a:r>
              <a:rPr lang="en-US" sz="1400" dirty="0"/>
              <a:t> Overview of ALICE </a:t>
            </a:r>
            <a:r>
              <a:rPr lang="en-US" sz="1400" dirty="0" smtClean="0"/>
              <a:t>results. arXiv:1310.5819 </a:t>
            </a:r>
            <a:r>
              <a:rPr lang="en-US" sz="1400" dirty="0"/>
              <a:t>[</a:t>
            </a:r>
            <a:r>
              <a:rPr lang="en-US" sz="1400" dirty="0" err="1" smtClean="0"/>
              <a:t>nucl</a:t>
            </a:r>
            <a:r>
              <a:rPr lang="en-US" sz="1400" dirty="0" smtClean="0"/>
              <a:t>-ex]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1400" dirty="0" smtClean="0"/>
          </a:p>
          <a:p>
            <a:pPr marL="0" lvl="0" indent="0">
              <a:spcBef>
                <a:spcPts val="0"/>
              </a:spcBef>
              <a:buNone/>
            </a:pPr>
            <a:r>
              <a:rPr lang="en-US" sz="1400" dirty="0" smtClean="0"/>
              <a:t>Papers:</a:t>
            </a:r>
          </a:p>
          <a:p>
            <a:pPr>
              <a:spcBef>
                <a:spcPts val="0"/>
              </a:spcBef>
            </a:pPr>
            <a:r>
              <a:rPr lang="en-US" sz="1400" dirty="0" smtClean="0"/>
              <a:t>34 papers by ALICE collaboration +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V. </a:t>
            </a:r>
            <a:r>
              <a:rPr lang="en-US" sz="1400" dirty="0" err="1"/>
              <a:t>Guzey</a:t>
            </a:r>
            <a:r>
              <a:rPr lang="en-US" sz="1400" dirty="0"/>
              <a:t>, M. </a:t>
            </a:r>
            <a:r>
              <a:rPr lang="en-US" sz="1400" dirty="0" err="1"/>
              <a:t>Zhalov</a:t>
            </a:r>
            <a:r>
              <a:rPr lang="en-US" sz="1400" dirty="0"/>
              <a:t>. Exclusive J/</a:t>
            </a:r>
            <a:r>
              <a:rPr lang="el-GR" sz="1400" dirty="0"/>
              <a:t>ψ </a:t>
            </a:r>
            <a:r>
              <a:rPr lang="en-US" sz="1400" dirty="0"/>
              <a:t>production in ultraperipheral collisions at the LHC: constrains on the gluon distributions in the proton and nuclei. JHEP 1310 (2013) 207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V. </a:t>
            </a:r>
            <a:r>
              <a:rPr lang="en-US" sz="1400" dirty="0" err="1"/>
              <a:t>Guzey</a:t>
            </a:r>
            <a:r>
              <a:rPr lang="en-US" sz="1400" dirty="0"/>
              <a:t>, E. </a:t>
            </a:r>
            <a:r>
              <a:rPr lang="en-US" sz="1400" dirty="0" err="1"/>
              <a:t>Kryshen</a:t>
            </a:r>
            <a:r>
              <a:rPr lang="en-US" sz="1400" dirty="0"/>
              <a:t>, M. </a:t>
            </a:r>
            <a:r>
              <a:rPr lang="en-US" sz="1400" dirty="0" err="1"/>
              <a:t>Strikman</a:t>
            </a:r>
            <a:r>
              <a:rPr lang="en-US" sz="1400" dirty="0"/>
              <a:t>, M. </a:t>
            </a:r>
            <a:r>
              <a:rPr lang="en-US" sz="1400" dirty="0" err="1"/>
              <a:t>Zhalov</a:t>
            </a:r>
            <a:r>
              <a:rPr lang="en-US" sz="1400" dirty="0"/>
              <a:t>. Evidence for nuclear gluon shadowing from the ALICE measurements of </a:t>
            </a:r>
            <a:r>
              <a:rPr lang="en-US" sz="1400" dirty="0" err="1"/>
              <a:t>PbPb</a:t>
            </a:r>
            <a:r>
              <a:rPr lang="en-US" sz="1400" dirty="0"/>
              <a:t> ultraperipheral exclusive J/</a:t>
            </a:r>
            <a:r>
              <a:rPr lang="el-GR" sz="1400" dirty="0"/>
              <a:t>ψ</a:t>
            </a:r>
            <a:r>
              <a:rPr lang="en-US" sz="1400" dirty="0" smtClean="0"/>
              <a:t> </a:t>
            </a:r>
            <a:r>
              <a:rPr lang="en-US" sz="1400" dirty="0"/>
              <a:t>production. arXiv:1305.1724 [</a:t>
            </a:r>
            <a:r>
              <a:rPr lang="en-US" sz="1400" dirty="0" err="1"/>
              <a:t>hep-ph</a:t>
            </a:r>
            <a:r>
              <a:rPr lang="en-US" sz="1400" dirty="0"/>
              <a:t>]. </a:t>
            </a:r>
            <a:r>
              <a:rPr lang="en-US" sz="1400" dirty="0" err="1"/>
              <a:t>Phys.Lett</a:t>
            </a:r>
            <a:r>
              <a:rPr lang="en-US" sz="1400" dirty="0"/>
              <a:t>. B726 (2013) 290-295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V. </a:t>
            </a:r>
            <a:r>
              <a:rPr lang="en-US" sz="1400" dirty="0" err="1"/>
              <a:t>Guzey</a:t>
            </a:r>
            <a:r>
              <a:rPr lang="en-US" sz="1400" dirty="0"/>
              <a:t>, M. </a:t>
            </a:r>
            <a:r>
              <a:rPr lang="en-US" sz="1400" dirty="0" err="1"/>
              <a:t>Zhalov</a:t>
            </a:r>
            <a:r>
              <a:rPr lang="en-US" sz="1400" dirty="0"/>
              <a:t>. Rapidity and momentum transfer distributions of coherent J/</a:t>
            </a:r>
            <a:r>
              <a:rPr lang="el-GR" sz="1400" dirty="0"/>
              <a:t>ψ</a:t>
            </a:r>
            <a:r>
              <a:rPr lang="en-US" sz="1400" dirty="0" smtClean="0"/>
              <a:t> </a:t>
            </a:r>
            <a:r>
              <a:rPr lang="en-US" sz="1400" dirty="0"/>
              <a:t>photoproduction in ultraperipheral </a:t>
            </a:r>
            <a:r>
              <a:rPr lang="en-US" sz="1400" dirty="0" err="1"/>
              <a:t>pPb</a:t>
            </a:r>
            <a:r>
              <a:rPr lang="en-US" sz="1400" dirty="0"/>
              <a:t> collisions at the LHC. arXiv:1307.6689 [</a:t>
            </a:r>
            <a:r>
              <a:rPr lang="en-US" sz="1400" dirty="0" err="1"/>
              <a:t>hep-ph</a:t>
            </a:r>
            <a:r>
              <a:rPr lang="en-US" sz="1400" dirty="0" smtClean="0"/>
              <a:t>]</a:t>
            </a:r>
          </a:p>
          <a:p>
            <a:pPr>
              <a:spcBef>
                <a:spcPts val="0"/>
              </a:spcBef>
            </a:pPr>
            <a:r>
              <a:rPr lang="ru-RU" sz="1400" dirty="0"/>
              <a:t>Научно-технические ведомости </a:t>
            </a:r>
            <a:r>
              <a:rPr lang="ru-RU" sz="1400" dirty="0" err="1"/>
              <a:t>СПбГПУ</a:t>
            </a:r>
            <a:r>
              <a:rPr lang="ru-RU" sz="1400" dirty="0"/>
              <a:t>, Физико-математические науки, #3(177) 2013, </a:t>
            </a:r>
            <a:r>
              <a:rPr lang="ru-RU" sz="1400" dirty="0" err="1"/>
              <a:t>стр</a:t>
            </a:r>
            <a:r>
              <a:rPr lang="ru-RU" sz="1400" dirty="0"/>
              <a:t> 106-114</a:t>
            </a:r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Е. </a:t>
            </a:r>
            <a:r>
              <a:rPr lang="en-US" dirty="0" err="1" smtClean="0"/>
              <a:t>Крышень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Научная сессия ОФВЭ, 24 октября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9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Successful and fruitful p-</a:t>
            </a:r>
            <a:r>
              <a:rPr lang="en-US" sz="2400" b="1" dirty="0" err="1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en-US" sz="2400" b="1" dirty="0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 run in the beginning of 2013</a:t>
            </a:r>
          </a:p>
          <a:p>
            <a:endParaRPr lang="en-US" sz="2400" b="1" dirty="0" smtClean="0">
              <a:solidFill>
                <a:srgbClr val="1506D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LS1 consolidation </a:t>
            </a:r>
            <a:r>
              <a:rPr lang="en-US" sz="2400" b="1" dirty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and upgrade </a:t>
            </a:r>
            <a:r>
              <a:rPr lang="en-US" sz="2400" b="1" dirty="0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ongoing</a:t>
            </a:r>
          </a:p>
          <a:p>
            <a:endParaRPr lang="en-US" sz="2400" b="1" dirty="0" smtClean="0">
              <a:solidFill>
                <a:srgbClr val="1506D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PNPI team in </a:t>
            </a:r>
            <a:r>
              <a:rPr lang="en-US" sz="2400" b="1" dirty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ALICE data </a:t>
            </a:r>
            <a:r>
              <a:rPr lang="en-US" sz="2400" b="1" dirty="0" smtClean="0">
                <a:solidFill>
                  <a:srgbClr val="1506DC"/>
                </a:solidFill>
                <a:latin typeface="Arial" pitchFamily="34" charset="0"/>
                <a:cs typeface="Arial" pitchFamily="34" charset="0"/>
              </a:rPr>
              <a:t>analysis:</a:t>
            </a:r>
            <a:endParaRPr lang="en-US" sz="2400" b="1" dirty="0">
              <a:solidFill>
                <a:srgbClr val="1506DC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Analysis of J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 and dimuon pair photoproduction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in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Pb-Pb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UPC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finished,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papers published, results reported in several conferences</a:t>
            </a:r>
          </a:p>
          <a:p>
            <a:pPr lvl="1"/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Theoretical interpretation of obtained results 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Analysis of J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 photoproduction in p-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Pb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UPC ongoing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φ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KK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production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pp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p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-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Pb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and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PbPb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: 3 analysis notes issued, preliminary status expected in January 2014, results to be included in two upcoming papers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457200" indent="-457200">
              <a:lnSpc>
                <a:spcPct val="150000"/>
              </a:lnSpc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83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taking: </a:t>
            </a:r>
            <a:r>
              <a:rPr lang="en-US" dirty="0" err="1" smtClean="0"/>
              <a:t>pPb</a:t>
            </a:r>
            <a:r>
              <a:rPr lang="en-US" dirty="0" smtClean="0"/>
              <a:t> collisions 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3</a:t>
            </a:fld>
            <a:endParaRPr lang="ru-RU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764024"/>
            <a:ext cx="4530055" cy="274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zh-TW" sz="2000" b="1" u="sng" dirty="0" smtClean="0">
                <a:ea typeface="ＭＳ Ｐゴシック" pitchFamily="34" charset="-128"/>
              </a:rPr>
              <a:t>Goals:</a:t>
            </a:r>
          </a:p>
          <a:p>
            <a:pPr>
              <a:buFont typeface="Wingdings" pitchFamily="2" charset="2"/>
              <a:buChar char="ü"/>
            </a:pPr>
            <a:r>
              <a:rPr lang="en-GB" altLang="zh-TW" sz="2000" b="1" dirty="0" smtClean="0">
                <a:solidFill>
                  <a:srgbClr val="1506DC"/>
                </a:solidFill>
                <a:ea typeface="ＭＳ Ｐゴシック" pitchFamily="34" charset="-128"/>
                <a:sym typeface="Wingdings" pitchFamily="2" charset="2"/>
              </a:rPr>
              <a:t>10</a:t>
            </a:r>
            <a:r>
              <a:rPr lang="en-GB" altLang="zh-TW" sz="2000" b="1" baseline="30000" dirty="0" smtClean="0">
                <a:solidFill>
                  <a:srgbClr val="1506DC"/>
                </a:solidFill>
                <a:ea typeface="ＭＳ Ｐゴシック" pitchFamily="34" charset="-128"/>
                <a:sym typeface="Wingdings" pitchFamily="2" charset="2"/>
              </a:rPr>
              <a:t>8</a:t>
            </a:r>
            <a:r>
              <a:rPr lang="en-GB" altLang="zh-TW" sz="2000" b="1" dirty="0" smtClean="0">
                <a:solidFill>
                  <a:srgbClr val="1506DC"/>
                </a:solidFill>
                <a:ea typeface="ＭＳ Ｐゴシック" pitchFamily="34" charset="-128"/>
                <a:sym typeface="Wingdings" pitchFamily="2" charset="2"/>
              </a:rPr>
              <a:t> min. bias events</a:t>
            </a:r>
          </a:p>
          <a:p>
            <a:pPr>
              <a:buFont typeface="Wingdings" pitchFamily="2" charset="2"/>
              <a:buChar char="ü"/>
            </a:pPr>
            <a:r>
              <a:rPr lang="en-GB" altLang="zh-TW" sz="2000" b="1" dirty="0" smtClean="0">
                <a:solidFill>
                  <a:srgbClr val="1506DC"/>
                </a:solidFill>
                <a:ea typeface="ＭＳ Ｐゴシック" pitchFamily="34" charset="-128"/>
                <a:sym typeface="Wingdings" pitchFamily="2" charset="2"/>
              </a:rPr>
              <a:t>30 nb</a:t>
            </a:r>
            <a:r>
              <a:rPr lang="en-GB" altLang="zh-TW" sz="2000" b="1" baseline="30000" dirty="0" smtClean="0">
                <a:solidFill>
                  <a:srgbClr val="1506DC"/>
                </a:solidFill>
                <a:ea typeface="ＭＳ Ｐゴシック" pitchFamily="34" charset="-128"/>
                <a:sym typeface="Wingdings" pitchFamily="2" charset="2"/>
              </a:rPr>
              <a:t>-1</a:t>
            </a:r>
            <a:r>
              <a:rPr lang="en-GB" altLang="zh-TW" sz="2000" b="1" dirty="0" smtClean="0">
                <a:solidFill>
                  <a:srgbClr val="1506DC"/>
                </a:solidFill>
                <a:ea typeface="ＭＳ Ｐゴシック" pitchFamily="34" charset="-128"/>
                <a:sym typeface="Wingdings" pitchFamily="2" charset="2"/>
              </a:rPr>
              <a:t> integrated luminosity</a:t>
            </a:r>
          </a:p>
          <a:p>
            <a:pPr>
              <a:buFont typeface="Wingdings" pitchFamily="2" charset="2"/>
              <a:buChar char="ü"/>
            </a:pPr>
            <a:r>
              <a:rPr lang="en-GB" altLang="zh-TW" sz="2000" b="1" dirty="0">
                <a:solidFill>
                  <a:srgbClr val="1506DC"/>
                </a:solidFill>
                <a:ea typeface="ＭＳ Ｐゴシック" pitchFamily="34" charset="-128"/>
                <a:sym typeface="Wingdings" pitchFamily="2" charset="2"/>
              </a:rPr>
              <a:t>p</a:t>
            </a:r>
            <a:r>
              <a:rPr lang="en-GB" altLang="zh-TW" sz="2000" b="1" dirty="0" smtClean="0">
                <a:solidFill>
                  <a:srgbClr val="1506DC"/>
                </a:solidFill>
                <a:ea typeface="ＭＳ Ｐゴシック" pitchFamily="34" charset="-128"/>
                <a:sym typeface="Wingdings" pitchFamily="2" charset="2"/>
              </a:rPr>
              <a:t>-</a:t>
            </a:r>
            <a:r>
              <a:rPr lang="en-GB" altLang="zh-TW" sz="2000" b="1" dirty="0" err="1" smtClean="0">
                <a:solidFill>
                  <a:srgbClr val="1506DC"/>
                </a:solidFill>
                <a:ea typeface="ＭＳ Ｐゴシック" pitchFamily="34" charset="-128"/>
                <a:sym typeface="Wingdings" pitchFamily="2" charset="2"/>
              </a:rPr>
              <a:t>Pb</a:t>
            </a:r>
            <a:r>
              <a:rPr lang="en-GB" altLang="zh-TW" sz="2000" b="1" dirty="0" smtClean="0">
                <a:solidFill>
                  <a:srgbClr val="1506DC"/>
                </a:solidFill>
                <a:ea typeface="ＭＳ Ｐゴシック" pitchFamily="34" charset="-128"/>
                <a:sym typeface="Wingdings" pitchFamily="2" charset="2"/>
              </a:rPr>
              <a:t> and </a:t>
            </a:r>
            <a:r>
              <a:rPr lang="en-GB" altLang="zh-TW" sz="2000" b="1" dirty="0" err="1" smtClean="0">
                <a:solidFill>
                  <a:srgbClr val="1506DC"/>
                </a:solidFill>
                <a:ea typeface="ＭＳ Ｐゴシック" pitchFamily="34" charset="-128"/>
                <a:sym typeface="Wingdings" pitchFamily="2" charset="2"/>
              </a:rPr>
              <a:t>Pb</a:t>
            </a:r>
            <a:r>
              <a:rPr lang="en-GB" altLang="zh-TW" sz="2000" b="1" dirty="0" smtClean="0">
                <a:solidFill>
                  <a:srgbClr val="1506DC"/>
                </a:solidFill>
                <a:ea typeface="ＭＳ Ｐゴシック" pitchFamily="34" charset="-128"/>
                <a:sym typeface="Wingdings" pitchFamily="2" charset="2"/>
              </a:rPr>
              <a:t>-p switchover</a:t>
            </a:r>
          </a:p>
          <a:p>
            <a:pPr>
              <a:buFont typeface="Wingdings" pitchFamily="2" charset="2"/>
              <a:buChar char="ü"/>
            </a:pPr>
            <a:r>
              <a:rPr lang="en-GB" altLang="zh-TW" sz="2000" b="1" dirty="0" smtClean="0">
                <a:solidFill>
                  <a:srgbClr val="1506DC"/>
                </a:solidFill>
                <a:ea typeface="ＭＳ Ｐゴシック" pitchFamily="34" charset="-128"/>
                <a:sym typeface="Wingdings" pitchFamily="2" charset="2"/>
              </a:rPr>
              <a:t>Magnet polarity change </a:t>
            </a:r>
          </a:p>
          <a:p>
            <a:pPr>
              <a:buFont typeface="Wingdings" pitchFamily="2" charset="2"/>
              <a:buChar char="ü"/>
            </a:pPr>
            <a:endParaRPr lang="en-GB" altLang="zh-TW" sz="2000" dirty="0">
              <a:ea typeface="ＭＳ Ｐゴシック" pitchFamily="34" charset="-128"/>
              <a:sym typeface="Wingdings" pitchFamily="2" charset="2"/>
            </a:endParaRPr>
          </a:p>
          <a:p>
            <a:pPr marL="0" indent="0">
              <a:buNone/>
            </a:pPr>
            <a:r>
              <a:rPr lang="en-GB" altLang="zh-TW" sz="2200" b="1" dirty="0" smtClean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Impressive performance of the LHC!!</a:t>
            </a:r>
          </a:p>
          <a:p>
            <a:pPr lvl="1">
              <a:buFont typeface="Wingdings" pitchFamily="2" charset="2"/>
              <a:buNone/>
            </a:pPr>
            <a:endParaRPr lang="en-GB" altLang="zh-TW" dirty="0" smtClean="0">
              <a:ea typeface="PMingLiU" pitchFamily="18" charset="-120"/>
              <a:sym typeface="Wingdings" pitchFamily="2" charset="2"/>
            </a:endParaRPr>
          </a:p>
          <a:p>
            <a:pPr lvl="1">
              <a:buFont typeface="Wingdings" pitchFamily="2" charset="2"/>
              <a:buNone/>
            </a:pPr>
            <a:endParaRPr lang="en-GB" altLang="zh-TW" dirty="0" smtClean="0">
              <a:ea typeface="PMingLiU" pitchFamily="18" charset="-120"/>
            </a:endParaRPr>
          </a:p>
          <a:p>
            <a:endParaRPr lang="en-GB" altLang="zh-TW" dirty="0" smtClean="0">
              <a:ea typeface="ＭＳ Ｐゴシック" pitchFamily="34" charset="-128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91" y="4112937"/>
            <a:ext cx="2742742" cy="274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73" y="831136"/>
            <a:ext cx="4896127" cy="337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 descr="ALICE-2_ima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66" y="3663535"/>
            <a:ext cx="3864907" cy="28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9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74752"/>
            <a:ext cx="9144000" cy="7130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 smtClean="0"/>
              <a:t>Highlights of ALICE results</a:t>
            </a:r>
            <a:endParaRPr lang="en-US" sz="4800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2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4" y="1285604"/>
            <a:ext cx="2946353" cy="287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Evgeny\Dropbox\2013-09-25-crimea\figs\2012-Dec-13-fig1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" y="1285604"/>
            <a:ext cx="3057292" cy="29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Hot topic</a:t>
            </a:r>
            <a:r>
              <a:rPr lang="en-US" dirty="0" smtClean="0">
                <a:solidFill>
                  <a:srgbClr val="FF0000"/>
                </a:solidFill>
              </a:rPr>
              <a:t>: double ridge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521734"/>
            <a:ext cx="9144000" cy="1656517"/>
          </a:xfrm>
        </p:spPr>
        <p:txBody>
          <a:bodyPr>
            <a:noAutofit/>
          </a:bodyPr>
          <a:lstStyle/>
          <a:p>
            <a:r>
              <a:rPr lang="en-US" sz="2000" dirty="0" smtClean="0"/>
              <a:t>Method: </a:t>
            </a:r>
            <a:r>
              <a:rPr lang="en-US" sz="2000" dirty="0"/>
              <a:t>subtract the “</a:t>
            </a:r>
            <a:r>
              <a:rPr lang="en-US" sz="2000" dirty="0" err="1"/>
              <a:t>pp</a:t>
            </a:r>
            <a:r>
              <a:rPr lang="en-US" sz="2000" dirty="0"/>
              <a:t>-like” structure of low-multiplicity </a:t>
            </a:r>
            <a:r>
              <a:rPr lang="en-US" sz="2000" dirty="0" smtClean="0"/>
              <a:t>p-</a:t>
            </a:r>
            <a:r>
              <a:rPr lang="en-US" sz="2000" dirty="0" err="1" smtClean="0"/>
              <a:t>Pb</a:t>
            </a:r>
            <a:r>
              <a:rPr lang="en-US" sz="2000" dirty="0" smtClean="0"/>
              <a:t> from </a:t>
            </a:r>
            <a:r>
              <a:rPr lang="en-US" sz="2000" dirty="0"/>
              <a:t>the structure of high-multiplicity p-</a:t>
            </a:r>
            <a:r>
              <a:rPr lang="en-US" sz="2000" dirty="0" err="1"/>
              <a:t>Pb</a:t>
            </a:r>
            <a:endParaRPr lang="en-US" sz="2000" dirty="0"/>
          </a:p>
          <a:p>
            <a:r>
              <a:rPr lang="en-US" sz="2000" dirty="0" smtClean="0"/>
              <a:t>Particle correlations described by di-jets </a:t>
            </a:r>
            <a:r>
              <a:rPr lang="en-US" sz="2000" dirty="0" smtClean="0">
                <a:solidFill>
                  <a:srgbClr val="FF0000"/>
                </a:solidFill>
              </a:rPr>
              <a:t>+ double ridge </a:t>
            </a:r>
            <a:r>
              <a:rPr lang="en-US" sz="2000" dirty="0" smtClean="0"/>
              <a:t>(nothing more)</a:t>
            </a:r>
          </a:p>
          <a:p>
            <a:r>
              <a:rPr lang="en-US" sz="2000" dirty="0" smtClean="0"/>
              <a:t>Double ridge: </a:t>
            </a:r>
          </a:p>
          <a:p>
            <a:pPr lvl="1"/>
            <a:r>
              <a:rPr lang="en-US" sz="1600" dirty="0" smtClean="0"/>
              <a:t>same yield near and away side for all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and multiplicity classes</a:t>
            </a:r>
          </a:p>
          <a:p>
            <a:pPr lvl="1"/>
            <a:r>
              <a:rPr lang="en-US" sz="1600" dirty="0" smtClean="0"/>
              <a:t>Resembles </a:t>
            </a:r>
            <a:r>
              <a:rPr lang="en-US" sz="1600" dirty="0"/>
              <a:t>the structure </a:t>
            </a:r>
            <a:r>
              <a:rPr lang="en-US" sz="1600" dirty="0" smtClean="0"/>
              <a:t>attributed to collective flow in </a:t>
            </a:r>
            <a:r>
              <a:rPr lang="en-US" sz="1600" dirty="0" err="1" smtClean="0"/>
              <a:t>Pb-Pb</a:t>
            </a:r>
            <a:endParaRPr lang="en-US" sz="1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5</a:t>
            </a:fld>
            <a:endParaRPr lang="ru-RU" dirty="0"/>
          </a:p>
        </p:txBody>
      </p:sp>
      <p:pic>
        <p:nvPicPr>
          <p:cNvPr id="2053" name="Picture 5" descr="C:\Users\Evgeny\Dropbox\2013-09-25-crimea\figs\2012-Dec-13-fig1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329" y="1246032"/>
            <a:ext cx="3057292" cy="29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Evgeny\Dropbox\2013-09-25-crimea\figs\2012-Dec-13-fig3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621" y="1246032"/>
            <a:ext cx="3057292" cy="29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84661" y="1933320"/>
            <a:ext cx="561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-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9226" y="2077607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=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1845" y="4047981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506DC"/>
                </a:solidFill>
              </a:rPr>
              <a:t>0-20%</a:t>
            </a:r>
            <a:endParaRPr lang="en-US" sz="2400" b="1" dirty="0">
              <a:solidFill>
                <a:srgbClr val="1506D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06310" y="3955649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506DC"/>
                </a:solidFill>
              </a:rPr>
              <a:t>60-100%</a:t>
            </a:r>
            <a:endParaRPr lang="en-US" sz="2400" b="1" dirty="0">
              <a:solidFill>
                <a:srgbClr val="1506D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69897" y="763037"/>
            <a:ext cx="1874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1506DC"/>
                </a:solidFill>
              </a:rPr>
              <a:t>Phys. </a:t>
            </a:r>
            <a:r>
              <a:rPr lang="en-US" sz="1200" b="1" dirty="0" err="1">
                <a:solidFill>
                  <a:srgbClr val="1506DC"/>
                </a:solidFill>
              </a:rPr>
              <a:t>Lett</a:t>
            </a:r>
            <a:r>
              <a:rPr lang="en-US" sz="1200" b="1" dirty="0">
                <a:solidFill>
                  <a:srgbClr val="1506DC"/>
                </a:solidFill>
              </a:rPr>
              <a:t>. B 719 (2013) 29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375647" y="1361332"/>
            <a:ext cx="0" cy="8801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0132" y="716871"/>
            <a:ext cx="1435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ear-side jet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correlations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1853077" y="1361332"/>
            <a:ext cx="1112270" cy="12443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522341" y="715001"/>
            <a:ext cx="144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way-side jet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correlations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830132" y="3502981"/>
            <a:ext cx="860430" cy="4526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0" y="3906674"/>
            <a:ext cx="107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near-side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ridge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5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in </a:t>
            </a:r>
            <a:r>
              <a:rPr lang="en-US" dirty="0" err="1" smtClean="0"/>
              <a:t>pA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986182"/>
            <a:ext cx="4901388" cy="734309"/>
          </a:xfrm>
        </p:spPr>
        <p:txBody>
          <a:bodyPr>
            <a:normAutofit/>
          </a:bodyPr>
          <a:lstStyle/>
          <a:p>
            <a:r>
              <a:rPr lang="en-US" sz="1800" dirty="0"/>
              <a:t>Clear indication for </a:t>
            </a:r>
            <a:r>
              <a:rPr lang="en-US" sz="1800" dirty="0" smtClean="0"/>
              <a:t>mass ordering </a:t>
            </a:r>
            <a:r>
              <a:rPr lang="en-US" sz="1800" dirty="0"/>
              <a:t>in p-</a:t>
            </a:r>
            <a:r>
              <a:rPr lang="en-US" sz="1800" dirty="0" err="1"/>
              <a:t>Pb</a:t>
            </a:r>
            <a:endParaRPr lang="en-US" sz="1800" dirty="0"/>
          </a:p>
          <a:p>
            <a:r>
              <a:rPr lang="en-US" sz="1800" dirty="0" smtClean="0"/>
              <a:t>Resembles </a:t>
            </a:r>
            <a:r>
              <a:rPr lang="en-US" sz="1800" dirty="0" err="1"/>
              <a:t>Pb-Pb</a:t>
            </a:r>
            <a:r>
              <a:rPr lang="en-US" sz="1800" dirty="0"/>
              <a:t> </a:t>
            </a:r>
            <a:r>
              <a:rPr lang="en-US" sz="1800" dirty="0" smtClean="0"/>
              <a:t>and supports </a:t>
            </a:r>
            <a:r>
              <a:rPr lang="en-US" sz="1800" dirty="0"/>
              <a:t>“flow” </a:t>
            </a:r>
            <a:r>
              <a:rPr lang="en-US" sz="1800" dirty="0" smtClean="0"/>
              <a:t>picture</a:t>
            </a:r>
            <a:endParaRPr lang="en-US" sz="1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6</a:t>
            </a:fld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3907"/>
            <a:ext cx="4901389" cy="292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477" y="824109"/>
            <a:ext cx="4080523" cy="306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33975" y="3938744"/>
            <a:ext cx="4010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Pb-Pb</a:t>
            </a:r>
            <a:r>
              <a:rPr lang="en-US" sz="1600" dirty="0" smtClean="0"/>
              <a:t>: mass </a:t>
            </a:r>
            <a:r>
              <a:rPr lang="en-US" sz="1600" dirty="0"/>
              <a:t>ordering, interpreted </a:t>
            </a:r>
            <a:r>
              <a:rPr lang="en-US" sz="1600" dirty="0" smtClean="0"/>
              <a:t>in terms </a:t>
            </a:r>
            <a:r>
              <a:rPr lang="en-US" sz="1600" dirty="0"/>
              <a:t>of collective radial </a:t>
            </a:r>
            <a:r>
              <a:rPr lang="en-US" sz="1600" dirty="0" smtClean="0"/>
              <a:t>and elliptic </a:t>
            </a:r>
            <a:r>
              <a:rPr lang="en-US" sz="1600" dirty="0"/>
              <a:t>flow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845051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Models including </a:t>
            </a:r>
            <a:r>
              <a:rPr lang="en-US" dirty="0" err="1"/>
              <a:t>hydrodynamical</a:t>
            </a:r>
            <a:r>
              <a:rPr lang="en-US" dirty="0"/>
              <a:t> expansion can </a:t>
            </a:r>
            <a:r>
              <a:rPr lang="en-US" dirty="0" smtClean="0"/>
              <a:t>describe the </a:t>
            </a:r>
            <a:r>
              <a:rPr lang="en-US" dirty="0"/>
              <a:t>observations (e.g. EPOS</a:t>
            </a:r>
            <a:r>
              <a:rPr lang="en-US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Alternative </a:t>
            </a:r>
            <a:r>
              <a:rPr lang="en-US" dirty="0" smtClean="0"/>
              <a:t>interpretations: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CGC: initial-state effect, many-gluon processes can </a:t>
            </a:r>
            <a:r>
              <a:rPr lang="en-US" dirty="0"/>
              <a:t>yield </a:t>
            </a:r>
            <a:r>
              <a:rPr lang="en-US" dirty="0" smtClean="0"/>
              <a:t>correlations</a:t>
            </a:r>
            <a:br>
              <a:rPr lang="en-US" dirty="0" smtClean="0"/>
            </a:br>
            <a:r>
              <a:rPr lang="en-US" dirty="0" err="1" smtClean="0"/>
              <a:t>Dusling</a:t>
            </a:r>
            <a:r>
              <a:rPr lang="en-US" dirty="0"/>
              <a:t>, </a:t>
            </a:r>
            <a:r>
              <a:rPr lang="en-US" dirty="0" err="1"/>
              <a:t>Venugopalan</a:t>
            </a:r>
            <a:r>
              <a:rPr lang="en-US" dirty="0"/>
              <a:t>, PRD </a:t>
            </a:r>
            <a:r>
              <a:rPr lang="en-US" dirty="0" smtClean="0"/>
              <a:t>87 </a:t>
            </a:r>
            <a:r>
              <a:rPr lang="en-US" dirty="0"/>
              <a:t>(2013)</a:t>
            </a:r>
            <a:r>
              <a:rPr lang="en-US" dirty="0" smtClean="0"/>
              <a:t> 094034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Multi-parton interactions and </a:t>
            </a:r>
            <a:r>
              <a:rPr lang="en-US" dirty="0"/>
              <a:t>“</a:t>
            </a:r>
            <a:r>
              <a:rPr lang="en-US" dirty="0" err="1"/>
              <a:t>colour</a:t>
            </a:r>
            <a:r>
              <a:rPr lang="en-US" dirty="0"/>
              <a:t> reconnection” </a:t>
            </a:r>
            <a:r>
              <a:rPr lang="en-US" dirty="0" smtClean="0"/>
              <a:t>can </a:t>
            </a:r>
            <a:r>
              <a:rPr lang="en-US" dirty="0"/>
              <a:t>induce flow-like </a:t>
            </a:r>
            <a:r>
              <a:rPr lang="en-US" dirty="0" smtClean="0"/>
              <a:t>effects, </a:t>
            </a:r>
            <a:br>
              <a:rPr lang="en-US" dirty="0" smtClean="0"/>
            </a:br>
            <a:r>
              <a:rPr lang="en-US" dirty="0" smtClean="0"/>
              <a:t>e.g. </a:t>
            </a:r>
            <a:r>
              <a:rPr lang="es-ES" dirty="0" smtClean="0"/>
              <a:t>Ortiz </a:t>
            </a:r>
            <a:r>
              <a:rPr lang="es-ES" dirty="0"/>
              <a:t>et al, </a:t>
            </a:r>
            <a:r>
              <a:rPr lang="es-ES" dirty="0" smtClean="0"/>
              <a:t>PRL 111 </a:t>
            </a:r>
            <a:r>
              <a:rPr lang="es-ES" dirty="0"/>
              <a:t>(2013)</a:t>
            </a:r>
            <a:r>
              <a:rPr lang="es-ES" dirty="0" smtClean="0"/>
              <a:t> 042001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3906"/>
            <a:ext cx="4901388" cy="292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36139" y="706130"/>
            <a:ext cx="13949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506DC"/>
                </a:solidFill>
              </a:rPr>
              <a:t>arXiv:1307.3237</a:t>
            </a:r>
          </a:p>
        </p:txBody>
      </p:sp>
    </p:spTree>
    <p:extLst>
      <p:ext uri="{BB962C8B-B14F-4D97-AF65-F5344CB8AC3E}">
        <p14:creationId xmlns:p14="http://schemas.microsoft.com/office/powerpoint/2010/main" val="39066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65160" cy="764704"/>
          </a:xfrm>
        </p:spPr>
        <p:txBody>
          <a:bodyPr>
            <a:normAutofit/>
          </a:bodyPr>
          <a:lstStyle/>
          <a:p>
            <a:r>
              <a:rPr lang="en-GB" sz="3600" dirty="0"/>
              <a:t>J/</a:t>
            </a:r>
            <a:r>
              <a:rPr lang="el-GR" sz="3600" dirty="0"/>
              <a:t>ψ</a:t>
            </a:r>
            <a:r>
              <a:rPr lang="en-US" sz="3600" dirty="0"/>
              <a:t> suppression in </a:t>
            </a:r>
            <a:r>
              <a:rPr lang="en-US" sz="3600" dirty="0" err="1" smtClean="0"/>
              <a:t>PbPb</a:t>
            </a:r>
            <a:r>
              <a:rPr lang="en-US" sz="3600" dirty="0" smtClean="0"/>
              <a:t> collisions at LHC</a:t>
            </a:r>
            <a:endParaRPr lang="en-US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5125673" cy="2523780"/>
          </a:xfrm>
        </p:spPr>
        <p:txBody>
          <a:bodyPr>
            <a:normAutofit/>
          </a:bodyPr>
          <a:lstStyle/>
          <a:p>
            <a:r>
              <a:rPr lang="en-GB" sz="2000" dirty="0"/>
              <a:t>J/</a:t>
            </a:r>
            <a:r>
              <a:rPr lang="el-GR" sz="2000" dirty="0"/>
              <a:t>ψ</a:t>
            </a:r>
            <a:r>
              <a:rPr lang="en-US" sz="2000" dirty="0"/>
              <a:t> </a:t>
            </a:r>
            <a:r>
              <a:rPr lang="en-US" sz="2000" dirty="0" smtClean="0"/>
              <a:t>suppression measured both at forward and central rapidity</a:t>
            </a:r>
          </a:p>
          <a:p>
            <a:r>
              <a:rPr lang="en-US" sz="2000" dirty="0" smtClean="0"/>
              <a:t>Suppression in central collisions smaller than at RHIC</a:t>
            </a:r>
          </a:p>
          <a:p>
            <a:r>
              <a:rPr lang="en-US" sz="2000" dirty="0" smtClean="0"/>
              <a:t>Smaller suppression at low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and at central rapidity in good agreement with </a:t>
            </a:r>
            <a:r>
              <a:rPr lang="en-GB" sz="2000" dirty="0"/>
              <a:t>J/</a:t>
            </a:r>
            <a:r>
              <a:rPr lang="el-GR" sz="2000" dirty="0" smtClean="0"/>
              <a:t>ψ</a:t>
            </a:r>
            <a:r>
              <a:rPr lang="en-US" sz="2000" dirty="0" smtClean="0"/>
              <a:t> regeneration scenarios</a:t>
            </a:r>
            <a:endParaRPr lang="en-US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7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3707760"/>
            <a:ext cx="38766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4" y="783585"/>
            <a:ext cx="39338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2" y="3679185"/>
            <a:ext cx="393382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05220" y="6287945"/>
            <a:ext cx="2561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506DC"/>
                </a:solidFill>
              </a:rPr>
              <a:t>arXiv:1311.0214v1 [</a:t>
            </a:r>
            <a:r>
              <a:rPr lang="en-US" sz="1600" b="1" dirty="0" err="1">
                <a:solidFill>
                  <a:srgbClr val="1506DC"/>
                </a:solidFill>
              </a:rPr>
              <a:t>nucl</a:t>
            </a:r>
            <a:r>
              <a:rPr lang="en-US" sz="1600" b="1" dirty="0">
                <a:solidFill>
                  <a:srgbClr val="1506DC"/>
                </a:solidFill>
              </a:rPr>
              <a:t>-ex]</a:t>
            </a:r>
          </a:p>
        </p:txBody>
      </p:sp>
    </p:spTree>
    <p:extLst>
      <p:ext uri="{BB962C8B-B14F-4D97-AF65-F5344CB8AC3E}">
        <p14:creationId xmlns:p14="http://schemas.microsoft.com/office/powerpoint/2010/main" val="60300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72" y="889374"/>
            <a:ext cx="4592298" cy="307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93804" cy="76470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Coherent </a:t>
            </a:r>
            <a:r>
              <a:rPr lang="en-US" sz="4000" dirty="0"/>
              <a:t>J/</a:t>
            </a:r>
            <a:r>
              <a:rPr lang="el-GR" sz="4000" dirty="0" smtClean="0"/>
              <a:t>ψ</a:t>
            </a:r>
            <a:r>
              <a:rPr lang="en-US" sz="4000" dirty="0" smtClean="0"/>
              <a:t> photoproduction in </a:t>
            </a:r>
            <a:r>
              <a:rPr lang="en-US" sz="4000" dirty="0" err="1" smtClean="0"/>
              <a:t>Pb-Pb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8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586961" y="4279712"/>
            <a:ext cx="4327634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Good agreement with models which include nuclear gluon shadowing.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Best agreement with EPS09 shadowing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(shadowing factor ~0.6 at x ~ 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, </a:t>
            </a:r>
            <a:r>
              <a:rPr lang="en-US" sz="1600" dirty="0"/>
              <a:t>Q</a:t>
            </a:r>
            <a:r>
              <a:rPr lang="en-US" sz="1600" baseline="30000" dirty="0"/>
              <a:t>2</a:t>
            </a:r>
            <a:r>
              <a:rPr lang="en-US" sz="1600" dirty="0"/>
              <a:t> = </a:t>
            </a:r>
            <a:r>
              <a:rPr lang="en-US" sz="1600" dirty="0" smtClean="0"/>
              <a:t>2.4 GeV</a:t>
            </a:r>
            <a:r>
              <a:rPr lang="en-US" sz="1600" baseline="30000" dirty="0" smtClean="0"/>
              <a:t>2</a:t>
            </a:r>
            <a:r>
              <a:rPr lang="en-US" sz="1600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4649" y="354170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 ~ 10</a:t>
            </a:r>
            <a:r>
              <a:rPr lang="en-US" b="1" baseline="30000" dirty="0" smtClean="0">
                <a:solidFill>
                  <a:srgbClr val="FF0000"/>
                </a:solidFill>
              </a:rPr>
              <a:t>-2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2784" y="354170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 ~ 10</a:t>
            </a:r>
            <a:r>
              <a:rPr lang="en-US" b="1" baseline="30000" dirty="0" smtClean="0">
                <a:solidFill>
                  <a:srgbClr val="FF0000"/>
                </a:solidFill>
              </a:rPr>
              <a:t>-3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79845" y="5579424"/>
            <a:ext cx="28902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506DC"/>
                </a:solidFill>
              </a:rPr>
              <a:t>Phys. </a:t>
            </a:r>
            <a:r>
              <a:rPr lang="en-US" b="1" dirty="0" err="1">
                <a:solidFill>
                  <a:srgbClr val="1506DC"/>
                </a:solidFill>
              </a:rPr>
              <a:t>Lett</a:t>
            </a:r>
            <a:r>
              <a:rPr lang="en-US" b="1" dirty="0">
                <a:solidFill>
                  <a:srgbClr val="1506DC"/>
                </a:solidFill>
              </a:rPr>
              <a:t>. B718 (2013) </a:t>
            </a:r>
            <a:r>
              <a:rPr lang="en-US" b="1" dirty="0" smtClean="0">
                <a:solidFill>
                  <a:srgbClr val="1506DC"/>
                </a:solidFill>
              </a:rPr>
              <a:t>1273</a:t>
            </a:r>
          </a:p>
          <a:p>
            <a:r>
              <a:rPr lang="fr-FR" b="1" dirty="0">
                <a:solidFill>
                  <a:srgbClr val="1506DC"/>
                </a:solidFill>
              </a:rPr>
              <a:t>Eur. Phys. J. C73 (2013) 2617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54" y="1521820"/>
            <a:ext cx="2977788" cy="190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70" b="5523"/>
          <a:stretch/>
        </p:blipFill>
        <p:spPr bwMode="auto">
          <a:xfrm>
            <a:off x="622570" y="4019609"/>
            <a:ext cx="2899267" cy="20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7" y="3347813"/>
            <a:ext cx="3828220" cy="50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8223" y="875489"/>
            <a:ext cx="3864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Motivation: </a:t>
            </a:r>
            <a:r>
              <a:rPr lang="en-US" dirty="0" smtClean="0"/>
              <a:t>probe poorly known gluon </a:t>
            </a:r>
            <a:br>
              <a:rPr lang="en-US" dirty="0" smtClean="0"/>
            </a:br>
            <a:r>
              <a:rPr lang="en-US" dirty="0" smtClean="0"/>
              <a:t>shadowing effects at low x: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1" y="6036929"/>
            <a:ext cx="1755597" cy="4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 flipH="1" flipV="1">
            <a:off x="2393004" y="2782111"/>
            <a:ext cx="642208" cy="5657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5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82025" cy="76470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Nuclear gluon shadowing from ALICE data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Е. Крышень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9</a:t>
            </a:fld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6" y="1778436"/>
            <a:ext cx="2742996" cy="81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268" y="781049"/>
            <a:ext cx="3671732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133350" y="781050"/>
            <a:ext cx="5429250" cy="29257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" dirty="0"/>
              <a:t>V. </a:t>
            </a:r>
            <a:r>
              <a:rPr lang="en-US" sz="1400" dirty="0" err="1"/>
              <a:t>Guzei</a:t>
            </a:r>
            <a:r>
              <a:rPr lang="en-US" sz="1400" dirty="0"/>
              <a:t>, </a:t>
            </a:r>
            <a:r>
              <a:rPr lang="en-US" sz="1400" dirty="0" smtClean="0"/>
              <a:t>E. </a:t>
            </a:r>
            <a:r>
              <a:rPr lang="en-US" sz="1400" dirty="0" err="1" smtClean="0"/>
              <a:t>Kryshen</a:t>
            </a:r>
            <a:r>
              <a:rPr lang="en-US" sz="1400" dirty="0" smtClean="0"/>
              <a:t>, </a:t>
            </a:r>
            <a:r>
              <a:rPr lang="en-US" sz="1400" dirty="0"/>
              <a:t>M. </a:t>
            </a:r>
            <a:r>
              <a:rPr lang="en-US" sz="1400" dirty="0" err="1"/>
              <a:t>Strikman</a:t>
            </a:r>
            <a:r>
              <a:rPr lang="en-US" sz="1400" dirty="0"/>
              <a:t>, M. </a:t>
            </a:r>
            <a:r>
              <a:rPr lang="en-US" sz="1400" dirty="0" err="1" smtClean="0"/>
              <a:t>Zhalov</a:t>
            </a:r>
            <a:r>
              <a:rPr lang="en-US" sz="1400" dirty="0" smtClean="0"/>
              <a:t>. </a:t>
            </a:r>
            <a:r>
              <a:rPr lang="en-US" sz="1400" dirty="0"/>
              <a:t>Phys. </a:t>
            </a:r>
            <a:r>
              <a:rPr lang="en-US" sz="1400" dirty="0" err="1"/>
              <a:t>Lett</a:t>
            </a:r>
            <a:r>
              <a:rPr lang="en-US" sz="1400" dirty="0"/>
              <a:t>. B726 (2013) </a:t>
            </a:r>
            <a:r>
              <a:rPr lang="en-US" sz="1400" dirty="0" smtClean="0"/>
              <a:t>290</a:t>
            </a:r>
            <a:endParaRPr lang="en-US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383" y="3413879"/>
            <a:ext cx="54686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1506DC"/>
                </a:solidFill>
              </a:rPr>
              <a:t>Hijing</a:t>
            </a:r>
            <a:r>
              <a:rPr lang="en-US" b="1" dirty="0" smtClean="0">
                <a:solidFill>
                  <a:srgbClr val="1506DC"/>
                </a:solidFill>
              </a:rPr>
              <a:t>: </a:t>
            </a:r>
            <a:r>
              <a:rPr lang="en-US" dirty="0"/>
              <a:t>scale-independent </a:t>
            </a:r>
            <a:r>
              <a:rPr lang="en-US" dirty="0" smtClean="0"/>
              <a:t> gluon shadowing, characterized by </a:t>
            </a:r>
            <a:r>
              <a:rPr lang="en-US" dirty="0"/>
              <a:t>parameter </a:t>
            </a:r>
            <a:r>
              <a:rPr lang="en-US" i="1" dirty="0" err="1" smtClean="0"/>
              <a:t>s</a:t>
            </a:r>
            <a:r>
              <a:rPr lang="en-US" i="1" baseline="-25000" dirty="0" err="1" smtClean="0"/>
              <a:t>g</a:t>
            </a:r>
            <a:endParaRPr lang="en-US" i="1" baseline="-250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1506DC"/>
                </a:solidFill>
              </a:rPr>
              <a:t>Shadowing </a:t>
            </a:r>
            <a:r>
              <a:rPr lang="en-US" b="1" dirty="0" err="1" smtClean="0">
                <a:solidFill>
                  <a:srgbClr val="1506DC"/>
                </a:solidFill>
              </a:rPr>
              <a:t>parametrizations</a:t>
            </a:r>
            <a:r>
              <a:rPr lang="en-US" b="1" dirty="0">
                <a:solidFill>
                  <a:srgbClr val="1506DC"/>
                </a:solidFill>
              </a:rPr>
              <a:t> </a:t>
            </a:r>
            <a:r>
              <a:rPr lang="en-US" b="1" dirty="0" smtClean="0">
                <a:solidFill>
                  <a:srgbClr val="1506DC"/>
                </a:solidFill>
              </a:rPr>
              <a:t>(EPS,nDS,HKN07)</a:t>
            </a:r>
            <a:r>
              <a:rPr lang="en-US" b="1" dirty="0" smtClean="0"/>
              <a:t> </a:t>
            </a:r>
            <a:r>
              <a:rPr lang="en-US" dirty="0" smtClean="0"/>
              <a:t>use DIS and </a:t>
            </a:r>
            <a:r>
              <a:rPr lang="en-US" dirty="0" err="1" smtClean="0"/>
              <a:t>Drell</a:t>
            </a:r>
            <a:r>
              <a:rPr lang="en-US" dirty="0" smtClean="0"/>
              <a:t>-Yan data + </a:t>
            </a:r>
            <a:r>
              <a:rPr lang="en-US" dirty="0" smtClean="0">
                <a:sym typeface="Symbol"/>
              </a:rPr>
              <a:t></a:t>
            </a:r>
            <a:r>
              <a:rPr lang="en-US" baseline="30000" dirty="0" smtClean="0">
                <a:sym typeface="Symbol"/>
              </a:rPr>
              <a:t>0</a:t>
            </a:r>
            <a:r>
              <a:rPr lang="en-US" dirty="0" smtClean="0"/>
              <a:t> data from RHIC (EPS) – gluon shadowing essentially unconstrained at low x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solidFill>
                <a:srgbClr val="1506D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1506DC"/>
                </a:solidFill>
              </a:rPr>
              <a:t>Leading twist approximation:</a:t>
            </a:r>
            <a:r>
              <a:rPr lang="en-US" dirty="0" smtClean="0"/>
              <a:t> propagation of color dipoles in nuclei via intermediate diffractive states (</a:t>
            </a:r>
            <a:r>
              <a:rPr lang="en-US" dirty="0" err="1" smtClean="0"/>
              <a:t>Gribov-Glauber</a:t>
            </a:r>
            <a:r>
              <a:rPr lang="en-US" dirty="0" smtClean="0"/>
              <a:t> </a:t>
            </a:r>
            <a:r>
              <a:rPr lang="en-US" dirty="0"/>
              <a:t>shadowing </a:t>
            </a:r>
            <a:r>
              <a:rPr lang="en-US" dirty="0" smtClean="0"/>
              <a:t>theory). Incorporates diffractive </a:t>
            </a:r>
            <a:r>
              <a:rPr lang="en-US" dirty="0"/>
              <a:t>parton distributions in </a:t>
            </a:r>
            <a:r>
              <a:rPr lang="en-US" dirty="0" smtClean="0"/>
              <a:t>proton (from HERA)</a:t>
            </a:r>
            <a:endParaRPr lang="en-US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3223358" y="2046564"/>
            <a:ext cx="333375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517" y="2037040"/>
            <a:ext cx="20288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70383" y="1077010"/>
            <a:ext cx="5101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1506DC"/>
                </a:solidFill>
              </a:rPr>
              <a:t>Nuclear suppression factor </a:t>
            </a:r>
            <a:r>
              <a:rPr lang="en-US" dirty="0" smtClean="0"/>
              <a:t>in J/</a:t>
            </a:r>
            <a:r>
              <a:rPr lang="en-US" dirty="0" smtClean="0">
                <a:sym typeface="Symbol"/>
              </a:rPr>
              <a:t> photoproduction</a:t>
            </a:r>
            <a:r>
              <a:rPr lang="en-US" b="1" dirty="0" smtClean="0"/>
              <a:t>:</a:t>
            </a:r>
            <a:endParaRPr lang="en-US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1228725" y="2514719"/>
            <a:ext cx="161925" cy="20955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7446" y="2675989"/>
            <a:ext cx="4050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Impulse </a:t>
            </a:r>
            <a:r>
              <a:rPr lang="en-US" sz="1400" b="1" dirty="0"/>
              <a:t>A</a:t>
            </a:r>
            <a:r>
              <a:rPr lang="en-US" sz="1400" b="1" dirty="0" smtClean="0"/>
              <a:t>pproximation</a:t>
            </a:r>
            <a:r>
              <a:rPr lang="en-US" sz="1400" dirty="0" smtClean="0"/>
              <a:t>: J/</a:t>
            </a:r>
            <a:r>
              <a:rPr lang="en-US" sz="1400" dirty="0" smtClean="0">
                <a:sym typeface="Symbol"/>
              </a:rPr>
              <a:t> photoproduction cross section from HERA corrected for the integral over squared </a:t>
            </a:r>
            <a:r>
              <a:rPr lang="en-US" sz="1400" dirty="0" err="1" smtClean="0">
                <a:sym typeface="Symbol"/>
              </a:rPr>
              <a:t>Pb</a:t>
            </a:r>
            <a:r>
              <a:rPr lang="en-US" sz="1400" dirty="0" smtClean="0">
                <a:sym typeface="Symbol"/>
              </a:rPr>
              <a:t> form-factor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397446" y="1382790"/>
            <a:ext cx="2825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ALICE data </a:t>
            </a:r>
            <a:r>
              <a:rPr lang="en-US" sz="1400" dirty="0" smtClean="0"/>
              <a:t>corrected for photon flux</a:t>
            </a:r>
            <a:endParaRPr lang="en-US" sz="1400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1309687" y="1628775"/>
            <a:ext cx="176213" cy="266699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505825" y="0"/>
            <a:ext cx="634566" cy="742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8372475" y="6217199"/>
            <a:ext cx="544066" cy="110410"/>
          </a:xfrm>
          <a:prstGeom prst="rect">
            <a:avLst/>
          </a:prstGeom>
          <a:solidFill>
            <a:schemeClr val="accent6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 flipV="1">
            <a:off x="6760456" y="6212436"/>
            <a:ext cx="821441" cy="105649"/>
          </a:xfrm>
          <a:prstGeom prst="rect">
            <a:avLst/>
          </a:prstGeom>
          <a:solidFill>
            <a:schemeClr val="accent6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Прямая со стрелкой 10"/>
          <p:cNvCxnSpPr>
            <a:endCxn id="20" idx="0"/>
          </p:cNvCxnSpPr>
          <p:nvPr/>
        </p:nvCxnSpPr>
        <p:spPr>
          <a:xfrm flipV="1">
            <a:off x="7171176" y="6318085"/>
            <a:ext cx="1" cy="17058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97464" y="6488668"/>
            <a:ext cx="2240293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r</a:t>
            </a:r>
            <a:r>
              <a:rPr lang="en-US" sz="1400" b="1" dirty="0" smtClean="0"/>
              <a:t>anges of x probed by ALICE</a:t>
            </a:r>
            <a:endParaRPr lang="en-US" sz="1400" b="1" dirty="0"/>
          </a:p>
        </p:txBody>
      </p:sp>
      <p:cxnSp>
        <p:nvCxnSpPr>
          <p:cNvPr id="33" name="Прямая со стрелкой 32"/>
          <p:cNvCxnSpPr/>
          <p:nvPr/>
        </p:nvCxnSpPr>
        <p:spPr>
          <a:xfrm flipV="1">
            <a:off x="8220075" y="6327610"/>
            <a:ext cx="154860" cy="170582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ОФВЭ, 24 октября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7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9318</TotalTime>
  <Words>2249</Words>
  <Application>Microsoft Office PowerPoint</Application>
  <PresentationFormat>Экран (4:3)</PresentationFormat>
  <Paragraphs>309</Paragraphs>
  <Slides>24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Эксперимент ALICE  в 2013 году</vt:lpstr>
      <vt:lpstr>Contents</vt:lpstr>
      <vt:lpstr>Data taking: pPb collisions </vt:lpstr>
      <vt:lpstr>Презентация PowerPoint</vt:lpstr>
      <vt:lpstr>Hot topic: double ridge</vt:lpstr>
      <vt:lpstr>Flow in pA?</vt:lpstr>
      <vt:lpstr>J/ψ suppression in PbPb collisions at LHC</vt:lpstr>
      <vt:lpstr>Coherent J/ψ photoproduction in Pb-Pb</vt:lpstr>
      <vt:lpstr>Nuclear gluon shadowing from ALICE data</vt:lpstr>
      <vt:lpstr>Scale dependence</vt:lpstr>
      <vt:lpstr>Incoherent J/ψ at central rapidity</vt:lpstr>
      <vt:lpstr>e+e- in central barrel</vt:lpstr>
      <vt:lpstr>J/ photoproduction in p-Pb</vt:lpstr>
      <vt:lpstr>Preliminary results in forward pA</vt:lpstr>
      <vt:lpstr>φKK in pPb: pT spectra and RpA</vt:lpstr>
      <vt:lpstr>φKK in Pb-Pb: pT spectra and RAA</vt:lpstr>
      <vt:lpstr>ALICE LS1 upgrade</vt:lpstr>
      <vt:lpstr>Ремонт трековых камер</vt:lpstr>
      <vt:lpstr>Метрологическое обеспечение</vt:lpstr>
      <vt:lpstr>LoI and ITS CDR endorsed by LHCC in Sep 2012 MFT as addendum to LOI endorsed by LHCC in Sep 2013  </vt:lpstr>
      <vt:lpstr>MFT: вершинный детектор мюонного плеча</vt:lpstr>
      <vt:lpstr>Участие ПИЯФ в проекте МФТ: подвес пучковой трубы</vt:lpstr>
      <vt:lpstr>Conferences, publications, proceedings…</vt:lpstr>
      <vt:lpstr>Conclusions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ALICE status and plans</dc:title>
  <dc:creator>Evgeny</dc:creator>
  <cp:lastModifiedBy>Evgeny</cp:lastModifiedBy>
  <cp:revision>217</cp:revision>
  <cp:lastPrinted>2012-11-19T05:12:00Z</cp:lastPrinted>
  <dcterms:created xsi:type="dcterms:W3CDTF">2012-11-10T12:46:32Z</dcterms:created>
  <dcterms:modified xsi:type="dcterms:W3CDTF">2013-12-24T07:34:00Z</dcterms:modified>
</cp:coreProperties>
</file>