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4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1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15.png" ContentType="image/png"/>
  <Override PartName="/ppt/media/image19.jpeg" ContentType="image/jpeg"/>
  <Override PartName="/ppt/media/image11.png" ContentType="image/png"/>
  <Override PartName="/ppt/media/image2.jpeg" ContentType="image/jpeg"/>
  <Override PartName="/ppt/media/image7.png" ContentType="image/png"/>
  <Override PartName="/ppt/media/image3.png" ContentType="image/png"/>
  <Override PartName="/ppt/media/image16.png" ContentType="image/png"/>
  <Override PartName="/ppt/media/image12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sz="1000">
                <a:solidFill>
                  <a:srgbClr val="000000"/>
                </a:solidFill>
                <a:latin typeface="Arial Cyr"/>
                <a:ea typeface="Arial Cyr"/>
              </a:rPr>
              <a:t>SH&amp;SV&amp;Mon</a:t>
            </a:r>
          </a:p>
        </c:rich>
      </c:tx>
    </c:title>
    <c:plotArea>
      <c:layout/>
      <c:scatterChart>
        <c:scatterStyle val="lineMarker"/>
        <c:ser>
          <c:idx val="0"/>
          <c:order val="0"/>
          <c:tx>
            <c:strRef>
              <c:f>label 1</c:f>
              <c:strCache>
                <c:ptCount val="1"/>
                <c:pt idx="0">
                  <c:v>SH&amp;SV&amp;Mon</c:v>
                </c:pt>
              </c:strCache>
            </c:strRef>
          </c:tx>
          <c:spPr>
            <a:solidFill>
              <a:srgbClr val="99ccff"/>
            </a:solidFill>
          </c:spPr>
          <c:marker/>
          <c:xVal>
            <c:numRef>
              <c:f>categories</c:f>
              <c:numCache>
                <c:formatCode>General</c:formatCode>
                <c:ptCount val="121"/>
                <c:pt idx="0">
                  <c:v>NaN</c:v>
                </c:pt>
                <c:pt idx="1">
                  <c:v>NaN</c:v>
                </c:pt>
                <c:pt idx="2">
                  <c:v>NaN</c:v>
                </c:pt>
                <c:pt idx="3">
                  <c:v>NaN</c:v>
                </c:pt>
                <c:pt idx="4">
                  <c:v>NaN</c:v>
                </c:pt>
                <c:pt idx="5">
                  <c:v>NaN</c:v>
                </c:pt>
                <c:pt idx="6">
                  <c:v>NaN</c:v>
                </c:pt>
                <c:pt idx="7">
                  <c:v>NaN</c:v>
                </c:pt>
                <c:pt idx="8">
                  <c:v>NaN</c:v>
                </c:pt>
                <c:pt idx="9">
                  <c:v>NaN</c:v>
                </c:pt>
                <c:pt idx="10">
                  <c:v>NaN</c:v>
                </c:pt>
                <c:pt idx="11">
                  <c:v>NaN</c:v>
                </c:pt>
                <c:pt idx="12">
                  <c:v>NaN</c:v>
                </c:pt>
                <c:pt idx="13">
                  <c:v>NaN</c:v>
                </c:pt>
                <c:pt idx="14">
                  <c:v>NaN</c:v>
                </c:pt>
                <c:pt idx="15">
                  <c:v>NaN</c:v>
                </c:pt>
                <c:pt idx="16">
                  <c:v>NaN</c:v>
                </c:pt>
                <c:pt idx="17">
                  <c:v>NaN</c:v>
                </c:pt>
                <c:pt idx="18">
                  <c:v>NaN</c:v>
                </c:pt>
                <c:pt idx="19">
                  <c:v>NaN</c:v>
                </c:pt>
                <c:pt idx="20">
                  <c:v>NaN</c:v>
                </c:pt>
                <c:pt idx="21">
                  <c:v>NaN</c:v>
                </c:pt>
                <c:pt idx="22">
                  <c:v>NaN</c:v>
                </c:pt>
                <c:pt idx="23">
                  <c:v>NaN</c:v>
                </c:pt>
                <c:pt idx="24">
                  <c:v>NaN</c:v>
                </c:pt>
                <c:pt idx="25">
                  <c:v>NaN</c:v>
                </c:pt>
                <c:pt idx="26">
                  <c:v>NaN</c:v>
                </c:pt>
                <c:pt idx="27">
                  <c:v>NaN</c:v>
                </c:pt>
                <c:pt idx="28">
                  <c:v>NaN</c:v>
                </c:pt>
                <c:pt idx="29">
                  <c:v>NaN</c:v>
                </c:pt>
                <c:pt idx="30">
                  <c:v>NaN</c:v>
                </c:pt>
                <c:pt idx="31">
                  <c:v>NaN</c:v>
                </c:pt>
                <c:pt idx="32">
                  <c:v>NaN</c:v>
                </c:pt>
                <c:pt idx="33">
                  <c:v>NaN</c:v>
                </c:pt>
                <c:pt idx="34">
                  <c:v>NaN</c:v>
                </c:pt>
                <c:pt idx="35">
                  <c:v>NaN</c:v>
                </c:pt>
                <c:pt idx="36">
                  <c:v>NaN</c:v>
                </c:pt>
                <c:pt idx="37">
                  <c:v>NaN</c:v>
                </c:pt>
                <c:pt idx="38">
                  <c:v>NaN</c:v>
                </c:pt>
                <c:pt idx="39">
                  <c:v>NaN</c:v>
                </c:pt>
                <c:pt idx="40">
                  <c:v>NaN</c:v>
                </c:pt>
                <c:pt idx="41">
                  <c:v>NaN</c:v>
                </c:pt>
                <c:pt idx="42">
                  <c:v>NaN</c:v>
                </c:pt>
                <c:pt idx="43">
                  <c:v>NaN</c:v>
                </c:pt>
                <c:pt idx="44">
                  <c:v>NaN</c:v>
                </c:pt>
                <c:pt idx="45">
                  <c:v>NaN</c:v>
                </c:pt>
                <c:pt idx="46">
                  <c:v>NaN</c:v>
                </c:pt>
                <c:pt idx="47">
                  <c:v>NaN</c:v>
                </c:pt>
                <c:pt idx="48">
                  <c:v>NaN</c:v>
                </c:pt>
                <c:pt idx="49">
                  <c:v>NaN</c:v>
                </c:pt>
                <c:pt idx="50">
                  <c:v>NaN</c:v>
                </c:pt>
                <c:pt idx="51">
                  <c:v>NaN</c:v>
                </c:pt>
                <c:pt idx="52">
                  <c:v>NaN</c:v>
                </c:pt>
                <c:pt idx="53">
                  <c:v>NaN</c:v>
                </c:pt>
                <c:pt idx="54">
                  <c:v>NaN</c:v>
                </c:pt>
                <c:pt idx="55">
                  <c:v>NaN</c:v>
                </c:pt>
                <c:pt idx="56">
                  <c:v>NaN</c:v>
                </c:pt>
                <c:pt idx="57">
                  <c:v>NaN</c:v>
                </c:pt>
                <c:pt idx="58">
                  <c:v>NaN</c:v>
                </c:pt>
                <c:pt idx="59">
                  <c:v>NaN</c:v>
                </c:pt>
                <c:pt idx="60">
                  <c:v>NaN</c:v>
                </c:pt>
                <c:pt idx="61">
                  <c:v>NaN</c:v>
                </c:pt>
                <c:pt idx="62">
                  <c:v>NaN</c:v>
                </c:pt>
                <c:pt idx="63">
                  <c:v>NaN</c:v>
                </c:pt>
                <c:pt idx="64">
                  <c:v>NaN</c:v>
                </c:pt>
                <c:pt idx="65">
                  <c:v>NaN</c:v>
                </c:pt>
                <c:pt idx="66">
                  <c:v>NaN</c:v>
                </c:pt>
                <c:pt idx="67">
                  <c:v>NaN</c:v>
                </c:pt>
                <c:pt idx="68">
                  <c:v>NaN</c:v>
                </c:pt>
                <c:pt idx="69">
                  <c:v>NaN</c:v>
                </c:pt>
                <c:pt idx="70">
                  <c:v>NaN</c:v>
                </c:pt>
                <c:pt idx="71">
                  <c:v>NaN</c:v>
                </c:pt>
                <c:pt idx="72">
                  <c:v>NaN</c:v>
                </c:pt>
                <c:pt idx="73">
                  <c:v>NaN</c:v>
                </c:pt>
                <c:pt idx="74">
                  <c:v>NaN</c:v>
                </c:pt>
                <c:pt idx="75">
                  <c:v>NaN</c:v>
                </c:pt>
                <c:pt idx="76">
                  <c:v>NaN</c:v>
                </c:pt>
                <c:pt idx="77">
                  <c:v>NaN</c:v>
                </c:pt>
                <c:pt idx="78">
                  <c:v>NaN</c:v>
                </c:pt>
                <c:pt idx="79">
                  <c:v>NaN</c:v>
                </c:pt>
                <c:pt idx="80">
                  <c:v>NaN</c:v>
                </c:pt>
                <c:pt idx="81">
                  <c:v>NaN</c:v>
                </c:pt>
                <c:pt idx="82">
                  <c:v>NaN</c:v>
                </c:pt>
                <c:pt idx="83">
                  <c:v>NaN</c:v>
                </c:pt>
                <c:pt idx="84">
                  <c:v>NaN</c:v>
                </c:pt>
                <c:pt idx="85">
                  <c:v>NaN</c:v>
                </c:pt>
                <c:pt idx="86">
                  <c:v>NaN</c:v>
                </c:pt>
                <c:pt idx="87">
                  <c:v>NaN</c:v>
                </c:pt>
                <c:pt idx="88">
                  <c:v>NaN</c:v>
                </c:pt>
                <c:pt idx="89">
                  <c:v>NaN</c:v>
                </c:pt>
                <c:pt idx="90">
                  <c:v>NaN</c:v>
                </c:pt>
                <c:pt idx="91">
                  <c:v>NaN</c:v>
                </c:pt>
                <c:pt idx="92">
                  <c:v>NaN</c:v>
                </c:pt>
                <c:pt idx="93">
                  <c:v>NaN</c:v>
                </c:pt>
                <c:pt idx="94">
                  <c:v>NaN</c:v>
                </c:pt>
                <c:pt idx="95">
                  <c:v>NaN</c:v>
                </c:pt>
                <c:pt idx="96">
                  <c:v>NaN</c:v>
                </c:pt>
                <c:pt idx="97">
                  <c:v>NaN</c:v>
                </c:pt>
                <c:pt idx="98">
                  <c:v>NaN</c:v>
                </c:pt>
                <c:pt idx="99">
                  <c:v>NaN</c:v>
                </c:pt>
                <c:pt idx="100">
                  <c:v>NaN</c:v>
                </c:pt>
                <c:pt idx="101">
                  <c:v>NaN</c:v>
                </c:pt>
                <c:pt idx="102">
                  <c:v>NaN</c:v>
                </c:pt>
                <c:pt idx="103">
                  <c:v>NaN</c:v>
                </c:pt>
                <c:pt idx="104">
                  <c:v>NaN</c:v>
                </c:pt>
                <c:pt idx="105">
                  <c:v>NaN</c:v>
                </c:pt>
                <c:pt idx="106">
                  <c:v>NaN</c:v>
                </c:pt>
                <c:pt idx="107">
                  <c:v>NaN</c:v>
                </c:pt>
                <c:pt idx="108">
                  <c:v>NaN</c:v>
                </c:pt>
                <c:pt idx="109">
                  <c:v>NaN</c:v>
                </c:pt>
                <c:pt idx="110">
                  <c:v>NaN</c:v>
                </c:pt>
                <c:pt idx="111">
                  <c:v>NaN</c:v>
                </c:pt>
                <c:pt idx="112">
                  <c:v>NaN</c:v>
                </c:pt>
                <c:pt idx="113">
                  <c:v>NaN</c:v>
                </c:pt>
                <c:pt idx="114">
                  <c:v>NaN</c:v>
                </c:pt>
                <c:pt idx="115">
                  <c:v>NaN</c:v>
                </c:pt>
                <c:pt idx="116">
                  <c:v>NaN</c:v>
                </c:pt>
                <c:pt idx="117">
                  <c:v>NaN</c:v>
                </c:pt>
                <c:pt idx="118">
                  <c:v>NaN</c:v>
                </c:pt>
                <c:pt idx="119">
                  <c:v>NaN</c:v>
                </c:pt>
                <c:pt idx="120">
                  <c:v>NaN</c:v>
                </c:pt>
              </c:numCache>
            </c:numRef>
          </c:xVal>
          <c:yVal>
            <c:numRef>
              <c:f>0</c:f>
              <c:numCache>
                <c:formatCode>General</c:formatCode>
                <c:ptCount val="121"/>
                <c:pt idx="0">
                  <c:v>46</c:v>
                </c:pt>
                <c:pt idx="1">
                  <c:v>36</c:v>
                </c:pt>
                <c:pt idx="2">
                  <c:v>42</c:v>
                </c:pt>
                <c:pt idx="3">
                  <c:v>41</c:v>
                </c:pt>
                <c:pt idx="4">
                  <c:v>46</c:v>
                </c:pt>
                <c:pt idx="5">
                  <c:v>36</c:v>
                </c:pt>
                <c:pt idx="6">
                  <c:v>48</c:v>
                </c:pt>
                <c:pt idx="7">
                  <c:v>38</c:v>
                </c:pt>
                <c:pt idx="8">
                  <c:v>43</c:v>
                </c:pt>
                <c:pt idx="9">
                  <c:v>42</c:v>
                </c:pt>
                <c:pt idx="10">
                  <c:v>46</c:v>
                </c:pt>
                <c:pt idx="11">
                  <c:v>43</c:v>
                </c:pt>
                <c:pt idx="12">
                  <c:v>49</c:v>
                </c:pt>
                <c:pt idx="13">
                  <c:v>48</c:v>
                </c:pt>
                <c:pt idx="14">
                  <c:v>63</c:v>
                </c:pt>
                <c:pt idx="15">
                  <c:v>58</c:v>
                </c:pt>
                <c:pt idx="16">
                  <c:v>56</c:v>
                </c:pt>
                <c:pt idx="17">
                  <c:v>42</c:v>
                </c:pt>
                <c:pt idx="18">
                  <c:v>56</c:v>
                </c:pt>
                <c:pt idx="19">
                  <c:v>66</c:v>
                </c:pt>
                <c:pt idx="20">
                  <c:v>70</c:v>
                </c:pt>
                <c:pt idx="21">
                  <c:v>69</c:v>
                </c:pt>
                <c:pt idx="22">
                  <c:v>68</c:v>
                </c:pt>
                <c:pt idx="23">
                  <c:v>62</c:v>
                </c:pt>
                <c:pt idx="24">
                  <c:v>75</c:v>
                </c:pt>
                <c:pt idx="25">
                  <c:v>72</c:v>
                </c:pt>
                <c:pt idx="26">
                  <c:v>79</c:v>
                </c:pt>
                <c:pt idx="27">
                  <c:v>65</c:v>
                </c:pt>
                <c:pt idx="28">
                  <c:v>82</c:v>
                </c:pt>
                <c:pt idx="29">
                  <c:v>73</c:v>
                </c:pt>
                <c:pt idx="30">
                  <c:v>79</c:v>
                </c:pt>
                <c:pt idx="31">
                  <c:v>83</c:v>
                </c:pt>
                <c:pt idx="32">
                  <c:v>77</c:v>
                </c:pt>
                <c:pt idx="33">
                  <c:v>71</c:v>
                </c:pt>
                <c:pt idx="34">
                  <c:v>95</c:v>
                </c:pt>
                <c:pt idx="35">
                  <c:v>76</c:v>
                </c:pt>
                <c:pt idx="36">
                  <c:v>98</c:v>
                </c:pt>
                <c:pt idx="37">
                  <c:v>71</c:v>
                </c:pt>
                <c:pt idx="38">
                  <c:v>87</c:v>
                </c:pt>
                <c:pt idx="39">
                  <c:v>82</c:v>
                </c:pt>
                <c:pt idx="40">
                  <c:v>73</c:v>
                </c:pt>
                <c:pt idx="41">
                  <c:v>96</c:v>
                </c:pt>
                <c:pt idx="42">
                  <c:v>92</c:v>
                </c:pt>
                <c:pt idx="43">
                  <c:v>106</c:v>
                </c:pt>
                <c:pt idx="44">
                  <c:v>88</c:v>
                </c:pt>
                <c:pt idx="45">
                  <c:v>102</c:v>
                </c:pt>
                <c:pt idx="46">
                  <c:v>94</c:v>
                </c:pt>
                <c:pt idx="47">
                  <c:v>97</c:v>
                </c:pt>
                <c:pt idx="48">
                  <c:v>82</c:v>
                </c:pt>
                <c:pt idx="49">
                  <c:v>83</c:v>
                </c:pt>
                <c:pt idx="50">
                  <c:v>76</c:v>
                </c:pt>
                <c:pt idx="51">
                  <c:v>80</c:v>
                </c:pt>
                <c:pt idx="52">
                  <c:v>69</c:v>
                </c:pt>
                <c:pt idx="53">
                  <c:v>73</c:v>
                </c:pt>
                <c:pt idx="54">
                  <c:v>57</c:v>
                </c:pt>
                <c:pt idx="55">
                  <c:v>65</c:v>
                </c:pt>
                <c:pt idx="56">
                  <c:v>55</c:v>
                </c:pt>
                <c:pt idx="57">
                  <c:v>48</c:v>
                </c:pt>
                <c:pt idx="58">
                  <c:v>54</c:v>
                </c:pt>
                <c:pt idx="59">
                  <c:v>68</c:v>
                </c:pt>
                <c:pt idx="60">
                  <c:v>54</c:v>
                </c:pt>
                <c:pt idx="61">
                  <c:v>56</c:v>
                </c:pt>
                <c:pt idx="62">
                  <c:v>58</c:v>
                </c:pt>
                <c:pt idx="63">
                  <c:v>55</c:v>
                </c:pt>
                <c:pt idx="64">
                  <c:v>76</c:v>
                </c:pt>
                <c:pt idx="65">
                  <c:v>80</c:v>
                </c:pt>
                <c:pt idx="66">
                  <c:v>80</c:v>
                </c:pt>
                <c:pt idx="67">
                  <c:v>92</c:v>
                </c:pt>
                <c:pt idx="68">
                  <c:v>87</c:v>
                </c:pt>
                <c:pt idx="69">
                  <c:v>126</c:v>
                </c:pt>
                <c:pt idx="70">
                  <c:v>121</c:v>
                </c:pt>
                <c:pt idx="71">
                  <c:v>191</c:v>
                </c:pt>
                <c:pt idx="72">
                  <c:v>244</c:v>
                </c:pt>
                <c:pt idx="73">
                  <c:v>297</c:v>
                </c:pt>
                <c:pt idx="74">
                  <c:v>333</c:v>
                </c:pt>
                <c:pt idx="75">
                  <c:v>351</c:v>
                </c:pt>
                <c:pt idx="76">
                  <c:v>374</c:v>
                </c:pt>
                <c:pt idx="77">
                  <c:v>350</c:v>
                </c:pt>
                <c:pt idx="78">
                  <c:v>308</c:v>
                </c:pt>
                <c:pt idx="79">
                  <c:v>278</c:v>
                </c:pt>
                <c:pt idx="80">
                  <c:v>207</c:v>
                </c:pt>
                <c:pt idx="81">
                  <c:v>162</c:v>
                </c:pt>
                <c:pt idx="82">
                  <c:v>115</c:v>
                </c:pt>
                <c:pt idx="83">
                  <c:v>67</c:v>
                </c:pt>
                <c:pt idx="84">
                  <c:v>61</c:v>
                </c:pt>
                <c:pt idx="85">
                  <c:v>43</c:v>
                </c:pt>
                <c:pt idx="86">
                  <c:v>56</c:v>
                </c:pt>
                <c:pt idx="87">
                  <c:v>39</c:v>
                </c:pt>
                <c:pt idx="88">
                  <c:v>32</c:v>
                </c:pt>
                <c:pt idx="89">
                  <c:v>28</c:v>
                </c:pt>
                <c:pt idx="90">
                  <c:v>29</c:v>
                </c:pt>
                <c:pt idx="91">
                  <c:v>25</c:v>
                </c:pt>
                <c:pt idx="92">
                  <c:v>31</c:v>
                </c:pt>
                <c:pt idx="93">
                  <c:v>26</c:v>
                </c:pt>
                <c:pt idx="94">
                  <c:v>29</c:v>
                </c:pt>
                <c:pt idx="95">
                  <c:v>26</c:v>
                </c:pt>
                <c:pt idx="96">
                  <c:v>24</c:v>
                </c:pt>
                <c:pt idx="97">
                  <c:v>26</c:v>
                </c:pt>
                <c:pt idx="98">
                  <c:v>32</c:v>
                </c:pt>
                <c:pt idx="99">
                  <c:v>24</c:v>
                </c:pt>
                <c:pt idx="100">
                  <c:v>37</c:v>
                </c:pt>
                <c:pt idx="101">
                  <c:v>27</c:v>
                </c:pt>
                <c:pt idx="102">
                  <c:v>31</c:v>
                </c:pt>
                <c:pt idx="103">
                  <c:v>26</c:v>
                </c:pt>
                <c:pt idx="104">
                  <c:v>27</c:v>
                </c:pt>
                <c:pt idx="105">
                  <c:v>26</c:v>
                </c:pt>
                <c:pt idx="106">
                  <c:v>24</c:v>
                </c:pt>
                <c:pt idx="107">
                  <c:v>32</c:v>
                </c:pt>
                <c:pt idx="108">
                  <c:v>28</c:v>
                </c:pt>
                <c:pt idx="109">
                  <c:v>33</c:v>
                </c:pt>
                <c:pt idx="110">
                  <c:v>32</c:v>
                </c:pt>
                <c:pt idx="111">
                  <c:v>25</c:v>
                </c:pt>
                <c:pt idx="112">
                  <c:v>29</c:v>
                </c:pt>
                <c:pt idx="113">
                  <c:v>29</c:v>
                </c:pt>
                <c:pt idx="114">
                  <c:v>27</c:v>
                </c:pt>
                <c:pt idx="115">
                  <c:v>32</c:v>
                </c:pt>
                <c:pt idx="116">
                  <c:v>21</c:v>
                </c:pt>
                <c:pt idx="117">
                  <c:v>25</c:v>
                </c:pt>
                <c:pt idx="118">
                  <c:v>24</c:v>
                </c:pt>
                <c:pt idx="119">
                  <c:v>30</c:v>
                </c:pt>
                <c:pt idx="120">
                  <c:v>34</c:v>
                </c:pt>
              </c:numCache>
            </c:numRef>
          </c:yVal>
        </c:ser>
        <c:axId val="32546"/>
        <c:axId val="1293"/>
      </c:scatterChart>
      <c:valAx>
        <c:axId val="32546"/>
        <c:scaling>
          <c:orientation val="minMax"/>
          <c:max val="-1"/>
          <c:min val="-4.5"/>
        </c:scaling>
        <c:axPos val="b"/>
        <c:majorTickMark val="out"/>
        <c:minorTickMark val="none"/>
        <c:tickLblPos val="nextTo"/>
        <c:crossAx val="1293"/>
        <c:crossesAt val="0"/>
        <c:spPr>
          <a:ln w="3240">
            <a:solidFill>
              <a:srgbClr val="000000"/>
            </a:solidFill>
            <a:round/>
          </a:ln>
        </c:spPr>
      </c:valAx>
      <c:valAx>
        <c:axId val="1293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majorTickMark val="out"/>
        <c:minorTickMark val="none"/>
        <c:tickLblPos val="nextTo"/>
        <c:crossAx val="32546"/>
        <c:crossesAt val="-4.5"/>
        <c:spPr>
          <a:ln w="3240">
            <a:solidFill>
              <a:srgbClr val="000000"/>
            </a:solidFill>
            <a:round/>
          </a:ln>
        </c:spPr>
      </c:valAx>
      <c:spPr>
        <a:ln w="12600">
          <a:solidFill>
            <a:srgbClr val="808080"/>
          </a:solidFill>
          <a:round/>
        </a:ln>
      </c:spPr>
    </c:plotArea>
    <c:legend>
      <c:legendPos val="r"/>
      <c:spPr>
        <a:solidFill>
          <a:srgbClr val="ffffff"/>
        </a:solidFill>
        <a:ln w="3240">
          <a:solidFill>
            <a:srgbClr val="000000"/>
          </a:solidFill>
          <a:round/>
        </a:ln>
      </c:spPr>
    </c:legend>
    <c:plotVisOnly val="1"/>
  </c:chart>
  <c:spPr>
    <a:solidFill>
      <a:srgbClr val="ffffff"/>
    </a:solidFill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ru-RU" sz="3200">
                <a:solidFill>
                  <a:srgbClr val="000000"/>
                </a:solidFill>
                <a:latin typeface="Arial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Font typeface="StarSymbol"/>
              <a:buChar char=""/>
            </a:pPr>
            <a:r>
              <a:rPr lang="ru-RU" sz="2400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Font typeface="StarSymbol"/>
              <a:buChar char="»"/>
            </a:pPr>
            <a:r>
              <a:rPr lang="ru-RU" sz="2000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04E9ECF-AB5A-4BCE-916A-CF638DF2DE58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D2B3E6E-82DE-42E0-9E77-07AF8127158C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FF80CBA-9A0C-447E-B306-2166F4A3C156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0" y="0"/>
            <a:ext cx="9143640" cy="7138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>
                <a:solidFill>
                  <a:srgbClr val="c00000"/>
                </a:solidFill>
                <a:latin typeface="Tahoma"/>
              </a:rPr>
              <a:t>Кристаллическая коллимация протонов высокой энергии:от У-70 к LHC </a:t>
            </a:r>
            <a:r>
              <a:rPr lang="ru-RU" sz="1600">
                <a:solidFill>
                  <a:srgbClr val="000000"/>
                </a:solidFill>
                <a:latin typeface="Tahoma"/>
              </a:rPr>
              <a:t>Эксперимент UA9  ПИЯФ-ИФВЭ-ЦЕРН</a:t>
            </a:r>
            <a:endParaRPr/>
          </a:p>
        </p:txBody>
      </p:sp>
      <p:sp>
        <p:nvSpPr>
          <p:cNvPr id="112" name="CustomShape 2"/>
          <p:cNvSpPr/>
          <p:nvPr/>
        </p:nvSpPr>
        <p:spPr>
          <a:xfrm>
            <a:off x="250920" y="4869000"/>
            <a:ext cx="4320720" cy="1650960"/>
          </a:xfrm>
          <a:prstGeom prst="rect">
            <a:avLst/>
          </a:prstGeom>
          <a:solidFill>
            <a:srgbClr val="ffffcc"/>
          </a:solidFill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ru-RU" sz="1000">
                <a:solidFill>
                  <a:srgbClr val="000000"/>
                </a:solidFill>
                <a:latin typeface="Tahoma"/>
              </a:rPr>
              <a:t>1997-2001 </a:t>
            </a:r>
            <a:r>
              <a:rPr b="1" lang="ru-RU" sz="1000">
                <a:solidFill>
                  <a:srgbClr val="0000ff"/>
                </a:solidFill>
                <a:latin typeface="Tahoma"/>
              </a:rPr>
              <a:t>– высокоэффективный кристаллический вывод и коллимация протонов на У-70 в ИФВЭ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000">
                <a:solidFill>
                  <a:srgbClr val="000000"/>
                </a:solidFill>
                <a:latin typeface="Tahoma"/>
              </a:rPr>
              <a:t>2002-2006 </a:t>
            </a:r>
            <a:r>
              <a:rPr b="1" lang="ru-RU" sz="1000">
                <a:solidFill>
                  <a:srgbClr val="0000ff"/>
                </a:solidFill>
                <a:latin typeface="Tahoma"/>
              </a:rPr>
              <a:t>– исследование каналирования и объемного отражения протонов в изогнутых кристаллах на ускорителях ПИЯФ и ИФВЭ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000">
                <a:solidFill>
                  <a:srgbClr val="000000"/>
                </a:solidFill>
                <a:latin typeface="Tahoma"/>
              </a:rPr>
              <a:t>2006-2009 </a:t>
            </a:r>
            <a:r>
              <a:rPr b="1" lang="ru-RU" sz="1000">
                <a:solidFill>
                  <a:srgbClr val="0000ff"/>
                </a:solidFill>
                <a:latin typeface="Tahoma"/>
              </a:rPr>
              <a:t>– исследование каналирования и объемного отражения на выведенных пучках в CERN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000">
                <a:solidFill>
                  <a:srgbClr val="000000"/>
                </a:solidFill>
                <a:latin typeface="Tahoma"/>
              </a:rPr>
              <a:t>2009 - 2012 </a:t>
            </a:r>
            <a:r>
              <a:rPr b="1" lang="ru-RU" sz="1000">
                <a:solidFill>
                  <a:srgbClr val="0000ff"/>
                </a:solidFill>
                <a:latin typeface="Tahoma"/>
              </a:rPr>
              <a:t>– исследование кристаллической коллимации на циркулирующих пучках ускорителя SPS в CERN</a:t>
            </a:r>
            <a:endParaRPr/>
          </a:p>
        </p:txBody>
      </p:sp>
      <p:pic>
        <p:nvPicPr>
          <p:cNvPr descr="" id="11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785880"/>
            <a:ext cx="4071600" cy="921960"/>
          </a:xfrm>
          <a:prstGeom prst="rect">
            <a:avLst/>
          </a:prstGeom>
        </p:spPr>
      </p:pic>
      <p:pic>
        <p:nvPicPr>
          <p:cNvPr descr="" id="114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11280" y="1844640"/>
            <a:ext cx="3103200" cy="369360"/>
          </a:xfrm>
          <a:prstGeom prst="rect">
            <a:avLst/>
          </a:prstGeom>
        </p:spPr>
      </p:pic>
      <p:sp>
        <p:nvSpPr>
          <p:cNvPr id="115" name="CustomShape 3"/>
          <p:cNvSpPr/>
          <p:nvPr/>
        </p:nvSpPr>
        <p:spPr>
          <a:xfrm>
            <a:off x="5003640" y="981000"/>
            <a:ext cx="3816000" cy="5200200"/>
          </a:xfrm>
          <a:prstGeom prst="rect">
            <a:avLst/>
          </a:prstGeom>
        </p:spPr>
        <p:txBody>
          <a:bodyPr bIns="45000" lIns="90000" rIns="90000" tIns="45000"/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0070c0"/>
                </a:solidFill>
                <a:latin typeface="Tahoma"/>
              </a:rPr>
              <a:t>В проекте UA9  было предложено использовать возможность    каналирования и объемного отражения протонов высокой энергии в изогнутых кристаллах </a:t>
            </a:r>
            <a:r>
              <a:rPr b="1" lang="ru-RU" sz="1200">
                <a:solidFill>
                  <a:srgbClr val="c00000"/>
                </a:solidFill>
                <a:latin typeface="Tahoma"/>
              </a:rPr>
              <a:t>с целью устранения гало циркулирующих в LHC </a:t>
            </a:r>
            <a:r>
              <a:rPr b="1" lang="ru-RU" sz="1200">
                <a:solidFill>
                  <a:srgbClr val="0070c0"/>
                </a:solidFill>
                <a:latin typeface="Tahoma"/>
              </a:rPr>
              <a:t>пучков протонов, что крайне важно для планируемого повышения светимости LHC.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0070c0"/>
                </a:solidFill>
                <a:latin typeface="Tahoma"/>
              </a:rPr>
              <a:t>Сотрудничество ИФВЭ-ПИЯФ занимает лидирующие позиции в мире в исследовании и практическом применении кристаллов для управления протонными пучками.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0070c0"/>
                </a:solidFill>
                <a:latin typeface="Tahoma"/>
              </a:rPr>
              <a:t>Серия экспериментов, выполненная коллаборацией UA9 в ЦЕРН на выведенных и циркулирующих пучках ускорителя SPS </a:t>
            </a:r>
            <a:r>
              <a:rPr b="1" lang="ru-RU" sz="1200">
                <a:solidFill>
                  <a:srgbClr val="c00000"/>
                </a:solidFill>
                <a:latin typeface="Tahoma"/>
              </a:rPr>
              <a:t>подтвердила перспективность этого метода для коллимации пучков в LHC.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b="1" lang="ru-RU" sz="1200">
                <a:solidFill>
                  <a:srgbClr val="c00000"/>
                </a:solidFill>
                <a:latin typeface="Tahoma"/>
              </a:rPr>
              <a:t>Принято решени об установке в 2013  году пробной системы кристаллической коллимации  непосредственно в кольце LHC. 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descr="" id="116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214200" y="2307600"/>
            <a:ext cx="4785840" cy="251280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F68EB77-6EE3-4BAE-AC92-541D73707D76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55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56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5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4640" y="71280"/>
            <a:ext cx="8334000" cy="613368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D19EF63-75C9-440D-86EC-006918BA4848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60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61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5280" y="285840"/>
            <a:ext cx="8353080" cy="560052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047373-FCFE-4867-BBCE-FB4A7BFDC92F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65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66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6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09480" y="500040"/>
            <a:ext cx="7924320" cy="535284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76BC778-293C-448A-8B4E-876056052628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70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7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28760" y="138240"/>
            <a:ext cx="8276760" cy="607644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D912A64-C8B8-481F-AB37-2D76832BE071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74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7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4520" y="357120"/>
            <a:ext cx="7914960" cy="56574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EEA9B0F-C63E-4C7C-BAD5-5C3CDF6B2E42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78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7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90600" y="142920"/>
            <a:ext cx="8362440" cy="60195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81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BF4BAB0-4870-4D1F-B4EA-5BE6D31C411B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82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66640" y="571320"/>
            <a:ext cx="8010000" cy="524808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0" y="115920"/>
            <a:ext cx="9143640" cy="863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ff"/>
                </a:solidFill>
                <a:latin typeface="Tahoma"/>
              </a:rPr>
              <a:t>Публикации 2012</a:t>
            </a:r>
            <a:endParaRPr/>
          </a:p>
        </p:txBody>
      </p:sp>
      <p:sp>
        <p:nvSpPr>
          <p:cNvPr id="185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86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4C14128-59AE-4655-9553-391BFEB58B55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87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88" name="CustomShape 5"/>
          <p:cNvSpPr/>
          <p:nvPr/>
        </p:nvSpPr>
        <p:spPr>
          <a:xfrm>
            <a:off x="571680" y="2120760"/>
            <a:ext cx="8214840" cy="977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99000"/>
              <a:buFont typeface="Arial"/>
              <a:buChar char="•"/>
            </a:pPr>
            <a:r>
              <a:rPr lang="ru-RU">
                <a:solidFill>
                  <a:srgbClr val="0000ff"/>
                </a:solidFill>
                <a:latin typeface="Arial"/>
              </a:rPr>
              <a:t>W. Scandale et al., Strong reduction of the off-momentum halo in crystal assisted collimation of the SPS beam. Phys. Lett. B, 714 (2012), 231–236.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ru-RU" sz="4400">
                <a:solidFill>
                  <a:srgbClr val="0000ff"/>
                </a:solidFill>
                <a:latin typeface="Tahoma"/>
                <a:ea typeface="Tahoma"/>
              </a:rPr>
              <a:t>Измерения в ПИЯФ</a:t>
            </a:r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91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92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7274D1D-8068-4020-A79E-0019EC03D844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928800"/>
            <a:ext cx="5928840" cy="5000400"/>
          </a:xfrm>
          <a:prstGeom prst="rect">
            <a:avLst/>
          </a:prstGeom>
        </p:spPr>
      </p:pic>
      <p:graphicFrame>
        <p:nvGraphicFramePr>
          <p:cNvPr id="194" name="Chart 2"/>
          <p:cNvGraphicFramePr/>
          <p:nvPr/>
        </p:nvGraphicFramePr>
        <p:xfrm>
          <a:off x="1785960" y="1785960"/>
          <a:ext cx="2999880" cy="38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5" name="CustomShape 1"/>
          <p:cNvSpPr/>
          <p:nvPr/>
        </p:nvSpPr>
        <p:spPr>
          <a:xfrm>
            <a:off x="0" y="0"/>
            <a:ext cx="9143640" cy="8632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ru-RU" sz="3600">
                <a:solidFill>
                  <a:srgbClr val="0000ff"/>
                </a:solidFill>
                <a:latin typeface="Tahoma"/>
              </a:rPr>
              <a:t>Микро-пучок 1 ГэВ протонов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6000840" y="1285920"/>
            <a:ext cx="2999880" cy="3785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Интенсивность: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         </a:t>
            </a: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I ~ 102 – 103 p/сек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Размер на мишени: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            </a:t>
            </a: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σ ~ 10 мкм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Расходимость: 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            </a:t>
            </a: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σ ~ 20 мкрад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Размер в 5 м от мишени:</a:t>
            </a:r>
            <a:endParaRPr/>
          </a:p>
          <a:p>
            <a:pPr>
              <a:lnSpc>
                <a:spcPct val="100000"/>
              </a:lnSpc>
            </a:pP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             </a:t>
            </a:r>
            <a:r>
              <a:rPr b="1" lang="ru-RU" sz="1600">
                <a:solidFill>
                  <a:srgbClr val="0000ff"/>
                </a:solidFill>
                <a:latin typeface="Tahoma"/>
                <a:ea typeface="Tahoma"/>
              </a:rPr>
              <a:t>σ ~ 100 мкм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0" y="115920"/>
            <a:ext cx="9143640" cy="863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ff"/>
                </a:solidFill>
                <a:latin typeface="Tahoma"/>
              </a:rPr>
              <a:t>Задачи коллимации</a:t>
            </a:r>
            <a:endParaRPr/>
          </a:p>
        </p:txBody>
      </p:sp>
      <p:sp>
        <p:nvSpPr>
          <p:cNvPr id="11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19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35D8762-730E-41CF-AB25-5C7E3FEB8820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20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21" name="CustomShape 5"/>
          <p:cNvSpPr/>
          <p:nvPr/>
        </p:nvSpPr>
        <p:spPr>
          <a:xfrm>
            <a:off x="214200" y="1428840"/>
            <a:ext cx="8715240" cy="378576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SzPct val="99000"/>
              <a:buFont typeface="Arial"/>
              <a:buChar char="•"/>
            </a:pPr>
            <a:r>
              <a:rPr b="1" lang="ru-RU" sz="2000">
                <a:solidFill>
                  <a:srgbClr val="0000ff"/>
                </a:solidFill>
                <a:latin typeface="Tahoma"/>
                <a:ea typeface="Tahoma"/>
              </a:rPr>
              <a:t>Радиационная защита оборудования ускорителя: поглощение потерянных адронов в хорошо определенных местах </a:t>
            </a:r>
            <a:endParaRPr/>
          </a:p>
          <a:p>
            <a:pPr>
              <a:lnSpc>
                <a:spcPct val="100000"/>
              </a:lnSpc>
              <a:buSzPct val="99000"/>
              <a:buFont typeface="Arial"/>
              <a:buChar char="•"/>
            </a:pPr>
            <a:r>
              <a:rPr b="1" lang="ru-RU" sz="2000">
                <a:solidFill>
                  <a:srgbClr val="0000ff"/>
                </a:solidFill>
                <a:latin typeface="Tahoma"/>
                <a:ea typeface="Tahoma"/>
              </a:rPr>
              <a:t> </a:t>
            </a:r>
            <a:r>
              <a:rPr b="1" lang="ru-RU" sz="2000">
                <a:solidFill>
                  <a:srgbClr val="0000ff"/>
                </a:solidFill>
                <a:latin typeface="Tahoma"/>
                <a:ea typeface="Tahoma"/>
              </a:rPr>
              <a:t>Целостность сверхпроводящих магнитов: предотвращение перехода магнитов из сверхпроводящего состояния в нормальное в результате ионизационных потерь потерянных частиц</a:t>
            </a:r>
            <a:endParaRPr/>
          </a:p>
          <a:p>
            <a:pPr>
              <a:lnSpc>
                <a:spcPct val="100000"/>
              </a:lnSpc>
              <a:buSzPct val="99000"/>
              <a:buFont typeface="Arial"/>
              <a:buChar char="•"/>
            </a:pPr>
            <a:r>
              <a:rPr b="1" lang="ru-RU" sz="2000">
                <a:solidFill>
                  <a:srgbClr val="0000ff"/>
                </a:solidFill>
                <a:latin typeface="Tahoma"/>
                <a:ea typeface="Tahoma"/>
              </a:rPr>
              <a:t>Оптимальные условия для физических исследований (максимум соотношения сигнал/фон): контроль фона от пучкового гало в экспериментах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0" y="115920"/>
            <a:ext cx="9143640" cy="863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ff"/>
                </a:solidFill>
                <a:latin typeface="Tahoma"/>
              </a:rPr>
              <a:t>Холодная зима 2012</a:t>
            </a:r>
            <a:endParaRPr/>
          </a:p>
        </p:txBody>
      </p:sp>
      <p:sp>
        <p:nvSpPr>
          <p:cNvPr id="198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99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E321CFE-1AE1-48D9-ADC9-BE7212FAA9EE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200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20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85920" y="1143000"/>
            <a:ext cx="6805440" cy="51037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23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A481F58-CE6C-41F2-AE5D-E88B7808C9A1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24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0880" y="357120"/>
            <a:ext cx="8381520" cy="58194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0" y="115920"/>
            <a:ext cx="9143640" cy="8632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ru-RU" sz="3600">
                <a:solidFill>
                  <a:srgbClr val="0000ff"/>
                </a:solidFill>
                <a:latin typeface="Tahoma"/>
              </a:rPr>
              <a:t>Collimation with small gaps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28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BCC42394-F95C-4436-B539-540F1DD4E6D4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29" name="TextShape 4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28800" y="1214280"/>
            <a:ext cx="7286400" cy="464328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46237FB-32D4-409D-A01F-C80498A5F19C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33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00040" y="285840"/>
            <a:ext cx="8353080" cy="59623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DD441BD7-6325-49EC-B401-7E82925EBFD2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37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3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7120" y="214200"/>
            <a:ext cx="8391240" cy="60195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87DFF17-83C0-41BC-B5E2-0315215C80C5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41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pic>
        <p:nvPicPr>
          <p:cNvPr descr="" id="14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19040" y="285840"/>
            <a:ext cx="8305560" cy="583848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8823C3E-386E-47DC-AFF5-3F1AD67A7653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45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46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4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04640" y="500040"/>
            <a:ext cx="8310240" cy="59004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24.12.2012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59D364-0A24-4FC0-B3F5-950FEE71190A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150" name="TextShape 3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ru-RU">
                <a:solidFill>
                  <a:srgbClr val="000000"/>
                </a:solidFill>
                <a:latin typeface="Arial"/>
              </a:rPr>
              <a:t>Ученый Совет ОФВЭ ПИЯФ</a:t>
            </a:r>
            <a:endParaRPr/>
          </a:p>
        </p:txBody>
      </p:sp>
      <p:sp>
        <p:nvSpPr>
          <p:cNvPr id="151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5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90400" y="285840"/>
            <a:ext cx="8053200" cy="55299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