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336" r:id="rId3"/>
    <p:sldId id="386" r:id="rId4"/>
    <p:sldId id="370" r:id="rId5"/>
    <p:sldId id="353" r:id="rId6"/>
    <p:sldId id="365" r:id="rId7"/>
    <p:sldId id="372" r:id="rId8"/>
    <p:sldId id="373" r:id="rId9"/>
    <p:sldId id="374" r:id="rId10"/>
    <p:sldId id="375" r:id="rId11"/>
    <p:sldId id="376" r:id="rId12"/>
    <p:sldId id="378" r:id="rId13"/>
    <p:sldId id="363" r:id="rId14"/>
    <p:sldId id="384" r:id="rId15"/>
    <p:sldId id="385" r:id="rId16"/>
    <p:sldId id="343" r:id="rId17"/>
    <p:sldId id="366" r:id="rId18"/>
    <p:sldId id="367" r:id="rId19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1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46910F4-6AAD-4CC6-8729-5E06741A7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169E1-3B89-4B23-8CC9-2E720CF5B0B8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MS PGothic" pitchFamily="34" charset="-128"/>
              </a:rPr>
              <a:t>UA9 crystal assisted collimation: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MS PGothic" pitchFamily="34" charset="-128"/>
              </a:rPr>
              <a:t>Setup: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MS PGothic" pitchFamily="34" charset="-128"/>
              </a:rPr>
              <a:t>Crystal at 5.6 sigma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MS PGothic" pitchFamily="34" charset="-128"/>
              </a:rPr>
              <a:t>TAL (W asbosrber) at 7.6 sigma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MS PGothic" pitchFamily="34" charset="-128"/>
              </a:rPr>
              <a:t>TAL2 (al target) at 9.3 sigma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MS PGothic" pitchFamily="34" charset="-128"/>
              </a:rPr>
              <a:t>The halo is collected by the crystal and deflected towards the TAL-absorber with a single-pass efficiency of 80% and a multi-pass efficiency of close to 1.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MS PGothic" pitchFamily="34" charset="-128"/>
              </a:rPr>
              <a:t>The diffractive particle are produced in the crystal colinear to the beam envelope thus are NOT collected by the TAL absorber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MS PGothic" pitchFamily="34" charset="-128"/>
              </a:rPr>
              <a:t>These particles are deviating from the beam envelope in the dispersion suppressor downstream.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MS PGothic" pitchFamily="34" charset="-128"/>
              </a:rPr>
              <a:t>They are thus collected by the scraper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MS PGothic" pitchFamily="34" charset="-128"/>
              </a:rPr>
              <a:t>Those escaping also from the scraper are collected in the various sextant.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MS PGothic" pitchFamily="34" charset="-128"/>
              </a:rPr>
              <a:t>In channeling secondary halo is reduced by a factor of 10 whilst the tertiary halo essentially made of off-momentum particle is reduced by a factor of 5 in the dispersion suppressor and by a factor of 2 at lest in the sextants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8CC11-EE68-46DF-8B0E-C118D4A20276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Ученый Совет ОФВЭ ПИЯФ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9310E-2644-4B4A-9A2D-AF0E2ECF6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Ученый Совет ОФВЭ ПИЯФ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5F6EC-BF09-44AC-8D2B-FF30F6566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Ученый Совет ОФВЭ ПИЯФ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7FE01-B8AA-43E2-9B1E-D36F91948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Ученый Совет ОФВЭ ПИЯФ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C65C-E15F-45CE-A4EA-05CB3AA95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Ученый Совет ОФВЭ ПИЯФ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BF0D3-B711-4840-A503-153B90D8A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Ученый Совет ОФВЭ ПИЯФ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FD3D6-1642-4EB7-B63D-E9302CEAC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Ученый Совет ОФВЭ ПИЯФ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C70BB-706B-422E-8478-3C3F75F36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Ученый Совет ОФВЭ ПИЯФ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13BF9-E9D8-4A85-9126-519AB64A0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Ученый Совет ОФВЭ ПИЯФ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65F93-BDDD-4AF1-ACF9-2209F5513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Ученый Совет ОФВЭ ПИЯФ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6C1B-3CC7-4C06-9223-1A6C8A28D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Ученый Совет ОФВЭ ПИЯФ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76470-FFC0-478A-9712-9D6E7CD97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Ученый Совет ОФВЭ ПИЯФ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49C99DE-CE9F-4830-B9C8-4E87BD3D3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MacHD:Users:vprevita:Documents:ua9-2011.ppt_media:EN-STI-LOGO_small.mov" TargetMode="Externa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8134350" cy="22129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  <a:latin typeface="Tahoma" pitchFamily="34" charset="0"/>
              </a:rPr>
              <a:t>Эксперимент </a:t>
            </a:r>
            <a:r>
              <a:rPr lang="en-US" b="1" smtClean="0">
                <a:solidFill>
                  <a:srgbClr val="0000FF"/>
                </a:solidFill>
                <a:latin typeface="Tahoma" pitchFamily="34" charset="0"/>
              </a:rPr>
              <a:t>UA9</a:t>
            </a:r>
            <a:r>
              <a:rPr lang="ru-RU" b="1" smtClean="0">
                <a:solidFill>
                  <a:srgbClr val="0000FF"/>
                </a:solidFill>
                <a:latin typeface="Tahoma" pitchFamily="34" charset="0"/>
              </a:rPr>
              <a:t> в </a:t>
            </a:r>
            <a:r>
              <a:rPr lang="en-US" b="1" smtClean="0">
                <a:solidFill>
                  <a:srgbClr val="0000FF"/>
                </a:solidFill>
                <a:latin typeface="Tahoma" pitchFamily="34" charset="0"/>
              </a:rPr>
              <a:t>CERN</a:t>
            </a:r>
            <a:endParaRPr lang="ru-RU" b="1" smtClean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3786188"/>
            <a:ext cx="6400800" cy="7016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ahoma" pitchFamily="34" charset="0"/>
              </a:rPr>
              <a:t>Ю.М.Иванов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</a:rPr>
              <a:t>, </a:t>
            </a:r>
            <a:r>
              <a:rPr lang="ru-RU" sz="2400" b="1" dirty="0" smtClean="0">
                <a:solidFill>
                  <a:srgbClr val="0000FF"/>
                </a:solidFill>
                <a:latin typeface="Tahoma" pitchFamily="34" charset="0"/>
              </a:rPr>
              <a:t>лаборатория мезоатомов</a:t>
            </a:r>
          </a:p>
        </p:txBody>
      </p:sp>
      <p:sp>
        <p:nvSpPr>
          <p:cNvPr id="2052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+mn-lt"/>
                <a:ea typeface="Tahoma" pitchFamily="34" charset="0"/>
                <a:cs typeface="Tahoma" pitchFamily="34" charset="0"/>
              </a:rPr>
              <a:t>28.12.2011</a:t>
            </a:r>
            <a:endParaRPr lang="ru-RU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05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04E66-9911-4C69-96A8-46666A7CD7BC}" type="slidenum">
              <a:rPr lang="ru-RU" smtClean="0">
                <a:latin typeface="+mn-lt"/>
                <a:ea typeface="Tahoma" pitchFamily="34" charset="0"/>
                <a:cs typeface="Tahoma" pitchFamily="34" charset="0"/>
              </a:rPr>
              <a:pPr>
                <a:defRPr/>
              </a:pPr>
              <a:t>1</a:t>
            </a:fld>
            <a:endParaRPr lang="ru-RU" dirty="0" smtClean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054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  <a:cs typeface="Tahoma" pitchFamily="34" charset="0"/>
              </a:rPr>
              <a:t>Ученый Совет ОФВЭ ПИЯФ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86" y="2394559"/>
            <a:ext cx="7305384" cy="66654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605" y="3371275"/>
            <a:ext cx="215900" cy="660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494791" y="3428105"/>
            <a:ext cx="154417" cy="306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89765" y="1912665"/>
            <a:ext cx="5229617" cy="1194614"/>
            <a:chOff x="573" y="1602"/>
            <a:chExt cx="1152" cy="288"/>
          </a:xfrm>
        </p:grpSpPr>
        <p:sp>
          <p:nvSpPr>
            <p:cNvPr id="64" name="AutoShape 42"/>
            <p:cNvSpPr>
              <a:spLocks noChangeArrowheads="1"/>
            </p:cNvSpPr>
            <p:nvPr/>
          </p:nvSpPr>
          <p:spPr bwMode="auto">
            <a:xfrm flipH="1">
              <a:off x="573" y="1602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AutoShape 43"/>
            <p:cNvSpPr>
              <a:spLocks noChangeArrowheads="1"/>
            </p:cNvSpPr>
            <p:nvPr/>
          </p:nvSpPr>
          <p:spPr bwMode="auto">
            <a:xfrm flipH="1" flipV="1">
              <a:off x="573" y="1746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856757" y="2582216"/>
            <a:ext cx="4124220" cy="409746"/>
          </a:xfrm>
          <a:prstGeom prst="line">
            <a:avLst/>
          </a:prstGeom>
          <a:ln w="1016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76" y="2763999"/>
            <a:ext cx="459835" cy="42214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74" y="2440739"/>
            <a:ext cx="459835" cy="42214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72" y="2763999"/>
            <a:ext cx="459835" cy="42214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470" y="2763999"/>
            <a:ext cx="459835" cy="42214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rcRect l="16865"/>
          <a:stretch>
            <a:fillRect/>
          </a:stretch>
        </p:blipFill>
        <p:spPr>
          <a:xfrm>
            <a:off x="140922" y="1875548"/>
            <a:ext cx="9072348" cy="756847"/>
          </a:xfrm>
          <a:prstGeom prst="rect">
            <a:avLst/>
          </a:prstGeom>
        </p:spPr>
      </p:pic>
      <p:cxnSp>
        <p:nvCxnSpPr>
          <p:cNvPr id="73" name="Straight Arrow Connector 72"/>
          <p:cNvCxnSpPr/>
          <p:nvPr/>
        </p:nvCxnSpPr>
        <p:spPr>
          <a:xfrm>
            <a:off x="1075378" y="1606431"/>
            <a:ext cx="281385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511631" y="2067059"/>
            <a:ext cx="113067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3261741" y="2072589"/>
            <a:ext cx="125815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4377133" y="2435015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075378" y="1501722"/>
            <a:ext cx="429325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70223" y="1500134"/>
            <a:ext cx="3042377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7421097" y="2491637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800" y="2678575"/>
            <a:ext cx="1163205" cy="928225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4870211" y="2828355"/>
            <a:ext cx="115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absorber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cxnSp>
        <p:nvCxnSpPr>
          <p:cNvPr id="96" name="Straight Connector 95"/>
          <p:cNvCxnSpPr>
            <a:stCxn id="97" idx="0"/>
          </p:cNvCxnSpPr>
          <p:nvPr/>
        </p:nvCxnSpPr>
        <p:spPr>
          <a:xfrm rot="5400000" flipH="1" flipV="1">
            <a:off x="4279789" y="3724313"/>
            <a:ext cx="204433" cy="22557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889230" y="3939315"/>
            <a:ext cx="759978" cy="3385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BLMs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3" name="Group 47"/>
          <p:cNvGrpSpPr/>
          <p:nvPr/>
        </p:nvGrpSpPr>
        <p:grpSpPr>
          <a:xfrm>
            <a:off x="263577" y="4277868"/>
            <a:ext cx="3226828" cy="2449713"/>
            <a:chOff x="4819347" y="3382407"/>
            <a:chExt cx="4280475" cy="3249611"/>
          </a:xfrm>
        </p:grpSpPr>
        <p:grpSp>
          <p:nvGrpSpPr>
            <p:cNvPr id="4" name="Group 89"/>
            <p:cNvGrpSpPr/>
            <p:nvPr/>
          </p:nvGrpSpPr>
          <p:grpSpPr>
            <a:xfrm>
              <a:off x="4819347" y="3382407"/>
              <a:ext cx="4280475" cy="3249611"/>
              <a:chOff x="4932795" y="3484727"/>
              <a:chExt cx="4280475" cy="3249611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/>
              <a:srcRect l="9075" t="10006" r="3962" b="7948"/>
              <a:stretch>
                <a:fillRect/>
              </a:stretch>
            </p:blipFill>
            <p:spPr>
              <a:xfrm>
                <a:off x="4932795" y="3484727"/>
                <a:ext cx="4280475" cy="3249611"/>
              </a:xfrm>
              <a:prstGeom prst="rect">
                <a:avLst/>
              </a:prstGeom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6061365" y="6419805"/>
                <a:ext cx="228852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"/>
                    <a:cs typeface="Times"/>
                  </a:rPr>
                  <a:t>Equivalent crystal </a:t>
                </a:r>
                <a:r>
                  <a:rPr lang="en-US" sz="1400" dirty="0" err="1" smtClean="0">
                    <a:latin typeface="Times"/>
                    <a:cs typeface="Times"/>
                  </a:rPr>
                  <a:t>kick[μrad</a:t>
                </a:r>
                <a:r>
                  <a:rPr lang="en-US" sz="1400" dirty="0" smtClean="0">
                    <a:latin typeface="Times"/>
                    <a:cs typeface="Times"/>
                  </a:rPr>
                  <a:t>]</a:t>
                </a:r>
                <a:endParaRPr lang="en-US" sz="1400" dirty="0">
                  <a:latin typeface="Times"/>
                  <a:cs typeface="Times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 rot="16200000">
                <a:off x="4512030" y="4857699"/>
                <a:ext cx="121656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latin typeface="Times"/>
                    <a:cs typeface="Times"/>
                  </a:rPr>
                  <a:t>Ncoll/Ncry</a:t>
                </a:r>
                <a:r>
                  <a:rPr lang="en-US" sz="1400" dirty="0" smtClean="0">
                    <a:latin typeface="Times"/>
                    <a:cs typeface="Times"/>
                  </a:rPr>
                  <a:t> [-]</a:t>
                </a:r>
                <a:endParaRPr lang="en-US" sz="1400" dirty="0">
                  <a:latin typeface="Times"/>
                  <a:cs typeface="Times"/>
                </a:endParaRPr>
              </a:p>
            </p:txBody>
          </p:sp>
        </p:grpSp>
        <p:sp>
          <p:nvSpPr>
            <p:cNvPr id="99" name="Rectangle 98"/>
            <p:cNvSpPr/>
            <p:nvPr/>
          </p:nvSpPr>
          <p:spPr>
            <a:xfrm>
              <a:off x="5628953" y="4174045"/>
              <a:ext cx="2340259" cy="40827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omic Sans MS"/>
                  <a:cs typeface="Comic Sans MS"/>
                </a:rPr>
                <a:t>Efficiency 70-85% 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492998" y="5298194"/>
              <a:ext cx="1372210" cy="69406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omic Sans MS"/>
                  <a:cs typeface="Comic Sans MS"/>
                </a:rPr>
                <a:t>c</a:t>
              </a:r>
              <a:r>
                <a:rPr lang="en-US" sz="1400" dirty="0" smtClean="0">
                  <a:latin typeface="Comic Sans MS"/>
                  <a:cs typeface="Comic Sans MS"/>
                </a:rPr>
                <a:t>hanneling kick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5530272" y="4611330"/>
              <a:ext cx="222359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5400000">
              <a:off x="6971029" y="5610859"/>
              <a:ext cx="973079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3542" y="2993520"/>
            <a:ext cx="1119912" cy="42627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3266846" y="2991962"/>
            <a:ext cx="125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collimator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rot="5400000">
            <a:off x="3594545" y="2808626"/>
            <a:ext cx="59730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C</a:t>
            </a:r>
            <a:r>
              <a:rPr kumimoji="0" lang="en-US" sz="3600" b="0" i="0" u="none" strike="noStrike" kern="1200" cap="none" spc="0" normalizeH="0" baseline="0" noProof="0" dirty="0" err="1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hanneling</a:t>
            </a: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 efficiency bycoll. scans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11631" y="1161580"/>
            <a:ext cx="1788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~45m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=60°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59622" y="1161580"/>
            <a:ext cx="174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67m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=90°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81233" y="1539476"/>
            <a:ext cx="1971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45m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=60°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9506" y="4031675"/>
            <a:ext cx="27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Proton beam at 120 </a:t>
            </a:r>
            <a:r>
              <a:rPr lang="en-US" dirty="0" err="1" smtClean="0">
                <a:latin typeface="Comic Sans MS"/>
                <a:cs typeface="Comic Sans MS"/>
              </a:rPr>
              <a:t>GeV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0" name="Picture 23"/>
          <p:cNvPicPr>
            <a:picLocks noChangeAspect="1"/>
          </p:cNvPicPr>
          <p:nvPr/>
        </p:nvPicPr>
        <p:blipFill>
          <a:blip r:embed="rId9" cstate="print"/>
          <a:srcRect t="17094"/>
          <a:stretch>
            <a:fillRect/>
          </a:stretch>
        </p:blipFill>
        <p:spPr bwMode="auto">
          <a:xfrm>
            <a:off x="4649208" y="4140200"/>
            <a:ext cx="4439879" cy="271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495864" y="3361294"/>
            <a:ext cx="1494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Crystal 3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29782" y="3908536"/>
            <a:ext cx="272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/>
                <a:cs typeface="Comic Sans MS"/>
              </a:rPr>
              <a:t>Pb</a:t>
            </a:r>
            <a:r>
              <a:rPr lang="en-US" dirty="0" smtClean="0">
                <a:latin typeface="Comic Sans MS"/>
                <a:cs typeface="Comic Sans MS"/>
              </a:rPr>
              <a:t>-ion beam at 120 </a:t>
            </a:r>
            <a:r>
              <a:rPr lang="en-US" dirty="0" err="1" smtClean="0">
                <a:latin typeface="Comic Sans MS"/>
                <a:cs typeface="Comic Sans MS"/>
              </a:rPr>
              <a:t>GeV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29782" y="4970337"/>
            <a:ext cx="1764200" cy="3077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Efficiency 50-74% 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48" name="Дата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2C65C-E15F-45CE-A4EA-05CB3AA9510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5" name="Нижний колонтитул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Ученый Совет ОФВЭ ПИЯФ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/>
          <p:nvPr/>
        </p:nvPicPr>
        <p:blipFill>
          <a:blip r:embed="rId2"/>
          <a:srcRect l="23955" t="31137" r="18810" b="28636"/>
          <a:stretch>
            <a:fillRect/>
          </a:stretch>
        </p:blipFill>
        <p:spPr bwMode="auto">
          <a:xfrm>
            <a:off x="4992158" y="3440893"/>
            <a:ext cx="33909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 l="23558" t="30586" r="17789" b="28290"/>
          <a:stretch>
            <a:fillRect/>
          </a:stretch>
        </p:blipFill>
        <p:spPr bwMode="auto">
          <a:xfrm>
            <a:off x="833521" y="3370038"/>
            <a:ext cx="348615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300" y="2155929"/>
            <a:ext cx="7305384" cy="6665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2369639" y="3223804"/>
            <a:ext cx="609245" cy="14623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88179" y="1674035"/>
            <a:ext cx="5229617" cy="1194614"/>
            <a:chOff x="573" y="1602"/>
            <a:chExt cx="1152" cy="288"/>
          </a:xfrm>
        </p:grpSpPr>
        <p:sp>
          <p:nvSpPr>
            <p:cNvPr id="77" name="AutoShape 42"/>
            <p:cNvSpPr>
              <a:spLocks noChangeArrowheads="1"/>
            </p:cNvSpPr>
            <p:nvPr/>
          </p:nvSpPr>
          <p:spPr bwMode="auto">
            <a:xfrm flipH="1">
              <a:off x="573" y="1602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AutoShape 43"/>
            <p:cNvSpPr>
              <a:spLocks noChangeArrowheads="1"/>
            </p:cNvSpPr>
            <p:nvPr/>
          </p:nvSpPr>
          <p:spPr bwMode="auto">
            <a:xfrm flipH="1" flipV="1">
              <a:off x="573" y="1746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855171" y="2343586"/>
            <a:ext cx="4124220" cy="409746"/>
          </a:xfrm>
          <a:prstGeom prst="line">
            <a:avLst/>
          </a:prstGeom>
          <a:ln w="1016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954262" y="2785260"/>
            <a:ext cx="1817522" cy="5847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omic Sans MS"/>
                <a:cs typeface="Comic Sans MS"/>
              </a:rPr>
              <a:t>Loss rate counters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06" y="2947893"/>
            <a:ext cx="459835" cy="42214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88" y="2202109"/>
            <a:ext cx="459835" cy="42214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502" y="2947893"/>
            <a:ext cx="459835" cy="42214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800" y="2947893"/>
            <a:ext cx="459835" cy="42214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/>
          <a:srcRect l="16865"/>
          <a:stretch>
            <a:fillRect/>
          </a:stretch>
        </p:blipFill>
        <p:spPr>
          <a:xfrm>
            <a:off x="137750" y="1637712"/>
            <a:ext cx="9072348" cy="756847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 rot="5400000" flipH="1" flipV="1">
            <a:off x="510045" y="1828429"/>
            <a:ext cx="113067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 flipH="1" flipV="1">
            <a:off x="4375547" y="2196385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073792" y="1263092"/>
            <a:ext cx="429325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6" name="Picture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4214" y="2439945"/>
            <a:ext cx="1163205" cy="913155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 flipV="1">
            <a:off x="2183328" y="2995638"/>
            <a:ext cx="88468" cy="204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4804214" y="2589725"/>
            <a:ext cx="116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absorber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10" name="Rectangle 109"/>
          <p:cNvSpPr/>
          <p:nvPr/>
        </p:nvSpPr>
        <p:spPr>
          <a:xfrm flipV="1">
            <a:off x="2335728" y="2995638"/>
            <a:ext cx="88468" cy="204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 flipV="1">
            <a:off x="2488128" y="2995638"/>
            <a:ext cx="88468" cy="204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/>
        </p:nvSpPr>
        <p:spPr>
          <a:xfrm>
            <a:off x="729741" y="2497365"/>
            <a:ext cx="308890" cy="308890"/>
          </a:xfrm>
          <a:prstGeom prst="arc">
            <a:avLst>
              <a:gd name="adj1" fmla="val 11397649"/>
              <a:gd name="adj2" fmla="val 20859852"/>
            </a:avLst>
          </a:prstGeom>
          <a:ln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L</a:t>
            </a:r>
            <a:r>
              <a:rPr kumimoji="0" lang="en-US" sz="3600" b="0" i="0" u="none" strike="noStrike" kern="1200" cap="none" spc="0" normalizeH="0" baseline="0" noProof="0" dirty="0" err="1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oss</a:t>
            </a: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 rate</a:t>
            </a:r>
            <a:r>
              <a:rPr kumimoji="0" lang="en-US" sz="3600" b="0" i="0" u="none" strike="noStrike" kern="1200" cap="none" spc="0" normalizeH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 reduction at the crystal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58036" y="922950"/>
            <a:ext cx="174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67m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=90°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1006818" y="2448049"/>
            <a:ext cx="1176510" cy="42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006818" y="2439945"/>
            <a:ext cx="838852" cy="184307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006818" y="2439945"/>
            <a:ext cx="672829" cy="428704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006818" y="2439945"/>
            <a:ext cx="1065929" cy="308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006818" y="2448049"/>
            <a:ext cx="941817" cy="420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 rot="1184359">
            <a:off x="1778896" y="2591651"/>
            <a:ext cx="1181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Nuclear spray</a:t>
            </a:r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rot="5400000" flipH="1" flipV="1">
            <a:off x="3072085" y="5007150"/>
            <a:ext cx="1721294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 rot="16200000">
            <a:off x="3063961" y="4892915"/>
            <a:ext cx="14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×5÷8 reduction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17464" y="5453513"/>
            <a:ext cx="5584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data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58998" y="4754033"/>
            <a:ext cx="10399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simulation</a:t>
            </a:r>
            <a:endParaRPr lang="en-US" sz="1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75398" y="3583923"/>
            <a:ext cx="91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protons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16200000" flipV="1">
            <a:off x="7423337" y="4873266"/>
            <a:ext cx="1378665" cy="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6200000">
            <a:off x="7295380" y="4899459"/>
            <a:ext cx="1233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×3 reduction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90807" y="4834471"/>
            <a:ext cx="5584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data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75" name="TextBox 74"/>
          <p:cNvSpPr txBox="1"/>
          <p:nvPr/>
        </p:nvSpPr>
        <p:spPr>
          <a:xfrm rot="16200000">
            <a:off x="6013766" y="3860656"/>
            <a:ext cx="10399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simulation</a:t>
            </a:r>
            <a:endParaRPr lang="en-US" sz="1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96209" y="3620957"/>
            <a:ext cx="10696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Lead ions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967419" y="2271342"/>
            <a:ext cx="3226204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Loss rate reduction factor </a:t>
            </a:r>
          </a:p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300" dirty="0" smtClean="0">
                <a:latin typeface="Comic Sans MS"/>
                <a:cs typeface="Comic Sans MS"/>
              </a:rPr>
              <a:t>for protons 5÷8</a:t>
            </a:r>
          </a:p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300" dirty="0" smtClean="0">
                <a:latin typeface="Comic Sans MS"/>
                <a:cs typeface="Comic Sans MS"/>
              </a:rPr>
              <a:t>for lead ions ≈ 3</a:t>
            </a:r>
          </a:p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300" dirty="0" err="1" smtClean="0">
                <a:latin typeface="Comic Sans MS"/>
                <a:cs typeface="Comic Sans MS"/>
              </a:rPr>
              <a:t>σ</a:t>
            </a:r>
            <a:r>
              <a:rPr lang="en-US" sz="1300" baseline="-25000" dirty="0" err="1" smtClean="0">
                <a:latin typeface="Comic Sans MS"/>
                <a:cs typeface="Comic Sans MS"/>
              </a:rPr>
              <a:t>tot</a:t>
            </a:r>
            <a:r>
              <a:rPr lang="en-US" sz="1300" dirty="0" err="1" smtClean="0">
                <a:latin typeface="Comic Sans MS"/>
                <a:cs typeface="Comic Sans MS"/>
              </a:rPr>
              <a:t>(lead</a:t>
            </a:r>
            <a:r>
              <a:rPr lang="en-US" sz="1300" dirty="0" smtClean="0">
                <a:latin typeface="Comic Sans MS"/>
                <a:cs typeface="Comic Sans MS"/>
              </a:rPr>
              <a:t> ions)=</a:t>
            </a:r>
            <a:r>
              <a:rPr lang="en-US" sz="1300" dirty="0" err="1" smtClean="0">
                <a:latin typeface="Comic Sans MS"/>
                <a:cs typeface="Comic Sans MS"/>
              </a:rPr>
              <a:t>σ</a:t>
            </a:r>
            <a:r>
              <a:rPr lang="en-US" sz="1300" baseline="-25000" dirty="0" err="1" smtClean="0">
                <a:latin typeface="Comic Sans MS"/>
                <a:cs typeface="Comic Sans MS"/>
              </a:rPr>
              <a:t>h</a:t>
            </a:r>
            <a:r>
              <a:rPr lang="en-US" sz="1300" dirty="0" err="1" smtClean="0">
                <a:latin typeface="Comic Sans MS"/>
                <a:cs typeface="Comic Sans MS"/>
              </a:rPr>
              <a:t>+σ</a:t>
            </a:r>
            <a:r>
              <a:rPr lang="en-US" sz="1300" baseline="-25000" dirty="0" err="1" smtClean="0">
                <a:latin typeface="Comic Sans MS"/>
                <a:cs typeface="Comic Sans MS"/>
              </a:rPr>
              <a:t>ed</a:t>
            </a:r>
            <a:r>
              <a:rPr lang="en-US" sz="1300" dirty="0" smtClean="0">
                <a:latin typeface="Comic Sans MS"/>
                <a:cs typeface="Comic Sans MS"/>
              </a:rPr>
              <a:t>=5.5 b</a:t>
            </a:r>
            <a:r>
              <a:rPr lang="en-US" sz="1300" dirty="0" smtClean="0">
                <a:latin typeface="Comic Sans MS"/>
                <a:ea typeface="ＭＳ ゴシック"/>
                <a:cs typeface="Comic Sans MS"/>
              </a:rPr>
              <a:t>≅</a:t>
            </a:r>
            <a:r>
              <a:rPr lang="en-US" sz="1300" dirty="0" smtClean="0">
                <a:latin typeface="Comic Sans MS"/>
                <a:cs typeface="Comic Sans MS"/>
              </a:rPr>
              <a:t>10×σ</a:t>
            </a:r>
            <a:r>
              <a:rPr lang="en-US" sz="1300" baseline="-25000" dirty="0" smtClean="0">
                <a:latin typeface="Comic Sans MS"/>
                <a:cs typeface="Comic Sans MS"/>
              </a:rPr>
              <a:t>tot</a:t>
            </a:r>
            <a:r>
              <a:rPr lang="en-US" sz="1300" dirty="0" smtClean="0">
                <a:latin typeface="Comic Sans MS"/>
                <a:cs typeface="Comic Sans MS"/>
              </a:rPr>
              <a:t>(p) </a:t>
            </a:r>
          </a:p>
        </p:txBody>
      </p:sp>
      <p:sp>
        <p:nvSpPr>
          <p:cNvPr id="50" name="Дата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2C65C-E15F-45CE-A4EA-05CB3AA9510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Ученый Совет ОФВЭ ПИЯФ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86" y="2394559"/>
            <a:ext cx="7305384" cy="6665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89765" y="1912665"/>
            <a:ext cx="5229617" cy="1194614"/>
            <a:chOff x="573" y="1602"/>
            <a:chExt cx="1152" cy="288"/>
          </a:xfrm>
        </p:grpSpPr>
        <p:sp>
          <p:nvSpPr>
            <p:cNvPr id="64" name="AutoShape 42"/>
            <p:cNvSpPr>
              <a:spLocks noChangeArrowheads="1"/>
            </p:cNvSpPr>
            <p:nvPr/>
          </p:nvSpPr>
          <p:spPr bwMode="auto">
            <a:xfrm flipH="1">
              <a:off x="573" y="1602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AutoShape 43"/>
            <p:cNvSpPr>
              <a:spLocks noChangeArrowheads="1"/>
            </p:cNvSpPr>
            <p:nvPr/>
          </p:nvSpPr>
          <p:spPr bwMode="auto">
            <a:xfrm flipH="1" flipV="1">
              <a:off x="573" y="1746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>
            <a:off x="1075378" y="1501722"/>
            <a:ext cx="429325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70223" y="1500134"/>
            <a:ext cx="3042377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063" y="3142000"/>
            <a:ext cx="215900" cy="660400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7801511" y="4939182"/>
            <a:ext cx="1202268" cy="3385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BLMs</a:t>
            </a:r>
            <a:endParaRPr lang="en-US" sz="16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35872" y="5187294"/>
            <a:ext cx="82442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Off-momentum halo population</a:t>
            </a:r>
          </a:p>
          <a:p>
            <a:pPr marL="177800" indent="-177800">
              <a:spcBef>
                <a:spcPts val="1200"/>
              </a:spcBef>
              <a:buSzPct val="80000"/>
              <a:buFont typeface="+mj-lt"/>
              <a:buAutoNum type="arabicPeriod"/>
            </a:pPr>
            <a:r>
              <a:rPr lang="en-US" sz="1600" dirty="0" smtClean="0">
                <a:latin typeface="Comic Sans MS"/>
                <a:cs typeface="Comic Sans MS"/>
              </a:rPr>
              <a:t>Linear scan made by the TAL2 (or </a:t>
            </a:r>
            <a:r>
              <a:rPr lang="en-US" sz="1600" dirty="0" err="1" smtClean="0">
                <a:latin typeface="Comic Sans MS"/>
                <a:cs typeface="Comic Sans MS"/>
              </a:rPr>
              <a:t>Medipix</a:t>
            </a:r>
            <a:r>
              <a:rPr lang="en-US" sz="1600" dirty="0" smtClean="0">
                <a:latin typeface="Comic Sans MS"/>
                <a:cs typeface="Comic Sans MS"/>
              </a:rPr>
              <a:t>) with the crystal in fixed orientation</a:t>
            </a:r>
          </a:p>
          <a:p>
            <a:pPr marL="177800" indent="-177800">
              <a:spcBef>
                <a:spcPts val="1200"/>
              </a:spcBef>
              <a:buSzPct val="80000"/>
              <a:buFont typeface="+mj-lt"/>
              <a:buAutoNum type="arabicPeriod"/>
            </a:pPr>
            <a:r>
              <a:rPr lang="en-US" sz="1600" dirty="0" smtClean="0">
                <a:latin typeface="Comic Sans MS"/>
                <a:cs typeface="Comic Sans MS"/>
              </a:rPr>
              <a:t>angular scan of the crystal with the TAL2 (or the Roman pot) in fixed position in the shadow of the absorber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939622" y="3907432"/>
            <a:ext cx="154417" cy="306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7989614" y="3562878"/>
            <a:ext cx="59730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332451" y="3484727"/>
            <a:ext cx="9566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Scraper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(TAL2)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9" name="Straight Connector 48"/>
          <p:cNvCxnSpPr>
            <a:stCxn id="97" idx="0"/>
            <a:endCxn id="43" idx="2"/>
          </p:cNvCxnSpPr>
          <p:nvPr/>
        </p:nvCxnSpPr>
        <p:spPr>
          <a:xfrm rot="5400000" flipH="1" flipV="1">
            <a:off x="8347250" y="4269601"/>
            <a:ext cx="724976" cy="61418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56757" y="2582216"/>
            <a:ext cx="4124220" cy="409746"/>
          </a:xfrm>
          <a:prstGeom prst="line">
            <a:avLst/>
          </a:prstGeom>
          <a:ln w="1016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800" y="2678575"/>
            <a:ext cx="1163205" cy="1143978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4805801" y="2828355"/>
            <a:ext cx="12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Absorber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74" y="2440739"/>
            <a:ext cx="459835" cy="42214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/>
          <a:srcRect l="16865"/>
          <a:stretch>
            <a:fillRect/>
          </a:stretch>
        </p:blipFill>
        <p:spPr>
          <a:xfrm>
            <a:off x="140922" y="1878030"/>
            <a:ext cx="9072348" cy="756847"/>
          </a:xfrm>
          <a:prstGeom prst="rect">
            <a:avLst/>
          </a:prstGeom>
        </p:spPr>
      </p:pic>
      <p:cxnSp>
        <p:nvCxnSpPr>
          <p:cNvPr id="98" name="Straight Connector 97"/>
          <p:cNvCxnSpPr/>
          <p:nvPr/>
        </p:nvCxnSpPr>
        <p:spPr>
          <a:xfrm rot="5400000" flipH="1" flipV="1">
            <a:off x="511631" y="2067059"/>
            <a:ext cx="113067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 flipH="1" flipV="1">
            <a:off x="4377133" y="2435015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 flipH="1" flipV="1">
            <a:off x="7421097" y="2491637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off-momentum halo population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11631" y="1161580"/>
            <a:ext cx="1788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~45m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=60°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59622" y="1161580"/>
            <a:ext cx="174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67m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=90°</a:t>
            </a:r>
            <a:endParaRPr lang="en-US" sz="1600" dirty="0">
              <a:latin typeface="Comic Sans MS"/>
              <a:cs typeface="Comic Sans MS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919382" y="2771641"/>
            <a:ext cx="2989854" cy="546785"/>
            <a:chOff x="6026977" y="2828355"/>
            <a:chExt cx="2989854" cy="546785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6040029" y="2828355"/>
              <a:ext cx="2976802" cy="300583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6040029" y="2892828"/>
              <a:ext cx="2260576" cy="428903"/>
            </a:xfrm>
            <a:prstGeom prst="straightConnector1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6040029" y="2862882"/>
              <a:ext cx="2530952" cy="378481"/>
            </a:xfrm>
            <a:prstGeom prst="straightConnector1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6040029" y="2940096"/>
              <a:ext cx="1787245" cy="381635"/>
            </a:xfrm>
            <a:prstGeom prst="straightConnector1">
              <a:avLst/>
            </a:prstGeom>
            <a:ln w="6350" cmpd="sng">
              <a:solidFill>
                <a:schemeClr val="accent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26977" y="2991962"/>
              <a:ext cx="1387953" cy="383178"/>
            </a:xfrm>
            <a:prstGeom prst="straightConnector1">
              <a:avLst/>
            </a:prstGeom>
            <a:ln w="6350" cmpd="sng">
              <a:solidFill>
                <a:schemeClr val="accent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 rot="272397">
            <a:off x="5755232" y="2447743"/>
            <a:ext cx="344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Off-momentum halo</a:t>
            </a:r>
          </a:p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deflected in the dispersive area of the TAL2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50" name="Straight Connector 49"/>
          <p:cNvCxnSpPr>
            <a:stCxn id="52" idx="3"/>
            <a:endCxn id="51" idx="1"/>
          </p:cNvCxnSpPr>
          <p:nvPr/>
        </p:nvCxnSpPr>
        <p:spPr>
          <a:xfrm flipV="1">
            <a:off x="7490040" y="3776924"/>
            <a:ext cx="1080941" cy="111798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8570981" y="3428105"/>
            <a:ext cx="45719" cy="697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42365" y="4602518"/>
            <a:ext cx="1747675" cy="5847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Medipix</a:t>
            </a:r>
            <a:r>
              <a:rPr lang="en-US" sz="1600" dirty="0" smtClean="0">
                <a:solidFill>
                  <a:schemeClr val="tx1"/>
                </a:solidFill>
                <a:latin typeface="Comic Sans MS"/>
                <a:cs typeface="Comic Sans MS"/>
              </a:rPr>
              <a:t> in a two sided Roman pot</a:t>
            </a:r>
            <a:endParaRPr lang="en-US" sz="16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29709" y="3484727"/>
            <a:ext cx="304435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2" indent="-177800">
              <a:spcBef>
                <a:spcPts val="600"/>
              </a:spcBef>
              <a:buSzPct val="80000"/>
              <a:buFont typeface="Wingdings" charset="2"/>
              <a:buChar char="²"/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P,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Pb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: diffractive scattering and ionization loss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8382587" y="3971656"/>
            <a:ext cx="59730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Arc 65"/>
          <p:cNvSpPr/>
          <p:nvPr/>
        </p:nvSpPr>
        <p:spPr>
          <a:xfrm>
            <a:off x="729741" y="2728937"/>
            <a:ext cx="308890" cy="308890"/>
          </a:xfrm>
          <a:prstGeom prst="arc">
            <a:avLst>
              <a:gd name="adj1" fmla="val 11397649"/>
              <a:gd name="adj2" fmla="val 20859852"/>
            </a:avLst>
          </a:prstGeom>
          <a:ln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88"/>
          <p:cNvGrpSpPr/>
          <p:nvPr/>
        </p:nvGrpSpPr>
        <p:grpSpPr>
          <a:xfrm>
            <a:off x="8554320" y="3270375"/>
            <a:ext cx="449459" cy="428704"/>
            <a:chOff x="1006818" y="2439945"/>
            <a:chExt cx="1176510" cy="428704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1006818" y="2448049"/>
              <a:ext cx="1176510" cy="420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1006818" y="2439945"/>
              <a:ext cx="838852" cy="184307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1006818" y="2439945"/>
              <a:ext cx="672829" cy="428704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006818" y="2439945"/>
              <a:ext cx="1065929" cy="3080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006818" y="2448049"/>
              <a:ext cx="941817" cy="420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 rot="16200000">
            <a:off x="8643500" y="3355863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Nuclear spray</a:t>
            </a:r>
            <a:endParaRPr lang="en-US" sz="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4" name="Дата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2C65C-E15F-45CE-A4EA-05CB3AA9510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6" name="Нижний колонтитул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Ученый Совет ОФВЭ ПИЯФ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638" y="5973763"/>
            <a:ext cx="1528762" cy="884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/>
          </p:cNvSpPr>
          <p:nvPr/>
        </p:nvSpPr>
        <p:spPr bwMode="auto">
          <a:xfrm>
            <a:off x="4344988" y="3192463"/>
            <a:ext cx="4740275" cy="303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500">
                <a:latin typeface="Helvetica Neue" pitchFamily="-109" charset="0"/>
                <a:sym typeface="Helvetica Neue" pitchFamily="-109" charset="0"/>
              </a:rPr>
              <a:t>Sextant 5: Crystal collimation insertion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D90B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 Neue" pitchFamily="-109" charset="0"/>
              </a:rPr>
              <a:t>Main result from UA9 in 2011: with high beam intensity the loss </a:t>
            </a:r>
            <a:r>
              <a:rPr lang="en-US" sz="2000" b="1" dirty="0">
                <a:solidFill>
                  <a:srgbClr val="D90B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 Neue" pitchFamily="-109" charset="0"/>
              </a:rPr>
              <a:t>reduction at the collimation insertion reproduced in all the </a:t>
            </a:r>
            <a:r>
              <a:rPr lang="en-US" sz="2000" b="1" dirty="0" smtClean="0">
                <a:solidFill>
                  <a:srgbClr val="D90B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 Neue" pitchFamily="-109" charset="0"/>
              </a:rPr>
              <a:t>sextants !</a:t>
            </a:r>
            <a:endParaRPr lang="en-US" sz="2000" b="1" dirty="0">
              <a:solidFill>
                <a:srgbClr val="D90B00"/>
              </a:solidFill>
              <a:latin typeface="Tahoma" pitchFamily="34" charset="0"/>
              <a:ea typeface="Tahoma" pitchFamily="34" charset="0"/>
              <a:cs typeface="Tahoma" pitchFamily="34" charset="0"/>
              <a:sym typeface="Helvetica Neue" pitchFamily="-109" charset="0"/>
            </a:endParaRPr>
          </a:p>
        </p:txBody>
      </p:sp>
      <p:grpSp>
        <p:nvGrpSpPr>
          <p:cNvPr id="15365" name="Group 9"/>
          <p:cNvGrpSpPr>
            <a:grpSpLocks/>
          </p:cNvGrpSpPr>
          <p:nvPr/>
        </p:nvGrpSpPr>
        <p:grpSpPr bwMode="auto">
          <a:xfrm>
            <a:off x="3228975" y="4179888"/>
            <a:ext cx="3168650" cy="2146300"/>
            <a:chOff x="0" y="0"/>
            <a:chExt cx="2839" cy="1923"/>
          </a:xfrm>
        </p:grpSpPr>
        <p:pic>
          <p:nvPicPr>
            <p:cNvPr id="1539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458" y="-458"/>
              <a:ext cx="1923" cy="28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394" name="Line 5"/>
            <p:cNvSpPr>
              <a:spLocks noChangeShapeType="1"/>
            </p:cNvSpPr>
            <p:nvPr/>
          </p:nvSpPr>
          <p:spPr bwMode="auto">
            <a:xfrm rot="10800000" flipH="1">
              <a:off x="1208" y="426"/>
              <a:ext cx="0" cy="116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95" name="Rectangle 6"/>
            <p:cNvSpPr>
              <a:spLocks/>
            </p:cNvSpPr>
            <p:nvPr/>
          </p:nvSpPr>
          <p:spPr bwMode="auto">
            <a:xfrm>
              <a:off x="1232" y="815"/>
              <a:ext cx="425" cy="3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300" i="1">
                  <a:solidFill>
                    <a:srgbClr val="0000FF"/>
                  </a:solidFill>
                  <a:latin typeface="Helvetica Neue" pitchFamily="-109" charset="0"/>
                  <a:sym typeface="Helvetica Neue" pitchFamily="-109" charset="0"/>
                </a:rPr>
                <a:t>10x</a:t>
              </a:r>
            </a:p>
          </p:txBody>
        </p:sp>
        <p:sp>
          <p:nvSpPr>
            <p:cNvPr id="15396" name="Rectangle 7"/>
            <p:cNvSpPr>
              <a:spLocks/>
            </p:cNvSpPr>
            <p:nvPr/>
          </p:nvSpPr>
          <p:spPr bwMode="auto">
            <a:xfrm>
              <a:off x="289" y="115"/>
              <a:ext cx="750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>
                  <a:latin typeface="Helvetica Neue" pitchFamily="-109" charset="0"/>
                  <a:sym typeface="Helvetica Neue" pitchFamily="-109" charset="0"/>
                </a:rPr>
                <a:t>amorphous</a:t>
              </a:r>
            </a:p>
          </p:txBody>
        </p:sp>
        <p:sp>
          <p:nvSpPr>
            <p:cNvPr id="15397" name="Rectangle 8"/>
            <p:cNvSpPr>
              <a:spLocks/>
            </p:cNvSpPr>
            <p:nvPr/>
          </p:nvSpPr>
          <p:spPr bwMode="auto">
            <a:xfrm>
              <a:off x="1234" y="1471"/>
              <a:ext cx="724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>
                  <a:solidFill>
                    <a:srgbClr val="0000FF"/>
                  </a:solidFill>
                  <a:latin typeface="Helvetica Neue" pitchFamily="-109" charset="0"/>
                  <a:sym typeface="Helvetica Neue" pitchFamily="-109" charset="0"/>
                </a:rPr>
                <a:t>channeling</a:t>
              </a:r>
            </a:p>
          </p:txBody>
        </p:sp>
      </p:grpSp>
      <p:grpSp>
        <p:nvGrpSpPr>
          <p:cNvPr id="15366" name="Group 15"/>
          <p:cNvGrpSpPr>
            <a:grpSpLocks/>
          </p:cNvGrpSpPr>
          <p:nvPr/>
        </p:nvGrpSpPr>
        <p:grpSpPr bwMode="auto">
          <a:xfrm>
            <a:off x="6143625" y="4286250"/>
            <a:ext cx="3190875" cy="2160588"/>
            <a:chOff x="0" y="0"/>
            <a:chExt cx="2858" cy="1936"/>
          </a:xfrm>
        </p:grpSpPr>
        <p:pic>
          <p:nvPicPr>
            <p:cNvPr id="15388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461" y="-461"/>
              <a:ext cx="1936" cy="28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389" name="Line 11"/>
            <p:cNvSpPr>
              <a:spLocks noChangeShapeType="1"/>
            </p:cNvSpPr>
            <p:nvPr/>
          </p:nvSpPr>
          <p:spPr bwMode="auto">
            <a:xfrm rot="10800000" flipH="1">
              <a:off x="1172" y="428"/>
              <a:ext cx="0" cy="116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390" name="Rectangle 12"/>
            <p:cNvSpPr>
              <a:spLocks/>
            </p:cNvSpPr>
            <p:nvPr/>
          </p:nvSpPr>
          <p:spPr bwMode="auto">
            <a:xfrm>
              <a:off x="1250" y="524"/>
              <a:ext cx="279" cy="3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300" i="1">
                  <a:solidFill>
                    <a:srgbClr val="0000FF"/>
                  </a:solidFill>
                  <a:latin typeface="Helvetica Neue" pitchFamily="-109" charset="0"/>
                  <a:sym typeface="Helvetica Neue" pitchFamily="-109" charset="0"/>
                </a:rPr>
                <a:t>5x</a:t>
              </a:r>
            </a:p>
          </p:txBody>
        </p:sp>
        <p:sp>
          <p:nvSpPr>
            <p:cNvPr id="15391" name="Rectangle 13"/>
            <p:cNvSpPr>
              <a:spLocks/>
            </p:cNvSpPr>
            <p:nvPr/>
          </p:nvSpPr>
          <p:spPr bwMode="auto">
            <a:xfrm>
              <a:off x="1748" y="140"/>
              <a:ext cx="750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>
                  <a:latin typeface="Helvetica Neue" pitchFamily="-109" charset="0"/>
                  <a:sym typeface="Helvetica Neue" pitchFamily="-109" charset="0"/>
                </a:rPr>
                <a:t>amorphous</a:t>
              </a:r>
            </a:p>
          </p:txBody>
        </p:sp>
        <p:sp>
          <p:nvSpPr>
            <p:cNvPr id="15392" name="Rectangle 14"/>
            <p:cNvSpPr>
              <a:spLocks/>
            </p:cNvSpPr>
            <p:nvPr/>
          </p:nvSpPr>
          <p:spPr bwMode="auto">
            <a:xfrm rot="-30319">
              <a:off x="1228" y="1502"/>
              <a:ext cx="724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>
                  <a:solidFill>
                    <a:srgbClr val="0000FF"/>
                  </a:solidFill>
                  <a:latin typeface="Helvetica Neue" pitchFamily="-109" charset="0"/>
                  <a:sym typeface="Helvetica Neue" pitchFamily="-109" charset="0"/>
                </a:rPr>
                <a:t>channeling</a:t>
              </a:r>
            </a:p>
          </p:txBody>
        </p:sp>
      </p:grpSp>
      <p:sp>
        <p:nvSpPr>
          <p:cNvPr id="15367" name="Rectangle 16"/>
          <p:cNvSpPr>
            <a:spLocks/>
          </p:cNvSpPr>
          <p:nvPr/>
        </p:nvSpPr>
        <p:spPr bwMode="auto">
          <a:xfrm>
            <a:off x="3275013" y="6291263"/>
            <a:ext cx="3027362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100">
                <a:latin typeface="Helvetica Neue" pitchFamily="-109" charset="0"/>
                <a:sym typeface="Helvetica Neue" pitchFamily="-109" charset="0"/>
              </a:rPr>
              <a:t>reduction of losses at the crystal collimator</a:t>
            </a:r>
          </a:p>
        </p:txBody>
      </p:sp>
      <p:sp>
        <p:nvSpPr>
          <p:cNvPr id="15368" name="Rectangle 17"/>
          <p:cNvSpPr>
            <a:spLocks/>
          </p:cNvSpPr>
          <p:nvPr/>
        </p:nvSpPr>
        <p:spPr bwMode="auto">
          <a:xfrm>
            <a:off x="6296025" y="6518275"/>
            <a:ext cx="2847975" cy="223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100">
                <a:latin typeface="Helvetica Neue" pitchFamily="-109" charset="0"/>
                <a:sym typeface="Helvetica Neue" pitchFamily="-109" charset="0"/>
              </a:rPr>
              <a:t>... and ~ 130 m downstream (dispersive area)</a:t>
            </a:r>
          </a:p>
        </p:txBody>
      </p:sp>
      <p:pic>
        <p:nvPicPr>
          <p:cNvPr id="15369" name="Picture 18"/>
          <p:cNvPicPr>
            <a:picLocks noChangeAspect="1" noChangeArrowheads="1"/>
          </p:cNvPicPr>
          <p:nvPr/>
        </p:nvPicPr>
        <p:blipFill>
          <a:blip r:embed="rId7"/>
          <a:srcRect l="1019" t="1817" r="9525" b="8635"/>
          <a:stretch>
            <a:fillRect/>
          </a:stretch>
        </p:blipFill>
        <p:spPr bwMode="auto">
          <a:xfrm>
            <a:off x="71438" y="884232"/>
            <a:ext cx="2347912" cy="175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70" name="Picture 19"/>
          <p:cNvPicPr>
            <a:picLocks noChangeAspect="1" noChangeArrowheads="1"/>
          </p:cNvPicPr>
          <p:nvPr/>
        </p:nvPicPr>
        <p:blipFill>
          <a:blip r:embed="rId8"/>
          <a:srcRect l="1480" t="897" r="1974" b="10478"/>
          <a:stretch>
            <a:fillRect/>
          </a:stretch>
        </p:blipFill>
        <p:spPr bwMode="auto">
          <a:xfrm>
            <a:off x="5803900" y="938213"/>
            <a:ext cx="2913063" cy="2205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71" name="Picture 2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63" y="723900"/>
            <a:ext cx="4697412" cy="351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5372" name="Group 23"/>
          <p:cNvGrpSpPr>
            <a:grpSpLocks/>
          </p:cNvGrpSpPr>
          <p:nvPr/>
        </p:nvGrpSpPr>
        <p:grpSpPr bwMode="auto">
          <a:xfrm>
            <a:off x="4059238" y="1141413"/>
            <a:ext cx="1798637" cy="560387"/>
            <a:chOff x="0" y="0"/>
            <a:chExt cx="1391" cy="500"/>
          </a:xfrm>
        </p:grpSpPr>
        <p:sp>
          <p:nvSpPr>
            <p:cNvPr id="15386" name="AutoShape 21"/>
            <p:cNvSpPr>
              <a:spLocks/>
            </p:cNvSpPr>
            <p:nvPr/>
          </p:nvSpPr>
          <p:spPr bwMode="auto">
            <a:xfrm rot="51825">
              <a:off x="28" y="31"/>
              <a:ext cx="920" cy="256"/>
            </a:xfrm>
            <a:prstGeom prst="wedgeEllipseCallout">
              <a:avLst>
                <a:gd name="adj1" fmla="val 94940"/>
                <a:gd name="adj2" fmla="val 117264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5387" name="Picture 22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1825">
              <a:off x="3" y="10"/>
              <a:ext cx="1384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15373" name="Group 26"/>
          <p:cNvGrpSpPr>
            <a:grpSpLocks/>
          </p:cNvGrpSpPr>
          <p:nvPr/>
        </p:nvGrpSpPr>
        <p:grpSpPr bwMode="auto">
          <a:xfrm>
            <a:off x="1695450" y="1106488"/>
            <a:ext cx="1085850" cy="382587"/>
            <a:chOff x="0" y="0"/>
            <a:chExt cx="972" cy="342"/>
          </a:xfrm>
        </p:grpSpPr>
        <p:sp>
          <p:nvSpPr>
            <p:cNvPr id="15384" name="AutoShape 24"/>
            <p:cNvSpPr>
              <a:spLocks/>
            </p:cNvSpPr>
            <p:nvPr/>
          </p:nvSpPr>
          <p:spPr bwMode="auto">
            <a:xfrm rot="51825">
              <a:off x="26" y="55"/>
              <a:ext cx="920" cy="256"/>
            </a:xfrm>
            <a:prstGeom prst="wedgeEllipseCallout">
              <a:avLst>
                <a:gd name="adj1" fmla="val -7681"/>
                <a:gd name="adj2" fmla="val -50144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5385" name="Picture 25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51825">
              <a:off x="2" y="7"/>
              <a:ext cx="96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5374" name="Rectangle 27"/>
          <p:cNvSpPr>
            <a:spLocks/>
          </p:cNvSpPr>
          <p:nvPr/>
        </p:nvSpPr>
        <p:spPr bwMode="auto">
          <a:xfrm>
            <a:off x="3259138" y="4322763"/>
            <a:ext cx="2955925" cy="2249487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5" name="Rectangle 28"/>
          <p:cNvSpPr>
            <a:spLocks/>
          </p:cNvSpPr>
          <p:nvPr/>
        </p:nvSpPr>
        <p:spPr bwMode="auto">
          <a:xfrm>
            <a:off x="6296025" y="4456113"/>
            <a:ext cx="2830513" cy="2330450"/>
          </a:xfrm>
          <a:prstGeom prst="rect">
            <a:avLst/>
          </a:prstGeom>
          <a:noFill/>
          <a:ln w="25400">
            <a:solidFill>
              <a:srgbClr val="408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5376" name="Picture 29"/>
          <p:cNvPicPr>
            <a:picLocks noChangeAspect="1" noChangeArrowheads="1"/>
          </p:cNvPicPr>
          <p:nvPr/>
        </p:nvPicPr>
        <p:blipFill>
          <a:blip r:embed="rId12"/>
          <a:srcRect l="1431" t="2203" r="1431" b="8907"/>
          <a:stretch>
            <a:fillRect/>
          </a:stretch>
        </p:blipFill>
        <p:spPr bwMode="auto">
          <a:xfrm>
            <a:off x="71438" y="3857625"/>
            <a:ext cx="3027362" cy="2160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5377" name="Group 32"/>
          <p:cNvGrpSpPr>
            <a:grpSpLocks/>
          </p:cNvGrpSpPr>
          <p:nvPr/>
        </p:nvGrpSpPr>
        <p:grpSpPr bwMode="auto">
          <a:xfrm>
            <a:off x="2581275" y="3103563"/>
            <a:ext cx="1092200" cy="801687"/>
            <a:chOff x="0" y="0"/>
            <a:chExt cx="978" cy="718"/>
          </a:xfrm>
        </p:grpSpPr>
        <p:sp>
          <p:nvSpPr>
            <p:cNvPr id="15382" name="AutoShape 30"/>
            <p:cNvSpPr>
              <a:spLocks/>
            </p:cNvSpPr>
            <p:nvPr/>
          </p:nvSpPr>
          <p:spPr bwMode="auto">
            <a:xfrm rot="51825">
              <a:off x="32" y="31"/>
              <a:ext cx="920" cy="256"/>
            </a:xfrm>
            <a:prstGeom prst="wedgeEllipseCallout">
              <a:avLst>
                <a:gd name="adj1" fmla="val -43204"/>
                <a:gd name="adj2" fmla="val 203491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5383" name="Picture 31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51825">
              <a:off x="5" y="7"/>
              <a:ext cx="968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174098" name="EN-STI-LOGO_small.mov" descr="/Volumes/UA9/EN-STI-LOGO_small.gif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43625"/>
            <a:ext cx="67786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34"/>
          <p:cNvPicPr>
            <a:picLocks noChangeAspect="1" noChangeArrowheads="1"/>
          </p:cNvPicPr>
          <p:nvPr/>
        </p:nvPicPr>
        <p:blipFill>
          <a:blip r:embed="rId15"/>
          <a:srcRect l="4007" t="20305" r="3734" b="723"/>
          <a:stretch>
            <a:fillRect/>
          </a:stretch>
        </p:blipFill>
        <p:spPr bwMode="auto">
          <a:xfrm>
            <a:off x="4098925" y="3500438"/>
            <a:ext cx="5000625" cy="97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81" name="TextBox 36"/>
          <p:cNvSpPr txBox="1">
            <a:spLocks noChangeArrowheads="1"/>
          </p:cNvSpPr>
          <p:nvPr/>
        </p:nvSpPr>
        <p:spPr bwMode="auto">
          <a:xfrm>
            <a:off x="4625975" y="3536950"/>
            <a:ext cx="48402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pPr marL="190500" indent="-190500">
              <a:spcBef>
                <a:spcPts val="425"/>
              </a:spcBef>
              <a:buSzPct val="80000"/>
              <a:buFont typeface="Wingdings" pitchFamily="2" charset="2"/>
              <a:buChar char="q"/>
            </a:pPr>
            <a:r>
              <a:rPr lang="en-US" sz="1000">
                <a:latin typeface="Comic Sans MS" pitchFamily="66" charset="0"/>
              </a:rPr>
              <a:t>Crystal at 5.6 σ	             Absorber at 7.6 σ	  Scraper at 9.3σ</a:t>
            </a:r>
          </a:p>
        </p:txBody>
      </p: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2C65C-E15F-45CE-A4EA-05CB3AA9510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Ученый Совет ОФВЭ ПИЯФ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0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09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40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09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Perspective for 2012 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4682" y="949488"/>
            <a:ext cx="8654347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1" indent="-271463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2000" dirty="0" smtClean="0">
                <a:latin typeface="Comic Sans MS"/>
                <a:cs typeface="Comic Sans MS"/>
              </a:rPr>
              <a:t>The extension of UA9 to LHC is seen favorably by LHCC and by the accelerator directorate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(to be announced soon)</a:t>
            </a:r>
          </a:p>
          <a:p>
            <a:pPr marL="728663" lvl="1" indent="-271463"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time allocation in LHC to be shared in between the machine and the experiments (however very limited)</a:t>
            </a:r>
          </a:p>
          <a:p>
            <a:pPr marL="728663" lvl="1" indent="-271463"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dedicated run time to avoid conflicts with the high-luminosity operation.</a:t>
            </a:r>
          </a:p>
          <a:p>
            <a:pPr marL="271463" indent="-271463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2000" dirty="0" smtClean="0">
                <a:latin typeface="Comic Sans MS"/>
                <a:cs typeface="Comic Sans MS"/>
              </a:rPr>
              <a:t>UA9 in the North Area and in the SPS</a:t>
            </a:r>
          </a:p>
          <a:p>
            <a:pPr marL="728663" lvl="1" indent="-271463"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The main goal will be to validate scenarios, detectors and hardware for LHC</a:t>
            </a:r>
          </a:p>
          <a:p>
            <a:pPr marL="728663" lvl="1" indent="-271463"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Upgrade of the SPS experimental setup required</a:t>
            </a:r>
          </a:p>
          <a:p>
            <a:pPr marL="728663" lvl="1" indent="-271463">
              <a:spcBef>
                <a:spcPts val="1200"/>
              </a:spcBef>
              <a:buSzPct val="80000"/>
            </a:pPr>
            <a:endParaRPr lang="en-US" sz="1400" dirty="0" smtClean="0">
              <a:latin typeface="Comic Sans MS"/>
              <a:cs typeface="Comic Sans MS"/>
            </a:endParaRPr>
          </a:p>
          <a:p>
            <a:pPr marL="728663" lvl="1" indent="-271463">
              <a:spcBef>
                <a:spcPts val="1200"/>
              </a:spcBef>
              <a:buSzPct val="80000"/>
            </a:pP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crystal collimation scheme for the high-intensity SPS operation.</a:t>
            </a:r>
          </a:p>
          <a:p>
            <a:pPr marL="728663" lvl="1" indent="-271463"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solidFill>
                  <a:srgbClr val="3366FF"/>
                </a:solidFill>
                <a:latin typeface="Comic Sans MS"/>
                <a:cs typeface="Comic Sans MS"/>
              </a:rPr>
              <a:t>Preliminary investigations based on UA9 experimental setup</a:t>
            </a:r>
          </a:p>
          <a:p>
            <a:pPr marL="728663" lvl="1" indent="-271463"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solidFill>
                  <a:srgbClr val="3366FF"/>
                </a:solidFill>
                <a:latin typeface="Comic Sans MS"/>
                <a:cs typeface="Comic Sans MS"/>
              </a:rPr>
              <a:t>Later an ad-hoc setup is required.</a:t>
            </a:r>
          </a:p>
          <a:p>
            <a:pPr marL="728663" lvl="1" indent="-271463"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solidFill>
                  <a:srgbClr val="3366FF"/>
                </a:solidFill>
                <a:latin typeface="Comic Sans MS"/>
                <a:cs typeface="Comic Sans MS"/>
              </a:rPr>
              <a:t>The collimation is requested at high-energy in pulsed mode</a:t>
            </a:r>
          </a:p>
          <a:p>
            <a:pPr marL="1185863" lvl="2" indent="-271463">
              <a:spcBef>
                <a:spcPts val="1200"/>
              </a:spcBef>
              <a:buSzPct val="80000"/>
              <a:buFont typeface="Lucida Grande"/>
              <a:buChar char="➽"/>
            </a:pP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Very demanding constraints on crystal acceptance and on </a:t>
            </a:r>
            <a:r>
              <a:rPr lang="en-US" sz="1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goniometer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 stability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1334" y="3865518"/>
            <a:ext cx="4865434" cy="600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Comic Sans MS"/>
                <a:cs typeface="Comic Sans MS"/>
              </a:rPr>
              <a:t>5 days in the SPS (4 with protons and 1 with </a:t>
            </a:r>
            <a:r>
              <a:rPr lang="en-US" sz="14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Pb</a:t>
            </a:r>
            <a:r>
              <a:rPr lang="en-US" sz="1400" dirty="0" smtClean="0">
                <a:solidFill>
                  <a:schemeClr val="tx1"/>
                </a:solidFill>
                <a:latin typeface="Comic Sans MS"/>
                <a:cs typeface="Comic Sans MS"/>
              </a:rPr>
              <a:t>-ions)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Comic Sans MS"/>
                <a:cs typeface="Comic Sans MS"/>
              </a:rPr>
              <a:t>5 weeks in H8 (3 with protons and 2 with </a:t>
            </a:r>
            <a:r>
              <a:rPr lang="en-US" sz="14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Pb</a:t>
            </a:r>
            <a:r>
              <a:rPr lang="en-US" sz="1400" dirty="0" smtClean="0">
                <a:solidFill>
                  <a:schemeClr val="tx1"/>
                </a:solidFill>
                <a:latin typeface="Comic Sans MS"/>
                <a:cs typeface="Comic Sans MS"/>
              </a:rPr>
              <a:t>-ions)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6334" y="3865518"/>
            <a:ext cx="161713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UA9 request to the SPSC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2C65C-E15F-45CE-A4EA-05CB3AA9510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Ученый Совет ОФВЭ ПИЯФ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26534" y="-1104563"/>
            <a:ext cx="2332341" cy="610673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New hardware and priorities for 2012 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pic>
        <p:nvPicPr>
          <p:cNvPr id="7" name="Picture 6" descr="UA9 Schematic Layout v13_upgra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682" y="2890835"/>
            <a:ext cx="5606200" cy="3967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0882" y="4707466"/>
            <a:ext cx="3341192" cy="1802733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246074" y="905676"/>
            <a:ext cx="2897925" cy="352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7800" indent="-177800">
              <a:spcBef>
                <a:spcPts val="600"/>
              </a:spcBef>
              <a:buSzPct val="80000"/>
            </a:pPr>
            <a:r>
              <a:rPr lang="en-US" sz="1600" dirty="0" smtClean="0">
                <a:latin typeface="Comic Sans MS"/>
                <a:ea typeface="Calibri" pitchFamily="-109" charset="0"/>
                <a:cs typeface="Comic Sans MS"/>
              </a:rPr>
              <a:t>SPS </a:t>
            </a:r>
            <a:r>
              <a:rPr lang="en-US" sz="1600" dirty="0">
                <a:latin typeface="Comic Sans MS"/>
                <a:ea typeface="Calibri" pitchFamily="-109" charset="0"/>
                <a:cs typeface="Comic Sans MS"/>
              </a:rPr>
              <a:t>–</a:t>
            </a:r>
            <a:r>
              <a:rPr lang="en-US" sz="1600" dirty="0" smtClean="0">
                <a:latin typeface="Comic Sans MS"/>
                <a:ea typeface="Calibri" pitchFamily="-109" charset="0"/>
                <a:cs typeface="Comic Sans MS"/>
              </a:rPr>
              <a:t> 5 full days</a:t>
            </a:r>
          </a:p>
          <a:p>
            <a:pPr marL="177800" lvl="1" indent="-177800">
              <a:spcBef>
                <a:spcPts val="600"/>
              </a:spcBef>
              <a:buSzPct val="80000"/>
              <a:buFont typeface="+mj-lt"/>
              <a:buAutoNum type="arabicParenR"/>
            </a:pPr>
            <a:r>
              <a:rPr lang="en-US" sz="1200" dirty="0" smtClean="0">
                <a:latin typeface="Comic Sans MS"/>
                <a:ea typeface="Calibri" pitchFamily="-109" charset="0"/>
                <a:cs typeface="Comic Sans MS"/>
              </a:rPr>
              <a:t>High intensity, high flux operation for </a:t>
            </a:r>
            <a:r>
              <a:rPr lang="en-US" sz="1200" b="1" dirty="0" smtClean="0">
                <a:latin typeface="Comic Sans MS"/>
                <a:ea typeface="Calibri" pitchFamily="-109" charset="0"/>
                <a:cs typeface="Comic Sans MS"/>
              </a:rPr>
              <a:t>loss maps </a:t>
            </a:r>
            <a:r>
              <a:rPr lang="en-US" sz="1200" dirty="0" smtClean="0">
                <a:latin typeface="Comic Sans MS"/>
                <a:ea typeface="Calibri" pitchFamily="-109" charset="0"/>
                <a:cs typeface="Comic Sans MS"/>
              </a:rPr>
              <a:t>along the SPS</a:t>
            </a:r>
          </a:p>
          <a:p>
            <a:pPr marL="177800" lvl="1" indent="-177800">
              <a:spcBef>
                <a:spcPts val="600"/>
              </a:spcBef>
              <a:buSzPct val="80000"/>
              <a:buFont typeface="+mj-lt"/>
              <a:buAutoNum type="arabicParenR"/>
            </a:pPr>
            <a:r>
              <a:rPr lang="en-US" sz="1200" dirty="0" smtClean="0">
                <a:latin typeface="Comic Sans MS"/>
                <a:ea typeface="Calibri" pitchFamily="-109" charset="0"/>
                <a:cs typeface="Comic Sans MS"/>
              </a:rPr>
              <a:t>Operation with </a:t>
            </a:r>
            <a:r>
              <a:rPr lang="en-US" sz="1200" b="1" dirty="0" err="1" smtClean="0">
                <a:latin typeface="Comic Sans MS"/>
                <a:ea typeface="Calibri" pitchFamily="-109" charset="0"/>
                <a:cs typeface="Comic Sans MS"/>
              </a:rPr>
              <a:t>Pb</a:t>
            </a:r>
            <a:r>
              <a:rPr lang="en-US" sz="1200" b="1" dirty="0" smtClean="0">
                <a:latin typeface="Comic Sans MS"/>
                <a:ea typeface="Calibri" pitchFamily="-109" charset="0"/>
                <a:cs typeface="Comic Sans MS"/>
              </a:rPr>
              <a:t>-ions</a:t>
            </a:r>
          </a:p>
          <a:p>
            <a:pPr marL="177800" lvl="1" indent="-177800">
              <a:spcBef>
                <a:spcPts val="600"/>
              </a:spcBef>
              <a:buSzPct val="80000"/>
              <a:buFont typeface="+mj-lt"/>
              <a:buAutoNum type="arabicParenR"/>
            </a:pPr>
            <a:r>
              <a:rPr lang="en-US" sz="1200" dirty="0" smtClean="0">
                <a:latin typeface="Comic Sans MS"/>
                <a:ea typeface="Calibri" pitchFamily="-109" charset="0"/>
                <a:cs typeface="Comic Sans MS"/>
              </a:rPr>
              <a:t>Hardware test for LHC (</a:t>
            </a:r>
            <a:r>
              <a:rPr lang="en-US" sz="1200" b="1" dirty="0" smtClean="0">
                <a:latin typeface="Comic Sans MS"/>
                <a:ea typeface="Calibri" pitchFamily="-109" charset="0"/>
                <a:cs typeface="Comic Sans MS"/>
              </a:rPr>
              <a:t>crystals and </a:t>
            </a:r>
            <a:r>
              <a:rPr lang="en-US" sz="1200" b="1" dirty="0" err="1" smtClean="0">
                <a:latin typeface="Comic Sans MS"/>
                <a:ea typeface="Calibri" pitchFamily="-109" charset="0"/>
                <a:cs typeface="Comic Sans MS"/>
              </a:rPr>
              <a:t>goniometer</a:t>
            </a:r>
            <a:r>
              <a:rPr lang="en-US" sz="1200" dirty="0" smtClean="0">
                <a:latin typeface="Comic Sans MS"/>
                <a:ea typeface="Calibri" pitchFamily="-109" charset="0"/>
                <a:cs typeface="Comic Sans MS"/>
              </a:rPr>
              <a:t>)</a:t>
            </a:r>
          </a:p>
          <a:p>
            <a:pPr marL="177800" lvl="1" indent="-177800">
              <a:spcBef>
                <a:spcPts val="600"/>
              </a:spcBef>
              <a:buSzPct val="80000"/>
              <a:buFont typeface="+mj-lt"/>
              <a:buAutoNum type="arabicParenR"/>
            </a:pPr>
            <a:r>
              <a:rPr lang="en-US" sz="1200" dirty="0" smtClean="0">
                <a:latin typeface="Comic Sans MS"/>
                <a:ea typeface="Calibri" pitchFamily="-109" charset="0"/>
                <a:cs typeface="Comic Sans MS"/>
              </a:rPr>
              <a:t>Collimation efficiency of </a:t>
            </a:r>
            <a:r>
              <a:rPr lang="en-US" sz="1200" b="1" dirty="0" smtClean="0">
                <a:latin typeface="Comic Sans MS"/>
                <a:ea typeface="Calibri" pitchFamily="-109" charset="0"/>
                <a:cs typeface="Comic Sans MS"/>
              </a:rPr>
              <a:t>multi-strip crystals</a:t>
            </a:r>
          </a:p>
          <a:p>
            <a:pPr marL="177800" indent="-177800"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lang="en-US" dirty="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H8 </a:t>
            </a:r>
            <a:r>
              <a:rPr lang="en-US" dirty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– 5 weeks</a:t>
            </a:r>
          </a:p>
          <a:p>
            <a:pPr marL="177800" lvl="1" indent="-177800">
              <a:spcBef>
                <a:spcPts val="600"/>
              </a:spcBef>
              <a:buClr>
                <a:srgbClr val="FF0000"/>
              </a:buClr>
              <a:buSzPct val="80000"/>
              <a:buFont typeface="+mj-lt"/>
              <a:buAutoNum type="arabicParenR"/>
            </a:pPr>
            <a:r>
              <a:rPr lang="en-US" sz="1200" dirty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Test of new </a:t>
            </a:r>
            <a:r>
              <a:rPr lang="en-US" sz="1200" b="1" dirty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crystals</a:t>
            </a:r>
            <a:r>
              <a:rPr lang="en-US" sz="1200" b="1" dirty="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 for </a:t>
            </a:r>
            <a:r>
              <a:rPr lang="en-US" sz="1200" b="1" dirty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LHC</a:t>
            </a:r>
          </a:p>
          <a:p>
            <a:pPr marL="177800" lvl="1" indent="-177800">
              <a:spcBef>
                <a:spcPts val="600"/>
              </a:spcBef>
              <a:buClr>
                <a:srgbClr val="FF0000"/>
              </a:buClr>
              <a:buSzPct val="80000"/>
              <a:buFont typeface="+mj-lt"/>
              <a:buAutoNum type="arabicParenR"/>
            </a:pPr>
            <a:r>
              <a:rPr lang="en-US" sz="1200" dirty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Test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 of </a:t>
            </a:r>
            <a:r>
              <a:rPr lang="en-US" sz="1200" b="1" dirty="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instrumentation for LHC</a:t>
            </a:r>
          </a:p>
          <a:p>
            <a:pPr marL="177800" lvl="1" indent="-177800">
              <a:spcBef>
                <a:spcPts val="600"/>
              </a:spcBef>
              <a:buClr>
                <a:srgbClr val="FF0000"/>
              </a:buClr>
              <a:buSzPct val="80000"/>
              <a:buFont typeface="+mj-lt"/>
              <a:buAutoNum type="arabicParenR"/>
            </a:pPr>
            <a:r>
              <a:rPr lang="en-US" sz="1200" dirty="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Deflection efficiency with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Pb</a:t>
            </a:r>
            <a:r>
              <a:rPr lang="en-US" sz="1200" b="1" dirty="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-ions</a:t>
            </a:r>
          </a:p>
          <a:p>
            <a:pPr marL="228600" lvl="1" indent="-228600">
              <a:spcBef>
                <a:spcPts val="600"/>
              </a:spcBef>
              <a:buClr>
                <a:srgbClr val="FF0000"/>
              </a:buClr>
              <a:buSzPct val="80000"/>
              <a:buFont typeface="+mj-lt"/>
              <a:buAutoNum type="arabicParenR"/>
            </a:pPr>
            <a:r>
              <a:rPr lang="en-US" sz="1200" dirty="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x-ray </a:t>
            </a:r>
            <a:r>
              <a:rPr lang="en-US" sz="120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spectra</a:t>
            </a:r>
            <a:r>
              <a:rPr lang="en-US" sz="1200" b="1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PXR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as a tool to detect the crystal integrity</a:t>
            </a:r>
            <a:endParaRPr lang="en-US" sz="1200" dirty="0">
              <a:solidFill>
                <a:srgbClr val="FF0000"/>
              </a:solidFill>
              <a:latin typeface="Comic Sans MS"/>
              <a:ea typeface="Calibri" pitchFamily="-109" charset="0"/>
              <a:cs typeface="Comic Sans MS"/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2C65C-E15F-45CE-A4EA-05CB3AA9510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Ученый Совет ОФВЭ ПИЯФ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636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FF"/>
                </a:solidFill>
                <a:latin typeface="Tahoma" pitchFamily="34" charset="0"/>
              </a:rPr>
              <a:t>Публикации 2009 </a:t>
            </a:r>
          </a:p>
        </p:txBody>
      </p:sp>
      <p:sp>
        <p:nvSpPr>
          <p:cNvPr id="12291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28.12.2011</a:t>
            </a:r>
          </a:p>
        </p:txBody>
      </p:sp>
      <p:sp>
        <p:nvSpPr>
          <p:cNvPr id="1229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6774A8-B474-45BD-A0E8-38F9557D1C99}" type="slidenum">
              <a:rPr lang="ru-RU" smtClean="0">
                <a:latin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2293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Ученый Совет ОФВЭ ПИЯФ</a:t>
            </a: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142875" y="1000125"/>
            <a:ext cx="892968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SzPct val="200000"/>
              <a:buFont typeface="Arial" pitchFamily="34" charset="0"/>
              <a:buChar char="•"/>
            </a:pPr>
            <a:r>
              <a:rPr lang="en-US" sz="1600" b="1" i="1">
                <a:solidFill>
                  <a:srgbClr val="0000FF"/>
                </a:solidFill>
              </a:rPr>
              <a:t>Experimental study of the radiation emitted by 180-GeV/c electrons and positrons volume-reflected in a bent crystal,</a:t>
            </a:r>
            <a:r>
              <a:rPr lang="en-US" sz="1600" i="1">
                <a:solidFill>
                  <a:srgbClr val="0000FF"/>
                </a:solidFill>
              </a:rPr>
              <a:t> </a:t>
            </a:r>
            <a:r>
              <a:rPr lang="en-US" sz="1600" b="1">
                <a:solidFill>
                  <a:srgbClr val="FF0000"/>
                </a:solidFill>
              </a:rPr>
              <a:t>Physical Review A 79, 012903 (2009)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SzPct val="200000"/>
              <a:buFont typeface="Arial" pitchFamily="34" charset="0"/>
              <a:buChar char="•"/>
            </a:pPr>
            <a:r>
              <a:rPr lang="en-US" sz="1600" b="1" i="1">
                <a:solidFill>
                  <a:srgbClr val="0000FF"/>
                </a:solidFill>
              </a:rPr>
              <a:t>  Observation of Multiple Volume Reflection of Ultrarelativistic Protons by a Sequence of Several Bent Silicon Crystals, </a:t>
            </a:r>
            <a:r>
              <a:rPr lang="en-US" sz="1600" b="1">
                <a:solidFill>
                  <a:srgbClr val="FF0000"/>
                </a:solidFill>
              </a:rPr>
              <a:t>Physical Review Letters 102, 084801 (2009)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SzPct val="200000"/>
              <a:buFont typeface="Arial" pitchFamily="34" charset="0"/>
              <a:buChar char="•"/>
            </a:pPr>
            <a:r>
              <a:rPr lang="en-US" sz="1600" b="1" i="1">
                <a:solidFill>
                  <a:srgbClr val="0000FF"/>
                </a:solidFill>
              </a:rPr>
              <a:t>  Observation of nuclear dechanneling for high-energy protons in crystals, </a:t>
            </a:r>
            <a:r>
              <a:rPr lang="en-US" sz="1600" b="1">
                <a:solidFill>
                  <a:srgbClr val="FF0000"/>
                </a:solidFill>
              </a:rPr>
              <a:t>Physics Letters B 680 (2009) 129–132</a:t>
            </a:r>
            <a:r>
              <a:rPr lang="ru-RU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</a:t>
            </a:r>
            <a:endParaRPr lang="en-US" sz="16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SzPct val="200000"/>
              <a:buFont typeface="Arial" pitchFamily="34" charset="0"/>
              <a:buChar char="•"/>
            </a:pPr>
            <a:r>
              <a:rPr lang="en-US" sz="1600" b="1" i="1">
                <a:solidFill>
                  <a:srgbClr val="0000FF"/>
                </a:solidFill>
              </a:rPr>
              <a:t>  High-efficiency deflection of high-energy negative particles through axial channeling in a bent crystal,</a:t>
            </a:r>
            <a:r>
              <a:rPr lang="en-US" sz="1600">
                <a:solidFill>
                  <a:srgbClr val="0000FF"/>
                </a:solidFill>
              </a:rPr>
              <a:t> </a:t>
            </a:r>
            <a:r>
              <a:rPr lang="en-US" sz="1600" b="1">
                <a:solidFill>
                  <a:srgbClr val="FF0000"/>
                </a:solidFill>
              </a:rPr>
              <a:t>Physics Letters B 680 (2009) 301–304</a:t>
            </a:r>
          </a:p>
          <a:p>
            <a:pPr>
              <a:lnSpc>
                <a:spcPct val="150000"/>
              </a:lnSpc>
              <a:spcBef>
                <a:spcPct val="50000"/>
              </a:spcBef>
              <a:buSzPct val="200000"/>
              <a:buFont typeface="Arial" pitchFamily="34" charset="0"/>
              <a:buChar char="•"/>
            </a:pPr>
            <a:r>
              <a:rPr lang="en-US" sz="1600" b="1" i="1">
                <a:solidFill>
                  <a:srgbClr val="0000FF"/>
                </a:solidFill>
              </a:rPr>
              <a:t>  Observation of channeling and volume reflection in bent crystals for high-energy negative particles,</a:t>
            </a:r>
            <a:r>
              <a:rPr lang="en-US" sz="1600">
                <a:solidFill>
                  <a:srgbClr val="0000FF"/>
                </a:solidFill>
              </a:rPr>
              <a:t> </a:t>
            </a:r>
            <a:r>
              <a:rPr lang="en-US" sz="1600" b="1">
                <a:solidFill>
                  <a:srgbClr val="FF0000"/>
                </a:solidFill>
              </a:rPr>
              <a:t>Physics Letters B 681 (2009) 233–236</a:t>
            </a:r>
          </a:p>
          <a:p>
            <a:pPr>
              <a:lnSpc>
                <a:spcPct val="150000"/>
              </a:lnSpc>
              <a:spcBef>
                <a:spcPct val="50000"/>
              </a:spcBef>
              <a:buSzPct val="200000"/>
              <a:buFont typeface="Arial" pitchFamily="34" charset="0"/>
              <a:buChar char="•"/>
            </a:pPr>
            <a:r>
              <a:rPr lang="en-US" sz="1600" b="1" i="1">
                <a:solidFill>
                  <a:srgbClr val="0000FF"/>
                </a:solidFill>
              </a:rPr>
              <a:t>  First observation of multiple volume reflection by different planes in one bent silicon crystal for high-energy protons,</a:t>
            </a:r>
            <a:r>
              <a:rPr lang="en-US" sz="1600">
                <a:solidFill>
                  <a:srgbClr val="0000FF"/>
                </a:solidFill>
              </a:rPr>
              <a:t> </a:t>
            </a:r>
            <a:r>
              <a:rPr lang="en-US" sz="1600" b="1">
                <a:solidFill>
                  <a:srgbClr val="FF0000"/>
                </a:solidFill>
              </a:rPr>
              <a:t>Physics Letters B 682 (2009) 274–277</a:t>
            </a:r>
            <a:endParaRPr lang="en-US" sz="16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636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FF"/>
                </a:solidFill>
                <a:latin typeface="Tahoma" pitchFamily="34" charset="0"/>
              </a:rPr>
              <a:t>Публикации 20</a:t>
            </a:r>
            <a:r>
              <a:rPr lang="en-US" sz="3600" b="1" smtClean="0">
                <a:solidFill>
                  <a:srgbClr val="0000FF"/>
                </a:solidFill>
                <a:latin typeface="Tahoma" pitchFamily="34" charset="0"/>
              </a:rPr>
              <a:t>10</a:t>
            </a:r>
            <a:r>
              <a:rPr lang="ru-RU" sz="3600" b="1" smtClean="0">
                <a:solidFill>
                  <a:srgbClr val="0000FF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3315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28.12.2011</a:t>
            </a:r>
          </a:p>
        </p:txBody>
      </p:sp>
      <p:sp>
        <p:nvSpPr>
          <p:cNvPr id="1331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D95932-33B5-4E63-A6CE-62BBA36684D3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3317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Ученый Совет ОФВЭ ПИЯФ</a:t>
            </a:r>
          </a:p>
        </p:txBody>
      </p:sp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142875" y="1122363"/>
            <a:ext cx="89296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SzPct val="200000"/>
              <a:buFont typeface="Arial" pitchFamily="34" charset="0"/>
              <a:buChar char="•"/>
            </a:pPr>
            <a:r>
              <a:rPr lang="en-US" sz="1600" b="1" i="1">
                <a:solidFill>
                  <a:srgbClr val="0000FF"/>
                </a:solidFill>
              </a:rPr>
              <a:t>  Multiple volume reflections of high-energy protons in a sequence of bent silicon crystals assisted by volume capture,</a:t>
            </a:r>
            <a:r>
              <a:rPr lang="en-US" sz="1600" i="1">
                <a:solidFill>
                  <a:srgbClr val="0000FF"/>
                </a:solidFill>
              </a:rPr>
              <a:t> </a:t>
            </a:r>
            <a:r>
              <a:rPr lang="en-US" sz="1600" b="1">
                <a:solidFill>
                  <a:srgbClr val="FF0000"/>
                </a:solidFill>
              </a:rPr>
              <a:t>Physics Letters B 688 (2010) 284–288</a:t>
            </a:r>
            <a:endParaRPr lang="en-US" sz="1600" b="1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SzPct val="200000"/>
              <a:buFont typeface="Arial" pitchFamily="34" charset="0"/>
              <a:buChar char="•"/>
            </a:pPr>
            <a:r>
              <a:rPr lang="en-US" sz="1600" b="1" i="1">
                <a:solidFill>
                  <a:srgbClr val="0000FF"/>
                </a:solidFill>
              </a:rPr>
              <a:t>  Deflection of high-energy negative particles in a bent crystal through axial channeling and multiple volume reflection stimulated by doughnut scattering, </a:t>
            </a:r>
            <a:r>
              <a:rPr lang="en-US" sz="1600" b="1">
                <a:solidFill>
                  <a:srgbClr val="FF0000"/>
                </a:solidFill>
              </a:rPr>
              <a:t>Physics Letters B 693 (2010) 545–550</a:t>
            </a:r>
            <a:r>
              <a:rPr lang="ru-RU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</a:t>
            </a:r>
            <a:endParaRPr lang="en-US" sz="16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SzPct val="200000"/>
              <a:buFont typeface="Arial" pitchFamily="34" charset="0"/>
              <a:buChar char="•"/>
            </a:pPr>
            <a:r>
              <a:rPr lang="en-US" sz="1600" b="1" i="1">
                <a:solidFill>
                  <a:srgbClr val="0000FF"/>
                </a:solidFill>
              </a:rPr>
              <a:t>  Probability of inelastic nuclear interactions of high-energy protons in a bent crystal,</a:t>
            </a:r>
            <a:r>
              <a:rPr lang="en-US" sz="1600">
                <a:solidFill>
                  <a:srgbClr val="0000FF"/>
                </a:solidFill>
              </a:rPr>
              <a:t> </a:t>
            </a:r>
            <a:r>
              <a:rPr lang="en-US" sz="1600" b="1">
                <a:solidFill>
                  <a:srgbClr val="FF0000"/>
                </a:solidFill>
              </a:rPr>
              <a:t>Nuclear Instruments and Methods in Physics Research B 268 (2010) 2655–2659</a:t>
            </a:r>
          </a:p>
          <a:p>
            <a:pPr>
              <a:lnSpc>
                <a:spcPct val="150000"/>
              </a:lnSpc>
              <a:spcBef>
                <a:spcPct val="50000"/>
              </a:spcBef>
              <a:buSzPct val="200000"/>
              <a:buFont typeface="Arial" pitchFamily="34" charset="0"/>
              <a:buChar char="•"/>
            </a:pPr>
            <a:r>
              <a:rPr lang="en-US" sz="1600" b="1" i="1">
                <a:solidFill>
                  <a:srgbClr val="0000FF"/>
                </a:solidFill>
              </a:rPr>
              <a:t>  First results on the SPS beam collimation with bent crystals,</a:t>
            </a:r>
            <a:r>
              <a:rPr lang="en-US" sz="1600">
                <a:solidFill>
                  <a:srgbClr val="0000FF"/>
                </a:solidFill>
              </a:rPr>
              <a:t> </a:t>
            </a:r>
            <a:r>
              <a:rPr lang="en-US" sz="1600" b="1">
                <a:solidFill>
                  <a:srgbClr val="FF0000"/>
                </a:solidFill>
              </a:rPr>
              <a:t>Physics Letters B 692 (2010) 78–82</a:t>
            </a:r>
            <a:endParaRPr lang="en-US" sz="16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636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FF"/>
                </a:solidFill>
                <a:latin typeface="Tahoma" pitchFamily="34" charset="0"/>
              </a:rPr>
              <a:t>Публикации </a:t>
            </a:r>
            <a:r>
              <a:rPr lang="en-US" sz="3600" b="1" smtClean="0">
                <a:solidFill>
                  <a:srgbClr val="0000FF"/>
                </a:solidFill>
                <a:latin typeface="Tahoma" pitchFamily="34" charset="0"/>
              </a:rPr>
              <a:t>2011</a:t>
            </a:r>
            <a:endParaRPr lang="ru-RU" sz="3600" b="1" smtClean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4339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28.12.2011</a:t>
            </a:r>
          </a:p>
        </p:txBody>
      </p:sp>
      <p:sp>
        <p:nvSpPr>
          <p:cNvPr id="1434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365F6-6DF1-4B0A-88F0-4B5CEE0A1A4F}" type="slidenum">
              <a:rPr lang="ru-RU" smtClean="0">
                <a:latin typeface="Arial" pitchFamily="34" charset="0"/>
              </a:rPr>
              <a:pPr/>
              <a:t>18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4341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Ученый Совет ОФВЭ ПИЯФ</a:t>
            </a:r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142875" y="1122363"/>
            <a:ext cx="89296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SzPct val="200000"/>
              <a:buFont typeface="Arial" pitchFamily="34" charset="0"/>
              <a:buChar char="•"/>
            </a:pPr>
            <a:r>
              <a:rPr lang="en-US" sz="1600" b="1" i="1">
                <a:solidFill>
                  <a:srgbClr val="0000FF"/>
                </a:solidFill>
              </a:rPr>
              <a:t>  Observation of multiple volume reflection by different planes</a:t>
            </a:r>
            <a:r>
              <a:rPr lang="ru-RU" sz="1600" b="1" i="1">
                <a:solidFill>
                  <a:srgbClr val="0000FF"/>
                </a:solidFill>
              </a:rPr>
              <a:t> </a:t>
            </a:r>
            <a:r>
              <a:rPr lang="en-US" sz="1600" b="1" i="1">
                <a:solidFill>
                  <a:srgbClr val="0000FF"/>
                </a:solidFill>
              </a:rPr>
              <a:t>in one bent silicon crystal for high-energy negative particles,</a:t>
            </a:r>
            <a:r>
              <a:rPr lang="en-US" sz="1600" i="1">
                <a:solidFill>
                  <a:srgbClr val="0000FF"/>
                </a:solidFill>
              </a:rPr>
              <a:t> </a:t>
            </a:r>
            <a:r>
              <a:rPr lang="en-US" sz="1600" b="1">
                <a:solidFill>
                  <a:srgbClr val="FF0000"/>
                </a:solidFill>
              </a:rPr>
              <a:t>EuroPhysics Letters , 93 (2011) 56002</a:t>
            </a:r>
          </a:p>
          <a:p>
            <a:pPr>
              <a:lnSpc>
                <a:spcPct val="150000"/>
              </a:lnSpc>
              <a:spcBef>
                <a:spcPct val="50000"/>
              </a:spcBef>
              <a:buSzPct val="200000"/>
              <a:buFont typeface="Arial" pitchFamily="34" charset="0"/>
              <a:buChar char="•"/>
            </a:pPr>
            <a:r>
              <a:rPr lang="en-US" sz="1600" b="1" i="1">
                <a:solidFill>
                  <a:srgbClr val="0000FF"/>
                </a:solidFill>
              </a:rPr>
              <a:t>  Observation of parametric X-rays produced by 400 GeV/c protons in bent crystals, </a:t>
            </a:r>
            <a:r>
              <a:rPr lang="en-US" sz="1600" b="1">
                <a:solidFill>
                  <a:srgbClr val="FF0000"/>
                </a:solidFill>
              </a:rPr>
              <a:t>Physics Letters B 701 (2011) 180–185</a:t>
            </a:r>
          </a:p>
          <a:p>
            <a:pPr>
              <a:lnSpc>
                <a:spcPct val="150000"/>
              </a:lnSpc>
              <a:spcBef>
                <a:spcPct val="50000"/>
              </a:spcBef>
              <a:buSzPct val="200000"/>
              <a:buFont typeface="Arial" pitchFamily="34" charset="0"/>
              <a:buChar char="•"/>
            </a:pPr>
            <a:r>
              <a:rPr lang="en-US" sz="1600" b="1" i="1">
                <a:solidFill>
                  <a:srgbClr val="0000FF"/>
                </a:solidFill>
              </a:rPr>
              <a:t>  Comparative results on collimation of the SPS beam of protons and Pb ions</a:t>
            </a:r>
            <a:r>
              <a:rPr lang="ru-RU" sz="1600" b="1" i="1">
                <a:solidFill>
                  <a:srgbClr val="0000FF"/>
                </a:solidFill>
              </a:rPr>
              <a:t> </a:t>
            </a:r>
            <a:r>
              <a:rPr lang="en-US" sz="1600" b="1" i="1">
                <a:solidFill>
                  <a:srgbClr val="0000FF"/>
                </a:solidFill>
              </a:rPr>
              <a:t>with bent crystals, </a:t>
            </a:r>
            <a:r>
              <a:rPr lang="en-US" sz="1600" b="1">
                <a:solidFill>
                  <a:srgbClr val="FF0000"/>
                </a:solidFill>
              </a:rPr>
              <a:t>Physics Letters B 703 (2011) 547–551</a:t>
            </a:r>
            <a:endParaRPr lang="en-US" sz="16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SzPct val="200000"/>
              <a:buFont typeface="Arial" pitchFamily="34" charset="0"/>
              <a:buChar char="•"/>
            </a:pPr>
            <a:r>
              <a:rPr lang="en-US" sz="1600" b="1" i="1">
                <a:solidFill>
                  <a:srgbClr val="0000FF"/>
                </a:solidFill>
              </a:rPr>
              <a:t>  The UA9 experimental layout,</a:t>
            </a:r>
            <a:r>
              <a:rPr lang="en-US" sz="1600">
                <a:solidFill>
                  <a:srgbClr val="0000FF"/>
                </a:solidFill>
              </a:rPr>
              <a:t> </a:t>
            </a:r>
            <a:r>
              <a:rPr lang="en-US" sz="1600" b="1">
                <a:solidFill>
                  <a:srgbClr val="FF0000"/>
                </a:solidFill>
              </a:rPr>
              <a:t>JINST 6 T10002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1438"/>
            <a:ext cx="9144000" cy="863601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Tahoma" pitchFamily="34" charset="0"/>
              </a:rPr>
              <a:t>Кристаллическая коллимация: от У-70 к </a:t>
            </a:r>
            <a:r>
              <a:rPr lang="en-US" sz="2800" b="1" smtClean="0">
                <a:solidFill>
                  <a:srgbClr val="0000FF"/>
                </a:solidFill>
                <a:latin typeface="Tahoma" pitchFamily="34" charset="0"/>
              </a:rPr>
              <a:t>LHC</a:t>
            </a:r>
            <a:endParaRPr lang="ru-RU" sz="2800" b="1" smtClean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075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28.12.2011</a:t>
            </a:r>
          </a:p>
        </p:txBody>
      </p:sp>
      <p:sp>
        <p:nvSpPr>
          <p:cNvPr id="307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65E282-45DE-402B-B79F-7BD72D14F077}" type="slidenum">
              <a:rPr lang="ru-RU" smtClean="0">
                <a:latin typeface="Arial" pitchFamily="34" charset="0"/>
              </a:rPr>
              <a:pPr/>
              <a:t>2</a:t>
            </a:fld>
            <a:endParaRPr lang="ru-RU" dirty="0" smtClean="0">
              <a:latin typeface="Arial" pitchFamily="34" charset="0"/>
            </a:endParaRPr>
          </a:p>
        </p:txBody>
      </p:sp>
      <p:sp>
        <p:nvSpPr>
          <p:cNvPr id="3077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Ученый Совет ОФВЭ ПИЯФ</a:t>
            </a: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0" y="1171575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1997-2001 –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первое применение коротких изогнутых кристаллов кремния для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              вывода и коллимации протонов с энергией 70 ГэВ на У-70 в ИФВЭ 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2002-2006 – первое применение </a:t>
            </a:r>
            <a:r>
              <a:rPr lang="ru-RU" sz="16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упругоквазимозаичных</a:t>
            </a:r>
            <a:r>
              <a:rPr lang="ru-RU" sz="16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кристаллов кремния,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                  наблюдение объемного отражения протонов с энергией 70 ГэВ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                  в ИФВЭ и 1 ГэВ в ПИЯФ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2006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-2009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коллаборация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H8-RD22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CERN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 исследование объемного отражения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              400 ГэВ протонов, многократного объемного отражения,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              </a:t>
            </a:r>
            <a:r>
              <a:rPr lang="ru-RU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каналирования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и объемного отражения отрицательных частиц,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              излучения при объемном отражении  электронов и позитронов</a:t>
            </a:r>
            <a:endParaRPr lang="en-US" sz="1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200</a:t>
            </a:r>
            <a:r>
              <a:rPr lang="ru-RU" sz="16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9-2014 </a:t>
            </a:r>
            <a:r>
              <a:rPr lang="en-US" sz="16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sz="16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коллаборация</a:t>
            </a:r>
            <a:r>
              <a:rPr lang="ru-RU" sz="16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UA9</a:t>
            </a:r>
            <a:r>
              <a:rPr lang="ru-RU" sz="16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в </a:t>
            </a:r>
            <a:r>
              <a:rPr lang="en-US" sz="16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CERN: </a:t>
            </a:r>
            <a:r>
              <a:rPr lang="ru-RU" sz="16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исследование кристаллической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                  коллимации </a:t>
            </a:r>
            <a:r>
              <a:rPr lang="ru-RU" sz="16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на протонном </a:t>
            </a:r>
            <a:r>
              <a:rPr lang="ru-RU" sz="16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6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ионном пучках </a:t>
            </a:r>
            <a:r>
              <a:rPr lang="en-US" sz="16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SPS</a:t>
            </a:r>
            <a:endParaRPr lang="ru-RU" sz="16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20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12-2016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sz="16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коллаборация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LUA9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в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CERN: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исследование  кристаллической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              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коллимации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на протонном и ионном пучках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LHC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</a:rPr>
              <a:t>Letter of Intent for an experiment at LHC (CERN)</a:t>
            </a:r>
            <a:endParaRPr lang="ru-RU" sz="2800" b="1" dirty="0" smtClean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4339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28.12.2011</a:t>
            </a:r>
          </a:p>
        </p:txBody>
      </p:sp>
      <p:sp>
        <p:nvSpPr>
          <p:cNvPr id="1434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365F6-6DF1-4B0A-88F0-4B5CEE0A1A4F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4341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Ученый Совет ОФВЭ ПИЯФ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600075"/>
            <a:ext cx="66675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598467"/>
          </a:xfrm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00FF"/>
                </a:solidFill>
                <a:latin typeface="Tahoma" pitchFamily="34" charset="0"/>
              </a:rPr>
              <a:t>LoI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ahoma" pitchFamily="34" charset="0"/>
              </a:rPr>
              <a:t>представлено на 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</a:rPr>
              <a:t>LHCC 1</a:t>
            </a:r>
            <a:r>
              <a:rPr lang="ru-RU" sz="2400" b="1" dirty="0" smtClean="0">
                <a:solidFill>
                  <a:srgbClr val="0000FF"/>
                </a:solidFill>
                <a:latin typeface="Tahoma" pitchFamily="34" charset="0"/>
              </a:rPr>
              <a:t>5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ahoma" pitchFamily="34" charset="0"/>
              </a:rPr>
              <a:t>июня 2011</a:t>
            </a:r>
          </a:p>
        </p:txBody>
      </p:sp>
      <p:sp>
        <p:nvSpPr>
          <p:cNvPr id="29699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28.12.2011</a:t>
            </a:r>
          </a:p>
        </p:txBody>
      </p:sp>
      <p:sp>
        <p:nvSpPr>
          <p:cNvPr id="2970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7DC2EA-9AC0-46C3-9717-DD8004625097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9701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Ученый Совет ОФВЭ ПИЯФ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679977"/>
            <a:ext cx="4857784" cy="332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642918"/>
            <a:ext cx="3900487" cy="285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2080" y="3500438"/>
            <a:ext cx="3957638" cy="281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796925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Местоположение </a:t>
            </a:r>
            <a:r>
              <a:rPr lang="en-US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UA9</a:t>
            </a:r>
            <a:r>
              <a:rPr lang="ru-RU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en-US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SPS</a:t>
            </a:r>
            <a:endParaRPr lang="ru-RU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1" name="Picture 3" descr="J:\Users\gury\Doc\Work\PNPI\Годовой отчет\2009\Sources\sp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43000"/>
            <a:ext cx="521970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125788" y="5260975"/>
            <a:ext cx="1143000" cy="1071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05513" y="5286375"/>
            <a:ext cx="2500312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SPS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(BA5)</a:t>
            </a:r>
            <a:endParaRPr lang="ru-RU" sz="2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5513" y="3500438"/>
            <a:ext cx="250031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DAQ</a:t>
            </a:r>
            <a:endParaRPr lang="ru-RU" sz="2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(BB5)</a:t>
            </a:r>
            <a:endParaRPr lang="ru-RU" sz="2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0400" y="1571625"/>
            <a:ext cx="3000375" cy="122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CCC</a:t>
            </a:r>
            <a:endParaRPr lang="ru-RU" sz="40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Прямая со стрелкой 11"/>
          <p:cNvCxnSpPr>
            <a:stCxn id="4" idx="0"/>
            <a:endCxn id="8" idx="2"/>
          </p:cNvCxnSpPr>
          <p:nvPr/>
        </p:nvCxnSpPr>
        <p:spPr>
          <a:xfrm rot="5400000" flipH="1" flipV="1">
            <a:off x="6934200" y="4965700"/>
            <a:ext cx="642938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0"/>
            <a:endCxn id="9" idx="2"/>
          </p:cNvCxnSpPr>
          <p:nvPr/>
        </p:nvCxnSpPr>
        <p:spPr>
          <a:xfrm rot="16200000" flipV="1">
            <a:off x="6897688" y="3141663"/>
            <a:ext cx="701675" cy="1587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Дата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28.12.2011</a:t>
            </a:r>
          </a:p>
        </p:txBody>
      </p:sp>
      <p:sp>
        <p:nvSpPr>
          <p:cNvPr id="4107" name="Номер слайда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C6F12-EE5B-4866-908B-FC7C17CF3089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108" name="Нижний колонтитул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Ученый Совет ОФВЭ ПИЯФ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23" presetClass="entr" presetSubtype="28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6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800" y="849313"/>
            <a:ext cx="6977063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475" y="136525"/>
            <a:ext cx="8759825" cy="646113"/>
          </a:xfr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UA9 hardware in 2011</a:t>
            </a:r>
            <a:endParaRPr lang="en-US" sz="360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Comic Sans MS"/>
              <a:cs typeface="Comic Sans M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3221038" y="3497263"/>
            <a:ext cx="6723063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231774" y="593725"/>
            <a:ext cx="912812" cy="1587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6" name="Picture 1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4800" y="4837113"/>
            <a:ext cx="697706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Brace 6"/>
          <p:cNvSpPr/>
          <p:nvPr/>
        </p:nvSpPr>
        <p:spPr>
          <a:xfrm>
            <a:off x="998538" y="941388"/>
            <a:ext cx="473075" cy="3460750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 rot="-5400000">
            <a:off x="-528637" y="2470150"/>
            <a:ext cx="2290762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Collimation region</a:t>
            </a:r>
          </a:p>
        </p:txBody>
      </p:sp>
      <p:sp>
        <p:nvSpPr>
          <p:cNvPr id="9" name="Left Brace 8"/>
          <p:cNvSpPr/>
          <p:nvPr/>
        </p:nvSpPr>
        <p:spPr>
          <a:xfrm>
            <a:off x="998538" y="4546600"/>
            <a:ext cx="473075" cy="2136775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30" name="TextBox 12"/>
          <p:cNvSpPr txBox="1">
            <a:spLocks noChangeArrowheads="1"/>
          </p:cNvSpPr>
          <p:nvPr/>
        </p:nvSpPr>
        <p:spPr bwMode="auto">
          <a:xfrm rot="-5400000">
            <a:off x="-588962" y="5422900"/>
            <a:ext cx="2411412" cy="369888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High dispersion area</a:t>
            </a:r>
          </a:p>
        </p:txBody>
      </p:sp>
      <p:pic>
        <p:nvPicPr>
          <p:cNvPr id="13" name="Picture 3" descr="I:\Media\Photos\My\Work\CERN CRYSTAL\CERN\UA9, Summary\Tunnel at UA9\DSC_5780_sm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1406" t="11262" r="9820" b="12558"/>
          <a:stretch>
            <a:fillRect/>
          </a:stretch>
        </p:blipFill>
        <p:spPr>
          <a:xfrm>
            <a:off x="6858016" y="714356"/>
            <a:ext cx="1214446" cy="785818"/>
          </a:xfrm>
          <a:ln w="12700">
            <a:solidFill>
              <a:schemeClr val="bg1">
                <a:lumMod val="65000"/>
                <a:lumOff val="35000"/>
              </a:schemeClr>
            </a:solidFill>
          </a:ln>
        </p:spPr>
      </p:pic>
      <p:pic>
        <p:nvPicPr>
          <p:cNvPr id="14" name="Рисунок 1" descr="IHEP goniometer, DSC_8378.JPG"/>
          <p:cNvPicPr>
            <a:picLocks noChangeAspect="1" noChangeArrowheads="1"/>
          </p:cNvPicPr>
          <p:nvPr/>
        </p:nvPicPr>
        <p:blipFill>
          <a:blip r:embed="rId5" cstate="print"/>
          <a:srcRect l="4545" t="13585" r="22727" b="18491"/>
          <a:stretch>
            <a:fillRect/>
          </a:stretch>
        </p:blipFill>
        <p:spPr bwMode="auto">
          <a:xfrm>
            <a:off x="3714744" y="785794"/>
            <a:ext cx="114300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 r="36079" b="54111"/>
          <a:stretch>
            <a:fillRect/>
          </a:stretch>
        </p:blipFill>
        <p:spPr bwMode="auto">
          <a:xfrm>
            <a:off x="1142976" y="2700346"/>
            <a:ext cx="1500176" cy="8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I:\Media\Photos\My\Work\CERN CRYSTAL\CERN\UA9, Summary\Cherenkov detector\TACW\DSC_5797_sm.jpg"/>
          <p:cNvPicPr>
            <a:picLocks noChangeAspect="1" noChangeArrowheads="1"/>
          </p:cNvPicPr>
          <p:nvPr/>
        </p:nvPicPr>
        <p:blipFill>
          <a:blip r:embed="rId7" cstate="print"/>
          <a:srcRect l="18912" t="17845" r="17385" b="18209"/>
          <a:stretch>
            <a:fillRect/>
          </a:stretch>
        </p:blipFill>
        <p:spPr bwMode="auto">
          <a:xfrm>
            <a:off x="7715272" y="2706806"/>
            <a:ext cx="1500198" cy="100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 l="21923" t="22702" r="20494" b="14977"/>
          <a:stretch>
            <a:fillRect/>
          </a:stretch>
        </p:blipFill>
        <p:spPr bwMode="auto">
          <a:xfrm>
            <a:off x="4071934" y="2500306"/>
            <a:ext cx="1571636" cy="113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2C65C-E15F-45CE-A4EA-05CB3AA9510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Ученый Совет ОФВЭ ПИЯФ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6" y="2763999"/>
            <a:ext cx="459835" cy="422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74" y="2486919"/>
            <a:ext cx="459835" cy="422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72" y="2763999"/>
            <a:ext cx="459835" cy="422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70" y="2763999"/>
            <a:ext cx="459835" cy="422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l="16865"/>
          <a:stretch>
            <a:fillRect/>
          </a:stretch>
        </p:blipFill>
        <p:spPr>
          <a:xfrm>
            <a:off x="140922" y="1875548"/>
            <a:ext cx="9072348" cy="7568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83487" y="2992665"/>
            <a:ext cx="1381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996633"/>
                </a:solidFill>
                <a:latin typeface="Comic Sans MS"/>
                <a:cs typeface="Comic Sans MS"/>
              </a:rPr>
              <a:t>1m Cu, LHC-type collimator</a:t>
            </a:r>
            <a:endParaRPr lang="en-US" sz="1200" dirty="0">
              <a:solidFill>
                <a:srgbClr val="996633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9544" y="3223565"/>
            <a:ext cx="1430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10 cm Al scraper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75378" y="1606431"/>
            <a:ext cx="281385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511631" y="2067059"/>
            <a:ext cx="113067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3261741" y="2072589"/>
            <a:ext cx="125815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377133" y="2435015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75378" y="1501722"/>
            <a:ext cx="429325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511631" y="1161580"/>
            <a:ext cx="1788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~45m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=60°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9622" y="1161580"/>
            <a:ext cx="174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67m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=90°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370223" y="1500134"/>
            <a:ext cx="3042377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81233" y="1539476"/>
            <a:ext cx="1971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45m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=60°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36" name="Straight Connector 35"/>
          <p:cNvCxnSpPr>
            <a:stCxn id="48" idx="0"/>
          </p:cNvCxnSpPr>
          <p:nvPr/>
        </p:nvCxnSpPr>
        <p:spPr>
          <a:xfrm rot="5400000" flipH="1" flipV="1">
            <a:off x="7810606" y="2098084"/>
            <a:ext cx="1201530" cy="5632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16200000">
            <a:off x="3018491" y="1488253"/>
            <a:ext cx="472689" cy="5982516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119030" y="4762022"/>
            <a:ext cx="229133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Collimation region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1" name="Left Brace 40"/>
          <p:cNvSpPr/>
          <p:nvPr/>
        </p:nvSpPr>
        <p:spPr>
          <a:xfrm rot="16200000">
            <a:off x="7914499" y="3588213"/>
            <a:ext cx="472688" cy="1782594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2119" y="4762022"/>
            <a:ext cx="2411881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High dispersion area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800" y="2678575"/>
            <a:ext cx="1163205" cy="5910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605" y="2701665"/>
            <a:ext cx="215900" cy="660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542" y="2704895"/>
            <a:ext cx="1119912" cy="347836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UA9 basic layout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3385" y="5408353"/>
            <a:ext cx="476284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Observables in the collimation area: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Intensity, profile and angle of the deflected beam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Local rate of inelastic interactions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Channeling efficiency (with multi-turn effect)</a:t>
            </a:r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49334" y="5485297"/>
            <a:ext cx="3894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Observables in the high-D area: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Off-momentum halo population escaping from collimation (with multi-turn effect)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Off-momentum beam tails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19395" y="2714004"/>
            <a:ext cx="45719" cy="697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48218" y="3237397"/>
            <a:ext cx="1597876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/>
                <a:cs typeface="Comic Sans MS"/>
              </a:rPr>
              <a:t>60 cm W </a:t>
            </a:r>
            <a:r>
              <a:rPr lang="en-U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absorber</a:t>
            </a:r>
            <a:endParaRPr lang="en-U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746067" y="2756692"/>
            <a:ext cx="45719" cy="697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26646" y="2992665"/>
            <a:ext cx="780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Comic Sans MS"/>
                <a:cs typeface="Comic Sans MS"/>
              </a:rPr>
              <a:t>crystal3</a:t>
            </a:r>
            <a:endParaRPr lang="en-US" sz="12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6649" y="2678575"/>
            <a:ext cx="780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Comic Sans MS"/>
                <a:cs typeface="Comic Sans MS"/>
              </a:rPr>
              <a:t>crystal4</a:t>
            </a:r>
            <a:endParaRPr lang="en-US" sz="12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06652" y="3006565"/>
            <a:ext cx="1336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  <a:latin typeface="Comic Sans MS"/>
                <a:cs typeface="Comic Sans MS"/>
              </a:rPr>
              <a:t>not used in 2011</a:t>
            </a:r>
            <a:endParaRPr lang="en-US" sz="12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50996" y="3596835"/>
            <a:ext cx="1299217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Medipix</a:t>
            </a:r>
            <a:r>
              <a:rPr lang="en-US" sz="1200" dirty="0" smtClean="0">
                <a:solidFill>
                  <a:schemeClr val="tx1"/>
                </a:solidFill>
                <a:latin typeface="Comic Sans MS"/>
                <a:cs typeface="Comic Sans MS"/>
              </a:rPr>
              <a:t> in a two sided Roman pot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52761" y="3514396"/>
            <a:ext cx="1299217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Medipix</a:t>
            </a:r>
            <a:r>
              <a:rPr lang="en-US" sz="1200" dirty="0" smtClean="0">
                <a:solidFill>
                  <a:schemeClr val="tx1"/>
                </a:solidFill>
                <a:latin typeface="Comic Sans MS"/>
                <a:cs typeface="Comic Sans MS"/>
              </a:rPr>
              <a:t> in a two sided Roman pot</a:t>
            </a:r>
          </a:p>
        </p:txBody>
      </p:sp>
      <p:sp>
        <p:nvSpPr>
          <p:cNvPr id="43" name="Дата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2C65C-E15F-45CE-A4EA-05CB3AA9510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9" name="Нижний колонтитул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Ученый Совет ОФВЭ ПИЯФ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4817" y="3095537"/>
            <a:ext cx="8381999" cy="1679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80000"/>
              </a:lnSpc>
              <a:spcBef>
                <a:spcPts val="1800"/>
              </a:spcBef>
              <a:buSzPct val="80000"/>
              <a:buFont typeface="Wingdings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Residual imperfections:</a:t>
            </a:r>
          </a:p>
          <a:p>
            <a:pPr marL="742950" lvl="1" indent="-285750">
              <a:lnSpc>
                <a:spcPct val="80000"/>
              </a:lnSpc>
              <a:spcBef>
                <a:spcPts val="1800"/>
              </a:spcBef>
              <a:buFont typeface="Wingdings" charset="2"/>
              <a:buChar char="ü"/>
            </a:pP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Residual torsion </a:t>
            </a:r>
            <a:r>
              <a:rPr lang="en-US" sz="1600" dirty="0" smtClean="0">
                <a:solidFill>
                  <a:srgbClr val="3366FF"/>
                </a:solidFill>
                <a:latin typeface="ＭＳ ゴシック"/>
                <a:ea typeface="ＭＳ ゴシック"/>
                <a:cs typeface="ＭＳ ゴシック"/>
              </a:rPr>
              <a:t>≈ 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1 </a:t>
            </a:r>
            <a:r>
              <a:rPr lang="en-US" sz="16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μrad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/mm</a:t>
            </a:r>
          </a:p>
          <a:p>
            <a:pPr marL="742950" lvl="1" indent="-285750">
              <a:lnSpc>
                <a:spcPct val="80000"/>
              </a:lnSpc>
              <a:spcBef>
                <a:spcPts val="1800"/>
              </a:spcBef>
              <a:buFont typeface="Wingdings" charset="2"/>
              <a:buChar char="ü"/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Amorphous layer size ≤ 1 </a:t>
            </a:r>
            <a:r>
              <a:rPr lang="en-US" sz="16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742950" lvl="1" indent="-285750">
              <a:lnSpc>
                <a:spcPct val="80000"/>
              </a:lnSpc>
              <a:spcBef>
                <a:spcPts val="1800"/>
              </a:spcBef>
              <a:buFont typeface="Wingdings" charset="2"/>
              <a:buChar char="ü"/>
            </a:pP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Miscut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≈ 100 </a:t>
            </a:r>
            <a:r>
              <a:rPr lang="en-US" sz="16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rad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Crystals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4667813" y="4915161"/>
            <a:ext cx="4095184" cy="1758919"/>
            <a:chOff x="4667813" y="4915161"/>
            <a:chExt cx="4095184" cy="1758919"/>
          </a:xfrm>
        </p:grpSpPr>
        <p:sp>
          <p:nvSpPr>
            <p:cNvPr id="23" name="TextBox 22"/>
            <p:cNvSpPr txBox="1"/>
            <p:nvPr/>
          </p:nvSpPr>
          <p:spPr>
            <a:xfrm>
              <a:off x="4667813" y="5476500"/>
              <a:ext cx="2624666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Schematic view of the residual </a:t>
              </a:r>
              <a:r>
                <a:rPr lang="en-US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miscut</a:t>
              </a:r>
              <a:r>
                <a:rPr lang="en-US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angle</a:t>
              </a:r>
              <a:endParaRPr lang="en-US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21" name="Picture 3" descr="figura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82531" y="4915161"/>
              <a:ext cx="1580466" cy="1758919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4114492" y="3627477"/>
            <a:ext cx="4550256" cy="307777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80008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400" dirty="0" smtClean="0">
                <a:solidFill>
                  <a:srgbClr val="800080"/>
                </a:solidFill>
                <a:latin typeface="Comic Sans MS"/>
                <a:cs typeface="Comic Sans MS"/>
              </a:rPr>
              <a:t>  different paths for different vertical hit points</a:t>
            </a:r>
            <a:endParaRPr lang="en-US" sz="1400" dirty="0">
              <a:solidFill>
                <a:srgbClr val="80008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492" y="4292110"/>
            <a:ext cx="4060477" cy="307777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80008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400" dirty="0" smtClean="0">
                <a:solidFill>
                  <a:srgbClr val="800080"/>
                </a:solidFill>
                <a:latin typeface="Comic Sans MS"/>
                <a:cs typeface="Comic Sans MS"/>
              </a:rPr>
              <a:t>  different paths at small impact parameter</a:t>
            </a:r>
            <a:endParaRPr lang="en-US" sz="1400" dirty="0">
              <a:solidFill>
                <a:srgbClr val="800080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3783900" y="4076210"/>
            <a:ext cx="243020" cy="69876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4682" y="5291834"/>
            <a:ext cx="4170937" cy="98488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5600" indent="-271463">
              <a:spcBef>
                <a:spcPts val="600"/>
              </a:spcBef>
              <a:buSzPct val="80000"/>
            </a:pP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Torsion is no longer an issue</a:t>
            </a:r>
          </a:p>
          <a:p>
            <a:pPr marL="355600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torsion over the beam size &lt; critical angle</a:t>
            </a:r>
            <a:endParaRPr lang="en-US" sz="1400" dirty="0" smtClean="0">
              <a:solidFill>
                <a:srgbClr val="000000"/>
              </a:solidFill>
              <a:latin typeface="Wingdings"/>
              <a:ea typeface="Wingdings"/>
              <a:cs typeface="Wingdings"/>
            </a:endParaRPr>
          </a:p>
          <a:p>
            <a:pPr marL="355600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ea typeface="Wingdings"/>
                <a:cs typeface="Comic Sans MS"/>
              </a:rPr>
              <a:t>full mitigation of the detrimental effects</a:t>
            </a:r>
            <a:endParaRPr lang="en-US" sz="1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3" name="Group 28"/>
          <p:cNvGrpSpPr/>
          <p:nvPr/>
        </p:nvGrpSpPr>
        <p:grpSpPr>
          <a:xfrm>
            <a:off x="4970515" y="929023"/>
            <a:ext cx="4033264" cy="2166514"/>
            <a:chOff x="291639" y="929023"/>
            <a:chExt cx="4033264" cy="2166514"/>
          </a:xfrm>
        </p:grpSpPr>
        <p:pic>
          <p:nvPicPr>
            <p:cNvPr id="7" name="Picture 6" descr="Picture 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3773" y="929023"/>
              <a:ext cx="3051130" cy="21665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91639" y="929023"/>
              <a:ext cx="2016632" cy="13849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1400" dirty="0" err="1" smtClean="0">
                  <a:solidFill>
                    <a:srgbClr val="EF0000"/>
                  </a:solidFill>
                  <a:latin typeface="Comic Sans MS"/>
                  <a:cs typeface="Comic Sans MS"/>
                </a:rPr>
                <a:t>Quasimosaic</a:t>
              </a:r>
              <a:r>
                <a:rPr lang="en-US" sz="1400" dirty="0" smtClean="0">
                  <a:solidFill>
                    <a:srgbClr val="EF0000"/>
                  </a:solidFill>
                  <a:latin typeface="Comic Sans MS"/>
                  <a:cs typeface="Comic Sans MS"/>
                </a:rPr>
                <a:t> crystal 1.9 mm long</a:t>
              </a:r>
            </a:p>
            <a:p>
              <a:pPr marL="177800" indent="-177800">
                <a:spcBef>
                  <a:spcPts val="1200"/>
                </a:spcBef>
                <a:buSzPct val="80000"/>
                <a:buFont typeface="Wingdings" charset="2"/>
                <a:buChar char="q"/>
              </a:pPr>
              <a:r>
                <a:rPr lang="en-US" sz="1200" dirty="0" smtClean="0">
                  <a:latin typeface="Comic Sans MS"/>
                  <a:cs typeface="Comic Sans MS"/>
                </a:rPr>
                <a:t>Bent along (111) planes</a:t>
              </a:r>
            </a:p>
            <a:p>
              <a:pPr marL="177800" indent="-177800">
                <a:spcBef>
                  <a:spcPts val="1200"/>
                </a:spcBef>
                <a:buSzPct val="80000"/>
                <a:buFont typeface="Wingdings" charset="2"/>
                <a:buChar char="q"/>
              </a:pPr>
              <a:r>
                <a:rPr lang="en-US" sz="1200" dirty="0" smtClean="0">
                  <a:latin typeface="Comic Sans MS"/>
                  <a:cs typeface="Comic Sans MS"/>
                </a:rPr>
                <a:t>Non-equidistant planes d1/d2 = 3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54164" y="2733244"/>
              <a:ext cx="954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  <a:latin typeface="Comic Sans MS"/>
                  <a:cs typeface="Comic Sans MS"/>
                </a:rPr>
                <a:t>Crystal 4</a:t>
              </a:r>
              <a:endParaRPr lang="en-US" sz="1400" dirty="0">
                <a:solidFill>
                  <a:srgbClr val="FFFF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467881" y="929023"/>
            <a:ext cx="4054160" cy="2166514"/>
            <a:chOff x="4708837" y="929023"/>
            <a:chExt cx="4054160" cy="2166514"/>
          </a:xfrm>
        </p:grpSpPr>
        <p:pic>
          <p:nvPicPr>
            <p:cNvPr id="18" name="Picture 17" descr="Strip crystal in IHEP tank, DSC_833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0146" y="1050662"/>
              <a:ext cx="2782851" cy="20448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708837" y="929023"/>
              <a:ext cx="2075764" cy="984885"/>
            </a:xfrm>
            <a:prstGeom prst="rect">
              <a:avLst/>
            </a:prstGeom>
            <a:solidFill>
              <a:srgbClr val="D9D9D9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1400" dirty="0" smtClean="0">
                  <a:solidFill>
                    <a:srgbClr val="EF0000"/>
                  </a:solidFill>
                  <a:latin typeface="Comic Sans MS"/>
                  <a:cs typeface="Comic Sans MS"/>
                </a:rPr>
                <a:t>Strip crystal 2mm long</a:t>
              </a:r>
            </a:p>
            <a:p>
              <a:pPr marL="177800" indent="-177800">
                <a:spcBef>
                  <a:spcPts val="1200"/>
                </a:spcBef>
                <a:buSzPct val="80000"/>
                <a:buFont typeface="Wingdings" charset="2"/>
                <a:buChar char="q"/>
              </a:pPr>
              <a:r>
                <a:rPr lang="en-US" sz="12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Bent along (110) planes</a:t>
              </a:r>
            </a:p>
            <a:p>
              <a:pPr marL="177800" indent="-177800">
                <a:spcBef>
                  <a:spcPts val="1200"/>
                </a:spcBef>
                <a:buSzPct val="80000"/>
                <a:buFont typeface="Wingdings" charset="2"/>
                <a:buChar char="q"/>
              </a:pPr>
              <a:r>
                <a:rPr lang="en-US" sz="12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Equidistant planes</a:t>
              </a:r>
              <a:endParaRPr lang="en-US" sz="12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80146" y="2731755"/>
              <a:ext cx="948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  <a:latin typeface="Comic Sans MS"/>
                  <a:cs typeface="Comic Sans MS"/>
                </a:rPr>
                <a:t>Crystal 3</a:t>
              </a:r>
              <a:endParaRPr lang="en-US" sz="1400" dirty="0">
                <a:solidFill>
                  <a:srgbClr val="FFFF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2C65C-E15F-45CE-A4EA-05CB3AA9510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Ученый Совет ОФВЭ ПИЯФ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ep_gon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3270" y="1296144"/>
            <a:ext cx="3800763" cy="19815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IHEPgoni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3270" y="3277738"/>
            <a:ext cx="3950730" cy="264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G</a:t>
            </a:r>
            <a:r>
              <a:rPr kumimoji="0" lang="en-US" sz="3600" b="0" i="0" u="none" strike="noStrike" kern="1200" cap="none" spc="0" normalizeH="0" baseline="0" noProof="0" dirty="0" err="1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oniometer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905" y="782635"/>
            <a:ext cx="70762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The critical angle governs the acceptance for crystal channeling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120 </a:t>
            </a:r>
            <a:r>
              <a:rPr lang="en-US" sz="1400" dirty="0" err="1" smtClean="0">
                <a:latin typeface="Comic Sans MS"/>
                <a:cs typeface="Comic Sans MS"/>
              </a:rPr>
              <a:t>GeV</a:t>
            </a:r>
            <a:r>
              <a:rPr lang="en-US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i="1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1400" i="1" baseline="-25000" dirty="0" err="1" smtClean="0">
                <a:latin typeface="Comic Sans MS"/>
                <a:ea typeface="Lucida Grande"/>
                <a:cs typeface="Comic Sans MS"/>
              </a:rPr>
              <a:t>c</a:t>
            </a:r>
            <a:r>
              <a:rPr lang="en-US" sz="1400" dirty="0" smtClean="0">
                <a:latin typeface="Comic Sans MS"/>
                <a:ea typeface="Lucida Grande"/>
                <a:cs typeface="Comic Sans MS"/>
              </a:rPr>
              <a:t> = 20 </a:t>
            </a:r>
            <a:r>
              <a:rPr lang="en-US" sz="1400" dirty="0" err="1" smtClean="0">
                <a:latin typeface="Lucida Grande"/>
                <a:ea typeface="Lucida Grande"/>
                <a:cs typeface="Lucida Grande"/>
              </a:rPr>
              <a:t>μrad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270 </a:t>
            </a:r>
            <a:r>
              <a:rPr lang="en-US" sz="1400" dirty="0" err="1" smtClean="0">
                <a:latin typeface="Comic Sans MS"/>
                <a:cs typeface="Comic Sans MS"/>
              </a:rPr>
              <a:t>GeV</a:t>
            </a:r>
            <a:r>
              <a:rPr lang="en-US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i="1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1400" i="1" baseline="-25000" dirty="0" err="1" smtClean="0">
                <a:latin typeface="Comic Sans MS"/>
                <a:ea typeface="Lucida Grande"/>
                <a:cs typeface="Comic Sans MS"/>
              </a:rPr>
              <a:t>c</a:t>
            </a:r>
            <a:r>
              <a:rPr lang="en-US" sz="1400" dirty="0" smtClean="0">
                <a:latin typeface="Comic Sans MS"/>
                <a:ea typeface="Lucida Grande"/>
                <a:cs typeface="Comic Sans MS"/>
              </a:rPr>
              <a:t> = 13.3 </a:t>
            </a:r>
            <a:r>
              <a:rPr lang="en-US" sz="1400" dirty="0" err="1" smtClean="0">
                <a:latin typeface="Lucida Grande"/>
                <a:ea typeface="Lucida Grande"/>
                <a:cs typeface="Lucida Grande"/>
              </a:rPr>
              <a:t>μrad</a:t>
            </a:r>
            <a:endParaRPr lang="en-US" sz="1400" dirty="0" smtClean="0">
              <a:latin typeface="Lucida Grande"/>
              <a:ea typeface="Lucida Grande"/>
              <a:cs typeface="Lucida Grande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158837" y="1296144"/>
          <a:ext cx="1021775" cy="594487"/>
        </p:xfrm>
        <a:graphic>
          <a:graphicData uri="http://schemas.openxmlformats.org/presentationml/2006/ole">
            <p:oleObj spid="_x0000_s47106" name="Equation" r:id="rId5" imgW="685440" imgH="393120" progId="Equation.3">
              <p:embed/>
            </p:oleObj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82" y="2106447"/>
            <a:ext cx="4424906" cy="24241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05" y="4414389"/>
            <a:ext cx="4249683" cy="24444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9399" y="2187575"/>
            <a:ext cx="1689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Transfer function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8837" y="4530628"/>
            <a:ext cx="2044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mic Sans MS"/>
                <a:cs typeface="Comic Sans MS"/>
              </a:rPr>
              <a:t>Non-linear part of the transfer function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682" y="4091223"/>
            <a:ext cx="238035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 residual inaccuracy</a:t>
            </a:r>
          </a:p>
          <a:p>
            <a:pPr algn="ctr"/>
            <a:r>
              <a:rPr lang="en-US" dirty="0" smtClean="0">
                <a:latin typeface="Lucida Grande"/>
                <a:ea typeface="Lucida Grande"/>
                <a:cs typeface="Lucida Grande"/>
              </a:rPr>
              <a:t>|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δϑ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| ≤ 10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μrad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3271" y="6062133"/>
            <a:ext cx="38007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in a full angular scan </a:t>
            </a:r>
          </a:p>
          <a:p>
            <a:pPr algn="ctr"/>
            <a:r>
              <a:rPr lang="en-US" sz="1400" dirty="0" smtClean="0">
                <a:latin typeface="Comic Sans MS"/>
                <a:cs typeface="Comic Sans MS"/>
              </a:rPr>
              <a:t>the drive position changes by 300 µ</a:t>
            </a:r>
            <a:r>
              <a:rPr lang="en-US" sz="1400" dirty="0" err="1" smtClean="0">
                <a:latin typeface="Comic Sans MS"/>
                <a:cs typeface="Comic Sans MS"/>
              </a:rPr>
              <a:t>m</a:t>
            </a:r>
            <a:r>
              <a:rPr lang="en-US" sz="1400" dirty="0" smtClean="0">
                <a:latin typeface="Comic Sans MS"/>
                <a:cs typeface="Comic Sans MS"/>
              </a:rPr>
              <a:t> around the initial value in the plotted range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7" name="Striped Right Arrow 16"/>
          <p:cNvSpPr/>
          <p:nvPr/>
        </p:nvSpPr>
        <p:spPr>
          <a:xfrm rot="518023">
            <a:off x="4485008" y="6031718"/>
            <a:ext cx="1408420" cy="15029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28.12.2011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2C65C-E15F-45CE-A4EA-05CB3AA9510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Ученый Совет ОФВЭ ПИЯФ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1509</Words>
  <Application>Microsoft Office PowerPoint</Application>
  <PresentationFormat>Экран (4:3)</PresentationFormat>
  <Paragraphs>249</Paragraphs>
  <Slides>18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Оформление по умолчанию</vt:lpstr>
      <vt:lpstr>Equation</vt:lpstr>
      <vt:lpstr>Эксперимент UA9 в CERN</vt:lpstr>
      <vt:lpstr>Кристаллическая коллимация: от У-70 к LHC</vt:lpstr>
      <vt:lpstr>Letter of Intent for an experiment at LHC (CERN)</vt:lpstr>
      <vt:lpstr>LoI представлено на LHCC 15 июня 2011</vt:lpstr>
      <vt:lpstr>Местоположение UA9 на SPS</vt:lpstr>
      <vt:lpstr>UA9 hardware in 2011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Публикации 2009 </vt:lpstr>
      <vt:lpstr>Публикации 2010 </vt:lpstr>
      <vt:lpstr>Публикации 2011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 UA9 в CERN</dc:title>
  <dc:creator>yumi</dc:creator>
  <cp:lastModifiedBy>Директор</cp:lastModifiedBy>
  <cp:revision>144</cp:revision>
  <dcterms:created xsi:type="dcterms:W3CDTF">2007-03-22T07:25:51Z</dcterms:created>
  <dcterms:modified xsi:type="dcterms:W3CDTF">2012-01-12T11:05:52Z</dcterms:modified>
</cp:coreProperties>
</file>