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37"/>
  </p:notesMasterIdLst>
  <p:handoutMasterIdLst>
    <p:handoutMasterId r:id="rId38"/>
  </p:handoutMasterIdLst>
  <p:sldIdLst>
    <p:sldId id="368" r:id="rId2"/>
    <p:sldId id="404" r:id="rId3"/>
    <p:sldId id="369" r:id="rId4"/>
    <p:sldId id="388" r:id="rId5"/>
    <p:sldId id="423" r:id="rId6"/>
    <p:sldId id="424" r:id="rId7"/>
    <p:sldId id="425" r:id="rId8"/>
    <p:sldId id="407" r:id="rId9"/>
    <p:sldId id="402" r:id="rId10"/>
    <p:sldId id="391" r:id="rId11"/>
    <p:sldId id="427" r:id="rId12"/>
    <p:sldId id="428" r:id="rId13"/>
    <p:sldId id="426" r:id="rId14"/>
    <p:sldId id="392" r:id="rId15"/>
    <p:sldId id="389" r:id="rId16"/>
    <p:sldId id="429" r:id="rId17"/>
    <p:sldId id="408" r:id="rId18"/>
    <p:sldId id="409" r:id="rId19"/>
    <p:sldId id="430" r:id="rId20"/>
    <p:sldId id="433" r:id="rId21"/>
    <p:sldId id="434" r:id="rId22"/>
    <p:sldId id="435" r:id="rId23"/>
    <p:sldId id="431" r:id="rId24"/>
    <p:sldId id="432" r:id="rId25"/>
    <p:sldId id="371" r:id="rId26"/>
    <p:sldId id="412" r:id="rId27"/>
    <p:sldId id="414" r:id="rId28"/>
    <p:sldId id="415" r:id="rId29"/>
    <p:sldId id="418" r:id="rId30"/>
    <p:sldId id="436" r:id="rId31"/>
    <p:sldId id="419" r:id="rId32"/>
    <p:sldId id="437" r:id="rId33"/>
    <p:sldId id="417" r:id="rId34"/>
    <p:sldId id="416" r:id="rId35"/>
    <p:sldId id="383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23B"/>
    <a:srgbClr val="FFCC00"/>
    <a:srgbClr val="CC0000"/>
    <a:srgbClr val="99CCFF"/>
    <a:srgbClr val="F8F7CC"/>
    <a:srgbClr val="F5F4B9"/>
    <a:srgbClr val="CCFFCC"/>
    <a:srgbClr val="FFCCFF"/>
    <a:srgbClr val="F1EF9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7733" autoAdjust="0"/>
    <p:restoredTop sz="99436" autoAdjust="0"/>
  </p:normalViewPr>
  <p:slideViewPr>
    <p:cSldViewPr>
      <p:cViewPr>
        <p:scale>
          <a:sx n="70" d="100"/>
          <a:sy n="70" d="100"/>
        </p:scale>
        <p:origin x="-2628" y="-1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3552" y="21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F685531-907B-4824-8A95-C498E73D4780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F05656E-54F2-4D0E-9D0C-7EAEC8AF7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41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42592264-239A-4B09-95E3-0F09113AF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653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560674D-F352-4612-9011-B7EAB2722D40}" type="slidenum">
              <a:rPr lang="ru-RU" altLang="ru-RU">
                <a:solidFill>
                  <a:srgbClr val="000000"/>
                </a:solidFill>
                <a:latin typeface="Times New Roman" pitchFamily="18" charset="0"/>
                <a:ea typeface="Droid Sans Fallback"/>
                <a:cs typeface="DejaVu Sans Condensed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ru-RU" altLang="ru-RU">
              <a:solidFill>
                <a:srgbClr val="000000"/>
              </a:solidFill>
              <a:latin typeface="Times New Roman" pitchFamily="18" charset="0"/>
              <a:ea typeface="Droid Sans Fallback"/>
              <a:cs typeface="DejaVu Sans Condensed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181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520" tIns="57600" rIns="110520" bIns="576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DB01598-F834-40DA-B2C0-47148021A068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Droid Sans Fallback"/>
                <a:cs typeface="DejaVu Sans Condensed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Droid Sans Fallback"/>
              <a:cs typeface="DejaVu Sans Condensed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021138" y="9721850"/>
            <a:ext cx="3073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0520" tIns="57600" rIns="110520" bIns="576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C94050-4DB0-4C59-96CE-A56B9CCEB2EB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  <a:ea typeface="Droid Sans Fallback"/>
                <a:cs typeface="DejaVu Sans Condensed"/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  <a:ea typeface="Droid Sans Fallback"/>
              <a:cs typeface="DejaVu Sans Condensed"/>
            </a:endParaRPr>
          </a:p>
        </p:txBody>
      </p:sp>
      <p:sp>
        <p:nvSpPr>
          <p:cNvPr id="1536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6763"/>
            <a:ext cx="5110162" cy="38322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2513"/>
            <a:ext cx="5673725" cy="459740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71B4B-BAAD-4BC3-80C4-AA028C07220E}" type="slidenum">
              <a:rPr lang="ru-RU" altLang="ru-RU" sz="1200" smtClean="0">
                <a:latin typeface="Verdana" pitchFamily="34" charset="0"/>
              </a:rPr>
              <a:pPr eaLnBrk="1" hangingPunct="1"/>
              <a:t>10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71B4B-BAAD-4BC3-80C4-AA028C07220E}" type="slidenum">
              <a:rPr lang="ru-RU" altLang="ru-RU" sz="1200" smtClean="0">
                <a:latin typeface="Verdana" pitchFamily="34" charset="0"/>
              </a:rPr>
              <a:pPr eaLnBrk="1" hangingPunct="1"/>
              <a:t>11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71B4B-BAAD-4BC3-80C4-AA028C07220E}" type="slidenum">
              <a:rPr lang="ru-RU" altLang="ru-RU" sz="1200" smtClean="0">
                <a:latin typeface="Verdana" pitchFamily="34" charset="0"/>
              </a:rPr>
              <a:pPr eaLnBrk="1" hangingPunct="1"/>
              <a:t>12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u-RU" dirty="0">
                <a:latin typeface="Arial" charset="0"/>
              </a:rPr>
              <a:t>The MR–</a:t>
            </a:r>
            <a:r>
              <a:rPr lang="en-US" altLang="ru-RU" dirty="0" err="1">
                <a:latin typeface="Arial" charset="0"/>
              </a:rPr>
              <a:t>ToF</a:t>
            </a:r>
            <a:r>
              <a:rPr lang="en-US" altLang="ru-RU" dirty="0">
                <a:latin typeface="Arial" charset="0"/>
              </a:rPr>
              <a:t> MS </a:t>
            </a:r>
            <a:r>
              <a:rPr lang="en-US" altLang="ru-RU" dirty="0" smtClean="0">
                <a:latin typeface="Arial" charset="0"/>
              </a:rPr>
              <a:t>was </a:t>
            </a:r>
            <a:r>
              <a:rPr lang="en-US" altLang="ru-RU" dirty="0">
                <a:latin typeface="Arial" charset="0"/>
              </a:rPr>
              <a:t>recently added to the ISOLTRAP </a:t>
            </a:r>
            <a:r>
              <a:rPr lang="en-US" altLang="ru-RU" dirty="0" smtClean="0">
                <a:latin typeface="Arial" charset="0"/>
              </a:rPr>
              <a:t>setup </a:t>
            </a:r>
            <a:r>
              <a:rPr lang="en-US" altLang="ru-RU" dirty="0">
                <a:latin typeface="Arial" charset="0"/>
              </a:rPr>
              <a:t>for fast separation of ions of interest from isobaric contaminants. </a:t>
            </a:r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671B4B-BAAD-4BC3-80C4-AA028C07220E}" type="slidenum">
              <a:rPr lang="ru-RU" altLang="ru-RU" sz="1200" smtClean="0">
                <a:latin typeface="Verdana" pitchFamily="34" charset="0"/>
              </a:rPr>
              <a:pPr eaLnBrk="1" hangingPunct="1"/>
              <a:t>13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ja-JP" sz="1100" dirty="0" smtClean="0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38D9B7-64FE-4861-8690-3C8E891AFCE0}" type="slidenum">
              <a:rPr lang="ru-RU" altLang="ru-RU" sz="1200">
                <a:latin typeface="Verdana" pitchFamily="34" charset="0"/>
              </a:rPr>
              <a:pPr algn="r"/>
              <a:t>15</a:t>
            </a:fld>
            <a:endParaRPr lang="ru-RU" altLang="ru-RU" sz="1200">
              <a:latin typeface="Verdana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ln/>
        </p:spPr>
      </p:sp>
      <p:sp>
        <p:nvSpPr>
          <p:cNvPr id="24580" name="Заметки 2"/>
          <p:cNvSpPr>
            <a:spLocks noGrp="1"/>
          </p:cNvSpPr>
          <p:nvPr>
            <p:ph type="body" idx="1"/>
          </p:nvPr>
        </p:nvSpPr>
        <p:spPr>
          <a:xfrm>
            <a:off x="620713" y="4356100"/>
            <a:ext cx="5486400" cy="390048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sz="1100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z="1100" dirty="0"/>
              <a:t>Параллельно для ряда изотопов будет получена дополнительная ядерно-спектроскопическая информация, важная для понимания явления сосуществования форм </a:t>
            </a:r>
            <a:r>
              <a:rPr lang="ru-RU" sz="1100" dirty="0" smtClean="0"/>
              <a:t>(энергии альфа-линий, схемы распада, факторы </a:t>
            </a:r>
            <a:r>
              <a:rPr lang="ru-RU" sz="1100" dirty="0"/>
              <a:t>запрета альфа-распада, вероятности Е0 переходов, ротационные полосы, изотопическая зависимость энергии внедренных состояний и др.)</a:t>
            </a:r>
            <a:r>
              <a:rPr lang="ru-RU" sz="1100" dirty="0"/>
              <a:t> </a:t>
            </a:r>
            <a:br>
              <a:rPr lang="ru-RU" sz="1100" dirty="0"/>
            </a:br>
            <a:endParaRPr lang="ru-RU" altLang="ja-JP" sz="1100" dirty="0" smtClean="0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9A786-6475-4C15-BF20-12DDFADE92F2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r>
              <a:rPr lang="ru-RU" altLang="ru-RU" sz="1100" dirty="0" smtClean="0"/>
              <a:t>Итак, при сканировании частоты узкополосного лазера мы получаем спектр СТС исследуемого изотопа. Оптический спектр получается в виде зависимости числа регистрируемых альфа-, бета-частиц или фотонов гамма излучения от изменяемой частоты узкополосного лазера. </a:t>
            </a:r>
          </a:p>
          <a:p>
            <a:r>
              <a:rPr lang="ru-RU" altLang="ru-RU" sz="1100" dirty="0" smtClean="0"/>
              <a:t>Здесь схематически показаны вид СТС для изотопа </a:t>
            </a:r>
            <a:r>
              <a:rPr lang="en-US" altLang="ru-RU" sz="1100" dirty="0" smtClean="0"/>
              <a:t>Bi </a:t>
            </a:r>
            <a:r>
              <a:rPr lang="ru-RU" altLang="ru-RU" sz="1100" dirty="0" smtClean="0"/>
              <a:t>и переходы между подуровнями этой СТС.</a:t>
            </a:r>
          </a:p>
          <a:p>
            <a:r>
              <a:rPr lang="ru-RU" altLang="ru-RU" sz="1100" dirty="0" smtClean="0"/>
              <a:t>Экспериментальный спектр в данном случае состоит из </a:t>
            </a:r>
            <a:r>
              <a:rPr lang="ru-RU" altLang="ru-RU" sz="1100" dirty="0" smtClean="0"/>
              <a:t>двух</a:t>
            </a:r>
            <a:r>
              <a:rPr lang="en-US" altLang="ru-RU" sz="1100" dirty="0" smtClean="0"/>
              <a:t>-</a:t>
            </a:r>
            <a:r>
              <a:rPr lang="ru-RU" altLang="ru-RU" sz="1100" dirty="0" smtClean="0"/>
              <a:t>четырех </a:t>
            </a:r>
            <a:r>
              <a:rPr lang="ru-RU" altLang="ru-RU" sz="1100" dirty="0" smtClean="0"/>
              <a:t>пиков, каждый из которых соответствует переходу на расщепленный уровень.</a:t>
            </a:r>
            <a:endParaRPr lang="de-DE" altLang="ru-RU" sz="110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98BF-E691-40F3-906B-AD05C82B71D3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ja-JP" smtClean="0">
                <a:cs typeface="ＭＳ Ｐゴシック"/>
              </a:rPr>
              <a:t>Положения компонент СТС, соответствующих переходу с атомного уровня с полным моментом </a:t>
            </a:r>
            <a:r>
              <a:rPr lang="en-US" altLang="ja-JP" smtClean="0">
                <a:cs typeface="ＭＳ Ｐゴシック"/>
              </a:rPr>
              <a:t>F </a:t>
            </a:r>
            <a:r>
              <a:rPr lang="ru-RU" altLang="ja-JP" smtClean="0">
                <a:cs typeface="ＭＳ Ｐゴシック"/>
              </a:rPr>
              <a:t>на уровень с полным моментом </a:t>
            </a:r>
            <a:r>
              <a:rPr lang="en-US" altLang="ja-JP" smtClean="0">
                <a:cs typeface="ＭＳ Ｐゴシック"/>
              </a:rPr>
              <a:t>F</a:t>
            </a:r>
            <a:r>
              <a:rPr lang="ru-RU" altLang="ja-JP" smtClean="0">
                <a:cs typeface="ＭＳ Ｐゴシック"/>
              </a:rPr>
              <a:t>’ определяются след. ф-лами.</a:t>
            </a:r>
          </a:p>
          <a:p>
            <a:r>
              <a:rPr lang="ru-RU" altLang="ja-JP" smtClean="0">
                <a:cs typeface="ＭＳ Ｐゴシック"/>
              </a:rPr>
              <a:t>Первое слагаемое во 2 формуле связано с наличием у ядра магнитного дипольного момента, …</a:t>
            </a:r>
          </a:p>
          <a:p>
            <a:r>
              <a:rPr lang="ru-RU" altLang="ja-JP" smtClean="0">
                <a:cs typeface="ＭＳ Ｐゴシック"/>
              </a:rPr>
              <a:t>Т. о., фитируя спектр стс, мы получаем константы </a:t>
            </a:r>
            <a:r>
              <a:rPr lang="en-US" altLang="ja-JP" smtClean="0">
                <a:cs typeface="ＭＳ Ｐゴシック"/>
              </a:rPr>
              <a:t>A </a:t>
            </a:r>
            <a:r>
              <a:rPr lang="ru-RU" altLang="ja-JP" smtClean="0">
                <a:cs typeface="ＭＳ Ｐゴシック"/>
              </a:rPr>
              <a:t>и </a:t>
            </a:r>
            <a:r>
              <a:rPr lang="en-US" altLang="ja-JP" smtClean="0">
                <a:cs typeface="ＭＳ Ｐゴシック"/>
              </a:rPr>
              <a:t>B</a:t>
            </a:r>
            <a:r>
              <a:rPr lang="ru-RU" altLang="ja-JP" smtClean="0">
                <a:cs typeface="ＭＳ Ｐゴシック"/>
              </a:rPr>
              <a:t>, которые пропорциональны дипольным магнитным и электрическим квадрупольным моментам ядер. </a:t>
            </a:r>
          </a:p>
          <a:p>
            <a:r>
              <a:rPr lang="ru-RU" altLang="ja-JP" smtClean="0">
                <a:cs typeface="ＭＳ Ｐゴシック"/>
              </a:rPr>
              <a:t>Коэффициенты пропорциональности рассчитываются в атомной теории или определяются по независимо измеренным </a:t>
            </a:r>
            <a:r>
              <a:rPr lang="el-GR" altLang="ja-JP" smtClean="0">
                <a:cs typeface="ＭＳ Ｐゴシック"/>
              </a:rPr>
              <a:t>μ </a:t>
            </a:r>
            <a:r>
              <a:rPr lang="ru-RU" altLang="ja-JP" smtClean="0">
                <a:cs typeface="ＭＳ Ｐゴシック"/>
              </a:rPr>
              <a:t>и </a:t>
            </a:r>
            <a:r>
              <a:rPr lang="en-US" altLang="ja-JP" smtClean="0">
                <a:cs typeface="ＭＳ Ｐゴシック"/>
              </a:rPr>
              <a:t>Q </a:t>
            </a:r>
            <a:r>
              <a:rPr lang="ru-RU" altLang="ja-JP" smtClean="0">
                <a:cs typeface="ＭＳ Ｐゴシック"/>
              </a:rPr>
              <a:t>для стабильных изотопов.</a:t>
            </a:r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19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ACB2C2-2383-4D3C-8DBE-AA385DAB36ED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z="1000" dirty="0" smtClean="0"/>
              <a:t>На ИЗОЛДЕ мы участвуем в большой международной </a:t>
            </a:r>
            <a:r>
              <a:rPr lang="ru-RU" altLang="ru-RU" sz="1000" dirty="0" err="1" smtClean="0"/>
              <a:t>коллаборации</a:t>
            </a:r>
            <a:r>
              <a:rPr lang="ru-RU" altLang="ru-RU" sz="1000" dirty="0" smtClean="0"/>
              <a:t>. </a:t>
            </a:r>
          </a:p>
          <a:p>
            <a:pPr eaLnBrk="1" hangingPunct="1"/>
            <a:r>
              <a:rPr lang="ru-RU" altLang="ru-RU" sz="1000" dirty="0" smtClean="0"/>
              <a:t>Здесь перечислены уже проведенные эксперименты по исследованию изотопов … . </a:t>
            </a:r>
            <a:r>
              <a:rPr lang="ru-RU" altLang="ru-RU" sz="1000" dirty="0"/>
              <a:t>В настоящем докладе будут использованы в основном данные, полученные для изотопической цепочки золота</a:t>
            </a:r>
            <a:r>
              <a:rPr lang="ru-RU" altLang="ru-RU" sz="1000" dirty="0" smtClean="0"/>
              <a:t>.</a:t>
            </a:r>
          </a:p>
          <a:p>
            <a:pPr eaLnBrk="1" hangingPunct="1"/>
            <a:r>
              <a:rPr lang="ru-RU" altLang="ru-RU" sz="1000" dirty="0" smtClean="0"/>
              <a:t>Основной наш </a:t>
            </a:r>
            <a:r>
              <a:rPr lang="ru-RU" altLang="ru-RU" sz="1000" dirty="0" err="1" smtClean="0"/>
              <a:t>науч</a:t>
            </a:r>
            <a:r>
              <a:rPr lang="ru-RU" altLang="ru-RU" sz="1000" dirty="0" smtClean="0"/>
              <a:t> задача наших исследований </a:t>
            </a:r>
            <a:endParaRPr lang="en-US" altLang="ru-RU" sz="1000" dirty="0"/>
          </a:p>
          <a:p>
            <a:pPr eaLnBrk="1" hangingPunct="1"/>
            <a:endParaRPr lang="ru-RU" altLang="ru-RU" sz="1000" dirty="0" smtClean="0"/>
          </a:p>
          <a:p>
            <a:pPr eaLnBrk="1" hangingPunct="1"/>
            <a:r>
              <a:rPr lang="ru-RU" altLang="ru-RU" sz="1000" dirty="0" smtClean="0"/>
              <a:t>Наш вклад является довольно весомым: мы участвуем в модернизации </a:t>
            </a:r>
            <a:r>
              <a:rPr lang="ru-RU" altLang="ru-RU" sz="1000" dirty="0" err="1" smtClean="0"/>
              <a:t>эксп</a:t>
            </a:r>
            <a:r>
              <a:rPr lang="ru-RU" altLang="ru-RU" sz="1000" dirty="0" smtClean="0"/>
              <a:t>. установки, в ее эксплуатации, в обработке данных и их интерпретации. </a:t>
            </a:r>
          </a:p>
          <a:p>
            <a:pPr eaLnBrk="1" hangingPunct="1"/>
            <a:r>
              <a:rPr lang="ru-RU" altLang="ru-RU" sz="1000" dirty="0" smtClean="0"/>
              <a:t>В ряде экспериментов наши представители являются </a:t>
            </a:r>
            <a:r>
              <a:rPr lang="en-US" altLang="ru-RU" sz="1000" dirty="0" smtClean="0"/>
              <a:t>spokesperson</a:t>
            </a:r>
            <a:r>
              <a:rPr lang="ru-RU" altLang="ru-RU" sz="1000" dirty="0" smtClean="0"/>
              <a:t>. </a:t>
            </a:r>
          </a:p>
          <a:p>
            <a:pPr eaLnBrk="1" hangingPunct="1"/>
            <a:r>
              <a:rPr lang="ru-RU" sz="1000" dirty="0" smtClean="0"/>
              <a:t>Лазерно-спектроскопическое </a:t>
            </a:r>
            <a:r>
              <a:rPr lang="ru-RU" sz="1000" dirty="0"/>
              <a:t>исследование сосуществования форм и изменения формы ядер в области свинца </a:t>
            </a:r>
            <a:br>
              <a:rPr lang="ru-RU" sz="1000" dirty="0"/>
            </a:br>
            <a:endParaRPr lang="ru-RU" altLang="ru-RU" sz="1000" dirty="0" smtClean="0"/>
          </a:p>
          <a:p>
            <a:pPr eaLnBrk="1" hangingPunct="1"/>
            <a:endParaRPr lang="ru-RU" altLang="ru-RU" sz="1000" dirty="0" smtClean="0"/>
          </a:p>
          <a:p>
            <a:pPr eaLnBrk="1" hangingPunct="1"/>
            <a:endParaRPr lang="ru-RU" altLang="ru-RU" sz="100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20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21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Isomeric nuclei in general have different spins, magnetic dipole and electric quadrupole moments. These differences</a:t>
            </a:r>
          </a:p>
          <a:p>
            <a:r>
              <a:rPr lang="en-US" dirty="0"/>
              <a:t>produce different hyperfine splitting of atomic lines. Therefore, operating the laser ion sources using narrow-band lasers for in-source spectroscopy experiments it is possible to find conditions for preferential ionization of certain nuclear isomers.</a:t>
            </a:r>
            <a:r>
              <a:rPr lang="en-US" dirty="0"/>
              <a:t> </a:t>
            </a:r>
            <a:br>
              <a:rPr lang="en-US" dirty="0"/>
            </a:br>
            <a:endParaRPr lang="ru-RU" altLang="ru-RU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22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Isomeric nuclei in general have different spins, magnetic dipole and electric quadrupole moments. These differences</a:t>
            </a:r>
          </a:p>
          <a:p>
            <a:r>
              <a:rPr lang="en-US" dirty="0"/>
              <a:t>produce different hyperfine splitting of atomic lines. Therefore, operating the laser ion sources using narrow-band lasers for in-source spectroscopy experiments it is possible to find conditions for preferential ionization of certain nuclear isomers.</a:t>
            </a:r>
            <a:r>
              <a:rPr lang="en-US" dirty="0"/>
              <a:t> </a:t>
            </a:r>
            <a:br>
              <a:rPr lang="en-US" dirty="0"/>
            </a:br>
            <a:endParaRPr lang="ru-RU" alt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23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24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ja-JP" sz="110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98BF-E691-40F3-906B-AD05C82B71D3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Two </a:t>
            </a:r>
            <a:r>
              <a:rPr lang="en-US" dirty="0"/>
              <a:t>additional mechanisms give rise to corrections that must be considered. 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r>
              <a:rPr lang="en-US" dirty="0"/>
              <a:t>BW anomaly may be represented </a:t>
            </a:r>
            <a:r>
              <a:rPr lang="en-US" dirty="0" smtClean="0"/>
              <a:t>in </a:t>
            </a:r>
            <a:r>
              <a:rPr lang="en-US" dirty="0"/>
              <a:t>the single-particle nuclear shell model and </a:t>
            </a:r>
            <a:r>
              <a:rPr lang="en-US" dirty="0" smtClean="0"/>
              <a:t>one</a:t>
            </a:r>
            <a:r>
              <a:rPr lang="ru-RU" dirty="0" smtClean="0"/>
              <a:t> </a:t>
            </a:r>
            <a:r>
              <a:rPr lang="en-US" dirty="0" smtClean="0"/>
              <a:t>electron </a:t>
            </a:r>
            <a:r>
              <a:rPr lang="en-US" dirty="0"/>
              <a:t>approximation as the product of two factors, one of them being dependent only on the atomic structure, the second being dependent only on the nuclear properties.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Due to this atomic-nuclear factorization, the </a:t>
            </a:r>
            <a:r>
              <a:rPr lang="en-US" dirty="0" smtClean="0"/>
              <a:t>ratio </a:t>
            </a:r>
            <a:r>
              <a:rPr lang="en-US" i="1" dirty="0" smtClean="0"/>
              <a:t>η </a:t>
            </a:r>
            <a:r>
              <a:rPr lang="en-US" dirty="0" smtClean="0"/>
              <a:t>should </a:t>
            </a:r>
            <a:r>
              <a:rPr lang="en-US" dirty="0"/>
              <a:t>be independent of </a:t>
            </a:r>
            <a:r>
              <a:rPr lang="en-US" i="1" dirty="0"/>
              <a:t>A </a:t>
            </a:r>
            <a:r>
              <a:rPr lang="en-US" dirty="0"/>
              <a:t>and is determined solely by the electronic wave function. </a:t>
            </a:r>
            <a:r>
              <a:rPr lang="en-US" dirty="0"/>
              <a:t/>
            </a:r>
            <a:br>
              <a:rPr lang="en-US" dirty="0"/>
            </a:br>
            <a:endParaRPr lang="ru-RU" alt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ja-JP" sz="1100" smtClean="0">
                <a:cs typeface="ＭＳ Ｐゴシック"/>
              </a:rPr>
              <a:t>Положение возбужденных уровней специфично для каждого элемента. Поэтому настройка лазерных длин волн на переходы между этими уровнями обеспечивает селективную ионизацию рассматриваемого элемента.</a:t>
            </a:r>
          </a:p>
          <a:p>
            <a:r>
              <a:rPr lang="ru-RU" altLang="ja-JP" sz="1100" smtClean="0">
                <a:cs typeface="ＭＳ Ｐゴシック"/>
              </a:rPr>
              <a:t>Таким образом, ЛИИ обладает не только достаточно высокой эффективностью, но и селективностью, позволяющей избавиться от фоновых изобар, что имеет решающее значение при исследовании удаленных ядер. Селективность отличает ЛИИ от других типов ионных источников. В сочетании с МС, который отбирает изотопы заданной массы, ЛИИ позволяет получать практически изобарно чистые источники ядер, что очень важно для дальнейших ядерных исследований любого рода.</a:t>
            </a:r>
          </a:p>
          <a:p>
            <a:r>
              <a:rPr lang="ru-RU" altLang="ja-JP" sz="1100" smtClean="0">
                <a:cs typeface="ＭＳ Ｐゴシック"/>
              </a:rPr>
              <a:t>В настоящее время ЛИИ стал основным ионным источником на ИЗОЛДЕ (описание).</a:t>
            </a:r>
          </a:p>
          <a:p>
            <a:r>
              <a:rPr lang="ru-RU" altLang="ja-JP" sz="1100" smtClean="0">
                <a:cs typeface="ＭＳ Ｐゴシック"/>
              </a:rPr>
              <a:t>На всех строящихся ИЗОЛ-установках в мире предусмотрено использование ЛИИ.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ja-JP" sz="1100" smtClean="0">
                <a:cs typeface="ＭＳ Ｐゴシック"/>
              </a:rPr>
              <a:t>Положение возбужденных уровней специфично для каждого элемента. Поэтому настройка лазерных длин волн на переходы между этими уровнями обеспечивает селективную ионизацию рассматриваемого элемента.</a:t>
            </a:r>
          </a:p>
          <a:p>
            <a:r>
              <a:rPr lang="ru-RU" altLang="ja-JP" sz="1100" smtClean="0">
                <a:cs typeface="ＭＳ Ｐゴシック"/>
              </a:rPr>
              <a:t>Таким образом, ЛИИ обладает не только достаточно высокой эффективностью, но и селективностью, позволяющей избавиться от фоновых изобар, что имеет решающее значение при исследовании удаленных ядер. Селективность отличает ЛИИ от других типов ионных источников. В сочетании с МС, который отбирает изотопы заданной массы, ЛИИ позволяет получать практически изобарно чистые источники ядер, что очень важно для дальнейших ядерных исследований любого рода.</a:t>
            </a:r>
          </a:p>
          <a:p>
            <a:r>
              <a:rPr lang="ru-RU" altLang="ja-JP" sz="1100" smtClean="0">
                <a:cs typeface="ＭＳ Ｐゴシック"/>
              </a:rPr>
              <a:t>В настоящее время ЛИИ стал основным ионным источником на ИЗОЛДЕ (описание).</a:t>
            </a:r>
          </a:p>
          <a:p>
            <a:r>
              <a:rPr lang="ru-RU" altLang="ja-JP" sz="1100" smtClean="0">
                <a:cs typeface="ＭＳ Ｐゴシック"/>
              </a:rPr>
              <a:t>На всех строящихся ИЗОЛ-установках в мире предусмотрено использование ЛИИ.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CBC0-9C73-4D08-900D-AB97125C5A46}" type="slidenum">
              <a:rPr lang="ru-RU" altLang="ru-RU" smtClean="0"/>
              <a:pPr/>
              <a:t>29</a:t>
            </a:fld>
            <a:endParaRPr lang="ru-RU" altLang="ru-RU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ru-RU" sz="1000" dirty="0"/>
              <a:t>Начало этой истории относится к 1970-м годам. Именно тогда внедрение лазеров на красителях с перестраиваемой длиной волны открыло новые перспективы для самых разных областей атомной физики. В 1971 г. В.С. </a:t>
            </a:r>
            <a:r>
              <a:rPr lang="ru-RU" sz="1000" dirty="0" err="1"/>
              <a:t>Летоховым</a:t>
            </a:r>
            <a:r>
              <a:rPr lang="ru-RU" sz="1000" dirty="0"/>
              <a:t> </a:t>
            </a:r>
            <a:r>
              <a:rPr lang="ru-RU" sz="1000" dirty="0" smtClean="0"/>
              <a:t>был </a:t>
            </a:r>
            <a:r>
              <a:rPr lang="ru-RU" sz="1000" dirty="0"/>
              <a:t>предложен и впервые реализован метод резонансной фотоионизации атомов. Суть этого метода — в последовательном возбуждении атома с уровня на уровень посредством настроенных в резонанс мощных перестраиваемых лазеров, с последующим переводом атома выше порога ионизации: либо с помощью нерезонансного излучения, либо резонансным возбуждением автоионизационного состояния, либо синхронизованным импульсом электрического поля, ионизирующим атом из высоковозбужденного (</a:t>
            </a:r>
            <a:r>
              <a:rPr lang="ru-RU" sz="1000" dirty="0" err="1"/>
              <a:t>ридберговского</a:t>
            </a:r>
            <a:r>
              <a:rPr lang="ru-RU" sz="1000" dirty="0"/>
              <a:t>) состояния и т. д. Эффективность такой схемы ионизации достигает десятков процентов. Но главной особенностью метода является его высокая селективность: частоты атомных переходов уникальны для каждого элемента, поэтому настроенные в резонанс с этими переходами лазеры ионизуют только атомы данного элемента. Очень скоро стало понятно, что именно эта особенность открывает новые возможности в разных областях физики и химии, в том числе, в физике ядерной</a:t>
            </a:r>
            <a:r>
              <a:rPr lang="ru-RU" sz="1000" dirty="0" smtClean="0"/>
              <a:t>.</a:t>
            </a: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1000" dirty="0"/>
              <a:t>Depending on the structure of atomic levels, ionization schemes with one or more resonance transitions can be applied</a:t>
            </a:r>
            <a:r>
              <a:rPr lang="en-US" sz="1000" dirty="0"/>
              <a:t> </a:t>
            </a:r>
            <a:endParaRPr lang="en-US" sz="1000" dirty="0" smtClean="0"/>
          </a:p>
          <a:p>
            <a:pPr>
              <a:spcBef>
                <a:spcPts val="0"/>
              </a:spcBef>
            </a:pPr>
            <a:r>
              <a:rPr lang="en-US" sz="1000" dirty="0"/>
              <a:t>Numerous </a:t>
            </a:r>
            <a:r>
              <a:rPr lang="en-US" sz="1000" dirty="0"/>
              <a:t>ultra-sensitive and high-resolution </a:t>
            </a:r>
            <a:r>
              <a:rPr lang="en-US" sz="1000" dirty="0" smtClean="0"/>
              <a:t>techniques of </a:t>
            </a:r>
            <a:r>
              <a:rPr lang="en-US" sz="1000" dirty="0"/>
              <a:t>laser spectroscopy based on resonance ionization of </a:t>
            </a:r>
            <a:r>
              <a:rPr lang="en-US" sz="1000" dirty="0" smtClean="0"/>
              <a:t>atoms have </a:t>
            </a:r>
            <a:r>
              <a:rPr lang="en-US" sz="1000" dirty="0"/>
              <a:t>been developed for the study of rare and radioactive isotopes</a:t>
            </a:r>
          </a:p>
          <a:p>
            <a:pPr>
              <a:spcBef>
                <a:spcPts val="0"/>
              </a:spcBef>
            </a:pP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/>
            </a:r>
            <a:br>
              <a:rPr lang="en-US" sz="1000" dirty="0"/>
            </a:br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92264-239A-4B09-95E3-0F09113AFD06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949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CBC0-9C73-4D08-900D-AB97125C5A46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CBC0-9C73-4D08-900D-AB97125C5A46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CBC0-9C73-4D08-900D-AB97125C5A46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A8FCAD-D004-4112-826C-34B6F4660096}" type="slidenum">
              <a:rPr lang="ru-RU" altLang="ru-RU" smtClean="0"/>
              <a:pPr/>
              <a:t>33</a:t>
            </a:fld>
            <a:endParaRPr lang="ru-RU" altLang="ru-RU" smtClean="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92264-239A-4B09-95E3-0F09113AFD06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06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F9BD03-5F41-4483-91A0-A1A550735E4F}" type="slidenum">
              <a:rPr lang="ru-RU" altLang="ru-RU" sz="1200" smtClean="0">
                <a:latin typeface="Verdana" pitchFamily="34" charset="0"/>
              </a:rPr>
              <a:pPr eaLnBrk="1" hangingPunct="1"/>
              <a:t>35</a:t>
            </a:fld>
            <a:endParaRPr lang="ru-RU" altLang="ru-RU" sz="1200" smtClean="0">
              <a:latin typeface="Verdana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Contemporary nuclear physics explores the properties of short-lived isotopes which are available only in small amounts.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At present, most of the short-lived radioactive isotopes are delivered in the form of ion beams by isotope separators on-line (ISOL) with an accelerator. In this approach isotopes are produced in a target under nuclear reactions initiated by high-energy projectile particles. Then products in ionic form are accelerated to some tens of </a:t>
            </a:r>
            <a:r>
              <a:rPr lang="en-US" sz="1000" dirty="0" err="1"/>
              <a:t>keV</a:t>
            </a:r>
            <a:r>
              <a:rPr lang="en-US" sz="1000" dirty="0"/>
              <a:t> and separated in magnetic fields according to their mass-to-charge ratio.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ru-RU" sz="1000" dirty="0" smtClean="0"/>
              <a:t>При </a:t>
            </a:r>
            <a:r>
              <a:rPr lang="ru-RU" sz="1000" dirty="0"/>
              <a:t>облучении быстрыми протонами вещества мишени, нагретой до высокой температуры, образуются продукты ядерных реакций. Из мишени эти атомы диффундируют в ионный источник , который представляет собой полую трубку из тугоплавкого материала. Метод ионизации зависит от химической природы элемента. Атомы элементов с низким потенциалом ионизации (щелочные, щ/з) теряют ион при контакте с горячей поверхностью ионизатора (2300 С). Полученные ионы вытягиваются электрическим полем и поступают на вход МС, где разделяются его магнитом по массам и доставляются к </a:t>
            </a:r>
            <a:r>
              <a:rPr lang="ru-RU" sz="1000" dirty="0" err="1"/>
              <a:t>эксп</a:t>
            </a:r>
            <a:r>
              <a:rPr lang="ru-RU" sz="1000" dirty="0"/>
              <a:t>. установкам, где регистрируются либо напрямую (цилиндр Фарадея), либо с помощью детектирования характеристического альфа-, гамма- или бета излучения. Элементы с более высоким потенциалом ионизации(более 5эВ), могут быть ионизованы при помощи лазеров.</a:t>
            </a:r>
          </a:p>
          <a:p>
            <a:r>
              <a:rPr lang="ru-RU" sz="1000" dirty="0"/>
              <a:t>Для этого в эту же трубку ионного источника направляются 2 или 3 совмещенных лазерных луча. Количество лазерных лучей, их длины волн определяются выбранной схемой фотоионизации конкретного химического элемента. Например</a:t>
            </a:r>
            <a:r>
              <a:rPr lang="en-US" sz="1000" dirty="0"/>
              <a:t>, </a:t>
            </a:r>
            <a:r>
              <a:rPr lang="ru-RU" sz="1000" dirty="0"/>
              <a:t>для ионизации висмута используется трехступенчатая схема ионизации</a:t>
            </a:r>
            <a:r>
              <a:rPr lang="en-US" sz="1000" dirty="0"/>
              <a:t>.</a:t>
            </a:r>
            <a:endParaRPr lang="ru-RU" sz="10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92264-239A-4B09-95E3-0F09113AFD0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24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605B761-162C-4701-9C05-EA479D44706F}" type="slidenum">
              <a:rPr lang="ru-RU" altLang="ru-RU" sz="1200">
                <a:latin typeface="Verdana" pitchFamily="34" charset="0"/>
              </a:rPr>
              <a:pPr algn="r"/>
              <a:t>5</a:t>
            </a:fld>
            <a:endParaRPr lang="ru-RU" altLang="ru-RU" sz="1200">
              <a:latin typeface="Verdana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1888" y="677863"/>
            <a:ext cx="4594225" cy="3444875"/>
          </a:xfrm>
          <a:ln/>
        </p:spPr>
      </p:sp>
      <p:sp>
        <p:nvSpPr>
          <p:cNvPr id="26628" name="Заметки 2"/>
          <p:cNvSpPr>
            <a:spLocks noGrp="1"/>
          </p:cNvSpPr>
          <p:nvPr>
            <p:ph type="body" idx="1"/>
          </p:nvPr>
        </p:nvSpPr>
        <p:spPr>
          <a:xfrm>
            <a:off x="620713" y="4356100"/>
            <a:ext cx="5486400" cy="390048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ja-JP" sz="1100" smtClean="0">
                <a:cs typeface="ＭＳ Ｐゴシック"/>
              </a:rPr>
              <a:t>Первоначально метод использовался на выходе масс-сепаратора (МС) (впервые — на ИРИСе). Однако затем было предложено осуществлять лазерную ионизацию непосредственно в ионном источнике МС, реализуя тем самым ЛИИ. Эта идея была сформулирована и впервые реализована также у нас. </a:t>
            </a:r>
          </a:p>
          <a:p>
            <a:pPr>
              <a:lnSpc>
                <a:spcPct val="90000"/>
              </a:lnSpc>
            </a:pPr>
            <a:r>
              <a:rPr lang="ru-RU" altLang="ja-JP" sz="1100" smtClean="0">
                <a:cs typeface="ＭＳ Ｐゴシック"/>
              </a:rPr>
              <a:t>Суть ЛИИ состоит в следующем. При бомбардировке мишени протонами в результате ядерных реакций в ней образуются атомы различных изотопов. Из нагретой до высокой температуры мишени эти атомы диффундируют в ионный источник , который представляет собой танталовую (или вольфрамовую) трубку. В эту же трубку направляются совмещенные лазерные лучи, настроенные на частоты выбранных атомных переходов (см. пример). Полученные ионы поступают в МС и доставляются им к эксп. установкам, где фотоионы регистрируются с помощью детектирования характеристического альфа-, гамма- или бета излучения. </a:t>
            </a:r>
          </a:p>
          <a:p>
            <a:pPr>
              <a:lnSpc>
                <a:spcPct val="90000"/>
              </a:lnSpc>
            </a:pPr>
            <a:r>
              <a:rPr lang="ru-RU" altLang="ja-JP" sz="1100" smtClean="0">
                <a:cs typeface="ＭＳ Ｐゴシック"/>
              </a:rPr>
              <a:t>Эффективность ЛИ составляет от 1 до 30% (в зависимости от элемента). </a:t>
            </a:r>
          </a:p>
          <a:p>
            <a:pPr>
              <a:lnSpc>
                <a:spcPct val="90000"/>
              </a:lnSpc>
            </a:pPr>
            <a:r>
              <a:rPr lang="ru-RU" altLang="ja-JP" sz="1100" smtClean="0">
                <a:cs typeface="ＭＳ Ｐゴシック"/>
              </a:rPr>
              <a:t>Под эффективностью ЛИ означает, какую часть поступивших в ЛИ атомов данного элемента удается ионизовать.</a:t>
            </a:r>
            <a:endParaRPr lang="ru-RU" altLang="ru-RU" sz="11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592264-239A-4B09-95E3-0F09113AFD0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84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7206F-09F8-4960-B9C7-64CF4580AE33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5175" y="4427538"/>
            <a:ext cx="5486400" cy="4321175"/>
          </a:xfrm>
          <a:noFill/>
          <a:ln/>
        </p:spPr>
        <p:txBody>
          <a:bodyPr/>
          <a:lstStyle/>
          <a:p>
            <a:r>
              <a:rPr lang="ru-RU" altLang="ja-JP" sz="1000" dirty="0">
                <a:cs typeface="ＭＳ Ｐゴシック"/>
              </a:rPr>
              <a:t>Для лазеров на красителях требуется небольшой </a:t>
            </a:r>
          </a:p>
          <a:p>
            <a:r>
              <a:rPr lang="ru-RU" altLang="ja-JP" sz="1000" dirty="0">
                <a:cs typeface="ＭＳ Ｐゴシック"/>
              </a:rPr>
              <a:t>объем активной среды (красителя), поскольку они  </a:t>
            </a:r>
          </a:p>
          <a:p>
            <a:r>
              <a:rPr lang="ru-RU" altLang="ja-JP" sz="1000" dirty="0">
                <a:cs typeface="ＭＳ Ｐゴシック"/>
              </a:rPr>
              <a:t>обладают исключительно высоким коэффициентом усиления </a:t>
            </a:r>
          </a:p>
          <a:p>
            <a:r>
              <a:rPr lang="ru-RU" altLang="ja-JP" sz="1000" dirty="0">
                <a:cs typeface="ＭＳ Ｐゴシック"/>
              </a:rPr>
              <a:t>малого сигнала. Однако при поглощении интенсивного </a:t>
            </a:r>
          </a:p>
          <a:p>
            <a:r>
              <a:rPr lang="ru-RU" altLang="ja-JP" sz="1000" dirty="0">
                <a:cs typeface="ＭＳ Ｐゴシック"/>
              </a:rPr>
              <a:t>излучения лазера накачки (до 10 Вт) краситель  </a:t>
            </a:r>
          </a:p>
          <a:p>
            <a:r>
              <a:rPr lang="ru-RU" altLang="ja-JP" sz="1000" dirty="0">
                <a:cs typeface="ＭＳ Ｐゴシック"/>
              </a:rPr>
              <a:t>нагревается и его характеристики изменяются. Во избежание </a:t>
            </a:r>
          </a:p>
          <a:p>
            <a:r>
              <a:rPr lang="ru-RU" altLang="ja-JP" sz="1000" dirty="0">
                <a:cs typeface="ＭＳ Ｐゴシック"/>
              </a:rPr>
              <a:t>этого раствор красителя помещают либо в сменяемые </a:t>
            </a:r>
          </a:p>
          <a:p>
            <a:r>
              <a:rPr lang="ru-RU" altLang="ja-JP" sz="1000" dirty="0">
                <a:cs typeface="ＭＳ Ｐゴシック"/>
              </a:rPr>
              <a:t>кюветы, либо используют струю раствора вещества,  </a:t>
            </a:r>
          </a:p>
          <a:p>
            <a:r>
              <a:rPr lang="ru-RU" altLang="ja-JP" sz="1000" dirty="0">
                <a:cs typeface="ＭＳ Ｐゴシック"/>
              </a:rPr>
              <a:t>которая свободно вытекает из сопла, образуя ровный  </a:t>
            </a:r>
          </a:p>
          <a:p>
            <a:r>
              <a:rPr lang="ru-RU" altLang="ja-JP" sz="1000" dirty="0">
                <a:cs typeface="ＭＳ Ｐゴシック"/>
              </a:rPr>
              <a:t>ламинарный слой, через который и проходит излучение </a:t>
            </a:r>
          </a:p>
          <a:p>
            <a:r>
              <a:rPr lang="ru-RU" altLang="ja-JP" sz="1000" dirty="0">
                <a:cs typeface="ＭＳ Ｐゴシック"/>
              </a:rPr>
              <a:t>лазера накачки. </a:t>
            </a:r>
          </a:p>
          <a:p>
            <a:r>
              <a:rPr lang="ru-RU" altLang="ja-JP" sz="1000" dirty="0">
                <a:cs typeface="ＭＳ Ｐゴシック"/>
              </a:rPr>
              <a:t>Пучок излучения лазера накачки фокусируется в </a:t>
            </a:r>
          </a:p>
          <a:p>
            <a:r>
              <a:rPr lang="ru-RU" altLang="ja-JP" sz="1000" dirty="0">
                <a:cs typeface="ＭＳ Ｐゴシック"/>
              </a:rPr>
              <a:t>объем струи красителя, в котором практически  </a:t>
            </a:r>
          </a:p>
          <a:p>
            <a:r>
              <a:rPr lang="ru-RU" altLang="ja-JP" sz="1000" dirty="0">
                <a:cs typeface="ＭＳ Ｐゴシック"/>
              </a:rPr>
              <a:t>полностью поглощается. </a:t>
            </a:r>
          </a:p>
          <a:p>
            <a:r>
              <a:rPr lang="ru-RU" altLang="ja-JP" sz="1000" dirty="0">
                <a:cs typeface="ＭＳ Ｐゴシック"/>
              </a:rPr>
              <a:t>В </a:t>
            </a:r>
            <a:endParaRPr lang="ru-RU" altLang="ja-JP" sz="1000" dirty="0" smtClean="0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E7206F-09F8-4960-B9C7-64CF4580AE33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5175" y="4427538"/>
            <a:ext cx="5486400" cy="4321175"/>
          </a:xfrm>
          <a:noFill/>
          <a:ln/>
        </p:spPr>
        <p:txBody>
          <a:bodyPr/>
          <a:lstStyle/>
          <a:p>
            <a:endParaRPr lang="ru-RU" altLang="ja-JP" sz="1000" dirty="0" smtClean="0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A84426-9EAF-4B5B-B2BD-C3FE93BA696D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5538" y="684213"/>
            <a:ext cx="4572000" cy="34290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5175" y="4427538"/>
            <a:ext cx="5486400" cy="4321175"/>
          </a:xfrm>
          <a:noFill/>
          <a:ln/>
        </p:spPr>
        <p:txBody>
          <a:bodyPr/>
          <a:lstStyle/>
          <a:p>
            <a:r>
              <a:rPr lang="ru-RU" altLang="ja-JP" sz="1000" dirty="0" smtClean="0">
                <a:cs typeface="ＭＳ Ｐゴシック"/>
              </a:rPr>
              <a:t>При </a:t>
            </a:r>
            <a:r>
              <a:rPr lang="ru-RU" altLang="ja-JP" sz="1000" dirty="0" smtClean="0">
                <a:cs typeface="ＭＳ Ｐゴシック"/>
              </a:rPr>
              <a:t>переходе от изотопа к изотопу данного элемента происходит ИС атомных уровней, и, соответственно, изменяется частота перехода. В результате, если на этом переходе использовать узкополосный лазер, то измеряя смещение этой частоты по смещению </a:t>
            </a:r>
            <a:r>
              <a:rPr lang="ru-RU" altLang="ja-JP" sz="1000" dirty="0" err="1" smtClean="0">
                <a:cs typeface="ＭＳ Ｐゴシック"/>
              </a:rPr>
              <a:t>фотоионного</a:t>
            </a:r>
            <a:r>
              <a:rPr lang="ru-RU" altLang="ja-JP" sz="1000" dirty="0" smtClean="0">
                <a:cs typeface="ＭＳ Ｐゴシック"/>
              </a:rPr>
              <a:t> резонанса, можно измерить искомый ИС</a:t>
            </a:r>
            <a:r>
              <a:rPr lang="ru-RU" altLang="ja-JP" sz="1000" dirty="0" smtClean="0">
                <a:cs typeface="ＭＳ Ｐゴシック"/>
              </a:rPr>
              <a:t>.</a:t>
            </a:r>
            <a:endParaRPr lang="en-US" altLang="ja-JP" sz="1000" dirty="0" smtClean="0">
              <a:cs typeface="ＭＳ Ｐゴシック"/>
            </a:endParaRPr>
          </a:p>
          <a:p>
            <a:r>
              <a:rPr lang="ru-RU" sz="1000" dirty="0"/>
              <a:t>Различие во взаимодействии </a:t>
            </a:r>
            <a:r>
              <a:rPr lang="ru-RU" sz="1000" dirty="0" smtClean="0"/>
              <a:t>ядер данной изотопической цепочки, </a:t>
            </a:r>
            <a:r>
              <a:rPr lang="ru-RU" sz="1000" dirty="0"/>
              <a:t>имеющих различные размеры и массу, </a:t>
            </a:r>
            <a:r>
              <a:rPr lang="ru-RU" sz="1000" dirty="0" smtClean="0"/>
              <a:t>с </a:t>
            </a:r>
            <a:r>
              <a:rPr lang="ru-RU" sz="1000" dirty="0"/>
              <a:t>электронной оболочкой атомов приводит к так называемому изотопическому </a:t>
            </a:r>
            <a:r>
              <a:rPr lang="ru-RU" sz="1000" dirty="0" smtClean="0"/>
              <a:t>сдвигу атомных уровней. </a:t>
            </a:r>
          </a:p>
          <a:p>
            <a:r>
              <a:rPr lang="ru-RU" sz="1000" dirty="0"/>
              <a:t>Сверхтонкое расщепление </a:t>
            </a:r>
            <a:r>
              <a:rPr lang="ru-RU" sz="1000" dirty="0" smtClean="0"/>
              <a:t>атомных уровней возникает </a:t>
            </a:r>
            <a:r>
              <a:rPr lang="ru-RU" sz="1000" dirty="0"/>
              <a:t>в результате взаимодействия электромагнитных моментов ядра с электромагнитным полем, создаваемым электронами атома. 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/>
              <a:t> </a:t>
            </a:r>
            <a:endParaRPr lang="ru-RU" sz="1000" dirty="0" smtClean="0"/>
          </a:p>
          <a:p>
            <a:r>
              <a:rPr lang="ru-RU" sz="1000" dirty="0" smtClean="0"/>
              <a:t>Лазерный скан – это зависимость </a:t>
            </a:r>
            <a:r>
              <a:rPr lang="ru-RU" sz="1000" dirty="0" err="1" smtClean="0"/>
              <a:t>фотоионного</a:t>
            </a:r>
            <a:r>
              <a:rPr lang="ru-RU" sz="1000" dirty="0" smtClean="0"/>
              <a:t> тока от частоты лазера.</a:t>
            </a:r>
            <a:endParaRPr lang="en-US" sz="1000" dirty="0" smtClean="0"/>
          </a:p>
          <a:p>
            <a:pPr>
              <a:spcBef>
                <a:spcPts val="1200"/>
              </a:spcBef>
            </a:pPr>
            <a:r>
              <a:rPr lang="en-US" altLang="ru-RU" sz="1000" dirty="0" smtClean="0">
                <a:latin typeface="Comic Sans MS" pitchFamily="66" charset="0"/>
              </a:rPr>
              <a:t>By </a:t>
            </a:r>
            <a:r>
              <a:rPr lang="en-US" altLang="ru-RU" sz="1000" dirty="0">
                <a:latin typeface="Comic Sans MS" pitchFamily="66" charset="0"/>
              </a:rPr>
              <a:t>scanning the narrow-band laser frequency over the resonance, together with simultaneous counting of the mass-separated </a:t>
            </a:r>
          </a:p>
          <a:p>
            <a:r>
              <a:rPr lang="en-US" altLang="ru-RU" sz="1000" dirty="0">
                <a:latin typeface="Comic Sans MS" pitchFamily="66" charset="0"/>
              </a:rPr>
              <a:t>photo-ions, the </a:t>
            </a:r>
            <a:r>
              <a:rPr lang="en-US" altLang="ru-RU" sz="1000" b="1" dirty="0">
                <a:latin typeface="Comic Sans MS" pitchFamily="66" charset="0"/>
              </a:rPr>
              <a:t>isotope shifts (IS) </a:t>
            </a:r>
            <a:r>
              <a:rPr lang="en-US" altLang="ru-RU" sz="1000" dirty="0">
                <a:latin typeface="Comic Sans MS" pitchFamily="66" charset="0"/>
              </a:rPr>
              <a:t>and </a:t>
            </a:r>
            <a:r>
              <a:rPr lang="en-US" altLang="ru-RU" sz="1000" b="1" dirty="0">
                <a:latin typeface="Comic Sans MS" pitchFamily="66" charset="0"/>
              </a:rPr>
              <a:t>hyperfine structure (</a:t>
            </a:r>
            <a:r>
              <a:rPr lang="en-US" altLang="ru-RU" sz="1000" b="1" dirty="0" err="1">
                <a:latin typeface="Comic Sans MS" pitchFamily="66" charset="0"/>
              </a:rPr>
              <a:t>hfs</a:t>
            </a:r>
            <a:r>
              <a:rPr lang="en-US" altLang="ru-RU" sz="1000" b="1" dirty="0">
                <a:latin typeface="Comic Sans MS" pitchFamily="66" charset="0"/>
              </a:rPr>
              <a:t>)</a:t>
            </a:r>
            <a:r>
              <a:rPr lang="ru-RU" altLang="ru-RU" sz="1000" b="1" dirty="0">
                <a:latin typeface="Comic Sans MS" pitchFamily="66" charset="0"/>
              </a:rPr>
              <a:t/>
            </a:r>
            <a:br>
              <a:rPr lang="ru-RU" altLang="ru-RU" sz="1000" b="1" dirty="0">
                <a:latin typeface="Comic Sans MS" pitchFamily="66" charset="0"/>
              </a:rPr>
            </a:br>
            <a:r>
              <a:rPr lang="en-US" altLang="ru-RU" sz="1000" dirty="0">
                <a:latin typeface="Comic Sans MS" pitchFamily="66" charset="0"/>
              </a:rPr>
              <a:t>of the atomic spectral lines can be measured</a:t>
            </a:r>
          </a:p>
          <a:p>
            <a:r>
              <a:rPr lang="ru-RU" sz="1000" dirty="0"/>
              <a:t/>
            </a:r>
            <a:br>
              <a:rPr lang="ru-RU" sz="1000" dirty="0"/>
            </a:br>
            <a:endParaRPr lang="ru-RU" altLang="ja-JP" sz="1000" dirty="0" smtClean="0"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34BDB-D31F-4933-8095-B70AC6E4370D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997B-4437-4965-A631-46B6D0C2FE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9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CA2C5-12EE-4200-BCBA-137DC81FEE50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6DEE7-CFD7-4BCD-9A21-956FEE186F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61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266FD-2DE9-4A42-B194-4F5D0D412BFE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A5DC9-364A-49BC-B4A1-388B4AC6A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39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D9014-A943-4168-B976-FD0866230230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8EF91-49C6-4F7E-9667-55FDBFBDF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7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722D5-ABC3-4D31-9FF8-9ED7259A3341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7BB65-6D5F-4A50-9107-1420C8790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14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3DC1A-94BC-4674-A3C2-0E976E0F1939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F3140-1DD4-4004-ACD5-06CC160BF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3FF9-B4C6-47F4-B522-EB99C7AF61DB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124DB-FCEC-45ED-9F93-70FE0C18F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2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EC0A2-DB95-46FF-808E-E7FE917B3954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0C7E-9565-493F-AF29-A8368F267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2E8B-3093-49D5-892F-28AC21C6A1E4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4111F-EF91-43C5-A020-E39A5DD60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27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BF693-09D9-43D3-A725-16195F8ADC29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B0B2B-58AC-4475-A92B-D8CBDC478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E2DD8-9812-4625-9492-4D3666FFF4ED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C9C68-086E-4794-B3D3-5E7625EF3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53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4EDE93-D6E7-426E-8069-DAC6930CE9B3}" type="datetimeFigureOut">
              <a:rPr lang="ru-RU"/>
              <a:pPr>
                <a:defRPr/>
              </a:pPr>
              <a:t>10.06.2023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CBD76A-8232-4379-9DC1-DDB8978B2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43874" y="836712"/>
            <a:ext cx="882061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dirty="0">
                <a:solidFill>
                  <a:srgbClr val="002060"/>
                </a:solidFill>
                <a:latin typeface="Comic Sans MS" panose="030F0702030302020204" pitchFamily="66" charset="0"/>
                <a:ea typeface="Droid Sans Fallback"/>
                <a:cs typeface="Droid Sans Fallback"/>
              </a:rPr>
              <a:t>Исследование изотопов золота методом лазерной </a:t>
            </a:r>
            <a:r>
              <a:rPr lang="ru-RU" alt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Droid Sans Fallback"/>
                <a:cs typeface="Droid Sans Fallback"/>
              </a:rPr>
              <a:t>спектроскопии</a:t>
            </a:r>
            <a:endParaRPr lang="ru-RU" altLang="ru-RU" sz="4800" b="1" dirty="0">
              <a:solidFill>
                <a:srgbClr val="002060"/>
              </a:solidFill>
              <a:latin typeface="Comic Sans MS" panose="030F0702030302020204" pitchFamily="66" charset="0"/>
              <a:ea typeface="Droid Sans Fallback"/>
              <a:cs typeface="Droid Sans Fallback"/>
            </a:endParaRP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43874" y="2345321"/>
            <a:ext cx="2470933" cy="3710072"/>
          </a:xfrm>
          <a:prstGeom prst="rect">
            <a:avLst/>
          </a:prstGeom>
          <a:noFill/>
          <a:ln>
            <a:noFill/>
          </a:ln>
          <a:ex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fontAlgn="auto">
              <a:spcBef>
                <a:spcPts val="546"/>
              </a:spcBef>
              <a:spcAft>
                <a:spcPts val="0"/>
              </a:spcAft>
              <a:buSzPct val="100000"/>
              <a:defRPr/>
            </a:pPr>
            <a:endParaRPr lang="en-US" altLang="ru-RU" sz="1800" b="1" u="sng" dirty="0" smtClean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fontAlgn="auto">
              <a:spcBef>
                <a:spcPts val="546"/>
              </a:spcBef>
              <a:spcAft>
                <a:spcPts val="0"/>
              </a:spcAft>
              <a:buSzPct val="100000"/>
              <a:defRPr/>
            </a:pPr>
            <a:r>
              <a:rPr lang="ru-RU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П.Л</a:t>
            </a:r>
            <a:r>
              <a:rPr lang="ru-RU" altLang="ru-RU" sz="1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Молканов</a:t>
            </a:r>
            <a:r>
              <a:rPr lang="ru-RU" altLang="ru-RU" sz="1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r>
              <a:rPr lang="en-US" altLang="ru-RU" sz="1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buSzPct val="100000"/>
              <a:defRPr/>
            </a:pPr>
            <a:r>
              <a:rPr lang="ru-RU" altLang="ru-RU" sz="1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А.Е. Барзах,</a:t>
            </a:r>
            <a:endParaRPr lang="en-US" altLang="ru-RU" sz="1800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fontAlgn="auto">
              <a:spcBef>
                <a:spcPts val="546"/>
              </a:spcBef>
              <a:spcAft>
                <a:spcPts val="0"/>
              </a:spcAft>
              <a:buSzPct val="100000"/>
              <a:defRPr/>
            </a:pPr>
            <a:r>
              <a:rPr lang="ru-RU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М.Д.</a:t>
            </a:r>
            <a:r>
              <a:rPr lang="en-US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Селиверстов</a:t>
            </a:r>
            <a:r>
              <a:rPr lang="en-US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</a:t>
            </a:r>
            <a:endParaRPr lang="ru-RU" altLang="ru-RU" sz="1800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fontAlgn="auto">
              <a:spcBef>
                <a:spcPts val="546"/>
              </a:spcBef>
              <a:spcAft>
                <a:spcPts val="0"/>
              </a:spcAft>
              <a:buSzPct val="100000"/>
              <a:defRPr/>
            </a:pPr>
            <a:r>
              <a:rPr lang="ru-RU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Д.В</a:t>
            </a:r>
            <a:r>
              <a:rPr lang="ru-RU" altLang="ru-RU" sz="1800" b="1" dirty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Федоров</a:t>
            </a:r>
            <a:r>
              <a:rPr lang="en-US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endParaRPr lang="en-US" altLang="ru-RU" sz="1800" b="1" dirty="0">
              <a:solidFill>
                <a:srgbClr val="0070C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lvl="0" fontAlgn="auto">
              <a:spcBef>
                <a:spcPts val="600"/>
              </a:spcBef>
              <a:spcAft>
                <a:spcPts val="0"/>
              </a:spcAft>
              <a:buSzPct val="100000"/>
              <a:tabLst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Comic Sans MS" panose="030F0702030302020204" pitchFamily="66" charset="0"/>
                <a:ea typeface="Droid Sans Fallback"/>
                <a:cs typeface="Droid Sans Fallback"/>
              </a:rPr>
              <a:t>НИЦ КИ – «ПИЯФ»</a:t>
            </a:r>
          </a:p>
          <a:p>
            <a:pPr lvl="0" fontAlgn="auto">
              <a:spcBef>
                <a:spcPts val="600"/>
              </a:spcBef>
              <a:spcAft>
                <a:spcPts val="0"/>
              </a:spcAft>
              <a:buSzPct val="100000"/>
              <a:tabLst/>
              <a:defRPr/>
            </a:pPr>
            <a:endParaRPr lang="ru-RU" altLang="ru-RU" sz="1800" b="1" dirty="0">
              <a:solidFill>
                <a:srgbClr val="002060"/>
              </a:solidFill>
              <a:latin typeface="Comic Sans MS" panose="030F0702030302020204" pitchFamily="66" charset="0"/>
              <a:ea typeface="Droid Sans Fallback"/>
              <a:cs typeface="Droid Sans Fallback"/>
            </a:endParaRPr>
          </a:p>
          <a:p>
            <a:pPr lvl="0" fontAlgn="auto">
              <a:spcBef>
                <a:spcPts val="600"/>
              </a:spcBef>
              <a:spcAft>
                <a:spcPts val="0"/>
              </a:spcAft>
              <a:buSzPct val="100000"/>
              <a:tabLst/>
              <a:defRPr/>
            </a:pPr>
            <a:r>
              <a:rPr lang="en-US" alt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IS534 collaboration</a:t>
            </a:r>
          </a:p>
          <a:p>
            <a:pPr fontAlgn="auto">
              <a:spcBef>
                <a:spcPts val="546"/>
              </a:spcBef>
              <a:spcAft>
                <a:spcPts val="0"/>
              </a:spcAft>
              <a:buSzPct val="100000"/>
              <a:defRPr/>
            </a:pPr>
            <a:r>
              <a:rPr lang="en-US" altLang="ru-RU" sz="1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Droid Sans Fallback"/>
                <a:cs typeface="Droid Sans Fallback"/>
              </a:rPr>
              <a:t>ISOLDE (CERN)</a:t>
            </a:r>
            <a:endParaRPr lang="en-US" altLang="ru-RU" sz="1600" b="1" dirty="0">
              <a:solidFill>
                <a:srgbClr val="002060"/>
              </a:solidFill>
              <a:latin typeface="Comic Sans MS" panose="030F0702030302020204" pitchFamily="66" charset="0"/>
              <a:ea typeface="Droid Sans Fallback"/>
              <a:cs typeface="Droid Sans Fallback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quarter" idx="10"/>
          </p:nvPr>
        </p:nvSpPr>
        <p:spPr>
          <a:xfrm>
            <a:off x="6907088" y="6458178"/>
            <a:ext cx="20574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tx1"/>
                </a:solidFill>
              </a:rPr>
              <a:t>13/06/2023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62" y="55637"/>
            <a:ext cx="5486585" cy="692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t="38011" r="12722" b="39980"/>
          <a:stretch/>
        </p:blipFill>
        <p:spPr>
          <a:xfrm>
            <a:off x="158306" y="5872210"/>
            <a:ext cx="2051720" cy="430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" r="11604" b="13260"/>
          <a:stretch/>
        </p:blipFill>
        <p:spPr>
          <a:xfrm>
            <a:off x="2614807" y="2132855"/>
            <a:ext cx="6349681" cy="4135005"/>
          </a:xfrm>
          <a:prstGeom prst="rect">
            <a:avLst/>
          </a:prstGeom>
        </p:spPr>
      </p:pic>
      <p:sp>
        <p:nvSpPr>
          <p:cNvPr id="9" name="Нижний колонтитул 2"/>
          <p:cNvSpPr txBox="1">
            <a:spLocks/>
          </p:cNvSpPr>
          <p:nvPr/>
        </p:nvSpPr>
        <p:spPr bwMode="auto">
          <a:xfrm>
            <a:off x="1292678" y="6453632"/>
            <a:ext cx="627277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НИЦ «Курчатовский институт» - ПИЯФ</a:t>
            </a:r>
            <a:r>
              <a:rPr 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семинар ОФВЭ</a:t>
            </a:r>
          </a:p>
        </p:txBody>
      </p:sp>
      <p:pic>
        <p:nvPicPr>
          <p:cNvPr id="10" name="Picture 7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7724922" y="0"/>
            <a:ext cx="1242011" cy="10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9691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-7938" y="1"/>
            <a:ext cx="9144000" cy="47667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24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Photo-ion detection methods</a:t>
            </a:r>
            <a:endParaRPr lang="ru-RU" sz="2400" b="1" dirty="0">
              <a:solidFill>
                <a:sysClr val="window" lastClr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5112568" cy="38868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7934" y="743368"/>
            <a:ext cx="3312368" cy="830997"/>
          </a:xfrm>
          <a:prstGeom prst="rect">
            <a:avLst/>
          </a:prstGeom>
          <a:ln w="25400" cmpd="sng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Variation </a:t>
            </a:r>
            <a:r>
              <a:rPr lang="en-US" sz="1600" dirty="0">
                <a:latin typeface="Comic Sans MS" panose="030F0702030302020204" pitchFamily="66" charset="0"/>
              </a:rPr>
              <a:t>in production </a:t>
            </a:r>
            <a:r>
              <a:rPr lang="en-US" sz="1600" dirty="0" smtClean="0">
                <a:latin typeface="Comic Sans MS" panose="030F0702030302020204" pitchFamily="66" charset="0"/>
              </a:rPr>
              <a:t>rates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Different decay properties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Isobaric contaminants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866479"/>
            <a:ext cx="4176464" cy="584775"/>
          </a:xfrm>
          <a:prstGeom prst="rect">
            <a:avLst/>
          </a:prstGeom>
          <a:ln w="25400" cmpd="sng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Several </a:t>
            </a:r>
            <a:r>
              <a:rPr lang="en-US" sz="1600" dirty="0">
                <a:latin typeface="Comic Sans MS" panose="030F0702030302020204" pitchFamily="66" charset="0"/>
              </a:rPr>
              <a:t>complementary </a:t>
            </a:r>
            <a:r>
              <a:rPr lang="en-US" sz="1600" dirty="0" smtClean="0">
                <a:latin typeface="Comic Sans MS" panose="030F0702030302020204" pitchFamily="66" charset="0"/>
              </a:rPr>
              <a:t>methods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of </a:t>
            </a:r>
            <a:r>
              <a:rPr lang="en-US" sz="1600" dirty="0">
                <a:latin typeface="Comic Sans MS" panose="030F0702030302020204" pitchFamily="66" charset="0"/>
              </a:rPr>
              <a:t>photo-ion detection are </a:t>
            </a:r>
            <a:r>
              <a:rPr lang="en-US" sz="1600" dirty="0" smtClean="0">
                <a:latin typeface="Comic Sans MS" panose="030F0702030302020204" pitchFamily="66" charset="0"/>
              </a:rPr>
              <a:t>required!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3708291" y="978847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201"/>
          <p:cNvSpPr txBox="1">
            <a:spLocks noChangeArrowheads="1"/>
          </p:cNvSpPr>
          <p:nvPr/>
        </p:nvSpPr>
        <p:spPr bwMode="auto">
          <a:xfrm>
            <a:off x="5652120" y="2852936"/>
            <a:ext cx="3280851" cy="234218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Comic Sans MS" pitchFamily="66" charset="0"/>
              </a:rPr>
              <a:t>ISOLDE detection systems:</a:t>
            </a:r>
            <a:endParaRPr lang="en-US" sz="1600" dirty="0">
              <a:solidFill>
                <a:srgbClr val="0070C0"/>
              </a:solidFill>
              <a:latin typeface="Comic Sans MS" pitchFamily="66" charset="0"/>
            </a:endParaRP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Faraday cup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latin typeface="Comic Sans MS" panose="030F0702030302020204" pitchFamily="66" charset="0"/>
              </a:rPr>
              <a:t>The Windmill a-decay </a:t>
            </a:r>
            <a:r>
              <a:rPr lang="en-US" sz="1600" dirty="0" smtClean="0"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spectroscopy setup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ISOLTRAP </a:t>
            </a:r>
            <a:r>
              <a:rPr lang="en-US" sz="1600" dirty="0" err="1" smtClean="0">
                <a:latin typeface="Comic Sans MS" panose="030F0702030302020204" pitchFamily="66" charset="0"/>
              </a:rPr>
              <a:t>Multireflection</a:t>
            </a:r>
            <a:r>
              <a:rPr lang="en-US" sz="1600" dirty="0" smtClean="0"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Time-of-Flight </a:t>
            </a:r>
            <a:r>
              <a:rPr lang="en-US" sz="1600" dirty="0">
                <a:latin typeface="Comic Sans MS" panose="030F0702030302020204" pitchFamily="66" charset="0"/>
              </a:rPr>
              <a:t>Mass </a:t>
            </a:r>
            <a:r>
              <a:rPr lang="en-US" sz="1600" dirty="0" smtClean="0">
                <a:latin typeface="Comic Sans MS" panose="030F0702030302020204" pitchFamily="66" charset="0"/>
              </a:rPr>
              <a:t>Separator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135780" y="2060848"/>
            <a:ext cx="5364088" cy="3398576"/>
            <a:chOff x="5904005" y="2320787"/>
            <a:chExt cx="5364088" cy="3398576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2" t="11037" r="7724" b="10212"/>
            <a:stretch/>
          </p:blipFill>
          <p:spPr>
            <a:xfrm>
              <a:off x="5904005" y="3422658"/>
              <a:ext cx="5364088" cy="2296705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7354363" y="2320787"/>
              <a:ext cx="260199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latin typeface="Comic Sans MS" pitchFamily="66" charset="0"/>
                </a:rPr>
                <a:t>Scans </a:t>
              </a:r>
              <a:r>
                <a:rPr lang="en-US" dirty="0">
                  <a:solidFill>
                    <a:srgbClr val="0070C0"/>
                  </a:solidFill>
                  <a:latin typeface="Comic Sans MS" pitchFamily="66" charset="0"/>
                </a:rPr>
                <a:t>of the </a:t>
              </a:r>
              <a:r>
                <a:rPr lang="en-US" baseline="30000" dirty="0" smtClean="0">
                  <a:solidFill>
                    <a:srgbClr val="0070C0"/>
                  </a:solidFill>
                  <a:latin typeface="Comic Sans MS" pitchFamily="66" charset="0"/>
                </a:rPr>
                <a:t>197</a:t>
              </a:r>
              <a:r>
                <a:rPr lang="en-US" dirty="0" smtClean="0">
                  <a:solidFill>
                    <a:srgbClr val="0070C0"/>
                  </a:solidFill>
                  <a:latin typeface="Comic Sans MS" pitchFamily="66" charset="0"/>
                </a:rPr>
                <a:t>Au</a:t>
              </a:r>
            </a:p>
            <a:p>
              <a:r>
                <a:rPr lang="en-US" dirty="0" smtClean="0">
                  <a:solidFill>
                    <a:srgbClr val="0070C0"/>
                  </a:solidFill>
                  <a:latin typeface="Comic Sans MS" pitchFamily="66" charset="0"/>
                </a:rPr>
                <a:t>first </a:t>
              </a:r>
              <a:r>
                <a:rPr lang="en-US" dirty="0">
                  <a:solidFill>
                    <a:srgbClr val="0070C0"/>
                  </a:solidFill>
                  <a:latin typeface="Comic Sans MS" pitchFamily="66" charset="0"/>
                </a:rPr>
                <a:t>step </a:t>
              </a:r>
              <a:r>
                <a:rPr lang="en-US" dirty="0" smtClean="0">
                  <a:solidFill>
                    <a:srgbClr val="0070C0"/>
                  </a:solidFill>
                  <a:latin typeface="Comic Sans MS" pitchFamily="66" charset="0"/>
                </a:rPr>
                <a:t>transition</a:t>
              </a:r>
            </a:p>
            <a:p>
              <a:r>
                <a:rPr lang="en-US" dirty="0" smtClean="0">
                  <a:solidFill>
                    <a:srgbClr val="0070C0"/>
                  </a:solidFill>
                  <a:latin typeface="Comic Sans MS" pitchFamily="66" charset="0"/>
                </a:rPr>
                <a:t>on Faraday cup</a:t>
              </a:r>
              <a:endParaRPr lang="en-US" dirty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4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-7938" y="1"/>
            <a:ext cx="9144000" cy="47667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2000" b="1" dirty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“Windmill” α</a:t>
            </a:r>
            <a:r>
              <a:rPr lang="en-US" sz="2000" b="1" dirty="0" err="1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lpha</a:t>
            </a:r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-decay </a:t>
            </a:r>
            <a:r>
              <a:rPr lang="en-US" sz="2000" b="1" dirty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spectroscopy </a:t>
            </a:r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setup </a:t>
            </a:r>
            <a:endParaRPr lang="ru-RU" sz="2000" b="1" dirty="0">
              <a:solidFill>
                <a:sysClr val="window" lastClr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4116" y="1268760"/>
            <a:ext cx="3312368" cy="4601260"/>
          </a:xfrm>
          <a:prstGeom prst="rect">
            <a:avLst/>
          </a:prstGeom>
          <a:ln w="25400" cmpd="sng"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This “Windmill” geometry </a:t>
            </a:r>
            <a:r>
              <a:rPr lang="en-US" sz="1600" dirty="0">
                <a:latin typeface="Comic Sans MS" panose="030F0702030302020204" pitchFamily="66" charset="0"/>
              </a:rPr>
              <a:t>allows effective measurements of both  singles and coincident particle decays of  implanted </a:t>
            </a:r>
            <a:r>
              <a:rPr lang="en-US" sz="1600" dirty="0" smtClean="0">
                <a:latin typeface="Comic Sans MS" panose="030F0702030302020204" pitchFamily="66" charset="0"/>
              </a:rPr>
              <a:t>activity: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alpha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gamma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electrons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fission fragments</a:t>
            </a:r>
          </a:p>
          <a:p>
            <a:endParaRPr lang="en-US" sz="1600" dirty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Silicon detectors (Si 1, Si 2) cover a solid angle of 50-­66%.</a:t>
            </a: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endParaRPr lang="en-US" sz="1600" dirty="0" smtClean="0">
              <a:latin typeface="Comic Sans MS" panose="030F0702030302020204" pitchFamily="66" charset="0"/>
            </a:endParaRPr>
          </a:p>
          <a:p>
            <a:r>
              <a:rPr lang="en-US" sz="1600" dirty="0" smtClean="0">
                <a:latin typeface="Comic Sans MS" panose="030F0702030302020204" pitchFamily="66" charset="0"/>
              </a:rPr>
              <a:t>Additional detectors (Si 3, Si 4) are placed to study</a:t>
            </a:r>
            <a:r>
              <a:rPr lang="en-US" sz="1600" dirty="0">
                <a:latin typeface="Comic Sans MS" panose="030F0702030302020204" pitchFamily="66" charset="0"/>
              </a:rPr>
              <a:t>	</a:t>
            </a:r>
            <a:r>
              <a:rPr lang="en-US" sz="1600" dirty="0" smtClean="0">
                <a:latin typeface="Comic Sans MS" panose="030F0702030302020204" pitchFamily="66" charset="0"/>
              </a:rPr>
              <a:t> the decay</a:t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of the longer-lived</a:t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daughter products</a:t>
            </a:r>
            <a:r>
              <a:rPr lang="en-US" sz="1600" dirty="0">
                <a:latin typeface="Comic Sans MS" panose="030F0702030302020204" pitchFamily="66" charset="0"/>
              </a:rPr>
              <a:t>.	</a:t>
            </a:r>
          </a:p>
          <a:p>
            <a:r>
              <a:rPr lang="en-US" sz="1600" dirty="0">
                <a:latin typeface="Comic Sans MS" panose="030F0702030302020204" pitchFamily="66" charset="0"/>
              </a:rPr>
              <a:t>  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70" y="3883847"/>
            <a:ext cx="5135140" cy="24989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13" y="620688"/>
            <a:ext cx="5272454" cy="2973664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608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-7938" y="1"/>
            <a:ext cx="9144000" cy="476672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2000" b="1" dirty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ISOLTRAP MR–</a:t>
            </a:r>
            <a:r>
              <a:rPr lang="en-US" sz="2000" b="1" dirty="0" err="1">
                <a:solidFill>
                  <a:sysClr val="window" lastClr="FFFFFF"/>
                </a:solidFill>
                <a:latin typeface="Comic Sans MS" panose="030F0702030302020204" pitchFamily="66" charset="0"/>
              </a:rPr>
              <a:t>ToF</a:t>
            </a:r>
            <a:r>
              <a:rPr lang="en-US" sz="2000" b="1" dirty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 mass separator</a:t>
            </a:r>
            <a:endParaRPr lang="ru-RU" sz="2000" b="1" dirty="0">
              <a:solidFill>
                <a:sysClr val="window" lastClr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9632" y="692696"/>
            <a:ext cx="7200800" cy="923330"/>
          </a:xfrm>
          <a:prstGeom prst="rect">
            <a:avLst/>
          </a:prstGeom>
          <a:ln w="25400" cmpd="sng">
            <a:noFill/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The primary use of </a:t>
            </a:r>
            <a:r>
              <a:rPr lang="en-US" sz="1800" dirty="0" smtClean="0">
                <a:latin typeface="Comic Sans MS" panose="030F0702030302020204" pitchFamily="66" charset="0"/>
              </a:rPr>
              <a:t>MR-</a:t>
            </a:r>
            <a:r>
              <a:rPr lang="en-US" sz="1800" dirty="0" err="1" smtClean="0">
                <a:latin typeface="Comic Sans MS" panose="030F0702030302020204" pitchFamily="66" charset="0"/>
              </a:rPr>
              <a:t>ToF</a:t>
            </a:r>
            <a:r>
              <a:rPr lang="en-US" sz="1800" dirty="0" smtClean="0">
                <a:latin typeface="Comic Sans MS" panose="030F0702030302020204" pitchFamily="66" charset="0"/>
              </a:rPr>
              <a:t> is </a:t>
            </a:r>
            <a:r>
              <a:rPr lang="en-US" sz="1800" dirty="0">
                <a:latin typeface="Comic Sans MS" panose="030F0702030302020204" pitchFamily="66" charset="0"/>
              </a:rPr>
              <a:t>the removal of </a:t>
            </a:r>
            <a:r>
              <a:rPr lang="en-US" sz="1800" dirty="0" smtClean="0">
                <a:latin typeface="Comic Sans MS" panose="030F0702030302020204" pitchFamily="66" charset="0"/>
              </a:rPr>
              <a:t>contaminants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in </a:t>
            </a:r>
            <a:r>
              <a:rPr lang="en-US" sz="1800" dirty="0">
                <a:latin typeface="Comic Sans MS" panose="030F0702030302020204" pitchFamily="66" charset="0"/>
              </a:rPr>
              <a:t>the ion bunch before injection into the dual Penning trap </a:t>
            </a:r>
            <a:r>
              <a:rPr lang="en-US" sz="1800" dirty="0" smtClean="0"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precision </a:t>
            </a:r>
            <a:r>
              <a:rPr lang="en-US" sz="1800" dirty="0">
                <a:latin typeface="Comic Sans MS" panose="030F0702030302020204" pitchFamily="66" charset="0"/>
              </a:rPr>
              <a:t>mass measurement </a:t>
            </a:r>
            <a:r>
              <a:rPr lang="en-US" sz="1800" dirty="0" smtClean="0">
                <a:latin typeface="Comic Sans MS" panose="030F0702030302020204" pitchFamily="66" charset="0"/>
              </a:rPr>
              <a:t>system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8527881" cy="20162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59632" y="4365104"/>
            <a:ext cx="6624736" cy="1846659"/>
          </a:xfrm>
          <a:prstGeom prst="rect">
            <a:avLst/>
          </a:prstGeom>
          <a:ln w="25400" cmpd="sng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600" dirty="0">
                <a:latin typeface="Comic Sans MS" panose="030F0702030302020204" pitchFamily="66" charset="0"/>
              </a:rPr>
              <a:t>An ion bunch from the ISOLTRAP RFQ cooler-</a:t>
            </a:r>
            <a:r>
              <a:rPr lang="en-US" sz="1600" dirty="0" err="1">
                <a:latin typeface="Comic Sans MS" panose="030F0702030302020204" pitchFamily="66" charset="0"/>
              </a:rPr>
              <a:t>buncher</a:t>
            </a:r>
            <a:r>
              <a:rPr lang="en-US" sz="1600" dirty="0">
                <a:latin typeface="Comic Sans MS" panose="030F0702030302020204" pitchFamily="66" charset="0"/>
              </a:rPr>
              <a:t> oscillates between </a:t>
            </a:r>
            <a:r>
              <a:rPr lang="en-US" sz="1600" dirty="0" smtClean="0">
                <a:latin typeface="Comic Sans MS" panose="030F0702030302020204" pitchFamily="66" charset="0"/>
              </a:rPr>
              <a:t>electrostatic on-mirrors. 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1600" dirty="0" smtClean="0">
                <a:latin typeface="Comic Sans MS" panose="030F0702030302020204" pitchFamily="66" charset="0"/>
              </a:rPr>
              <a:t>Triggering </a:t>
            </a:r>
            <a:r>
              <a:rPr lang="en-US" sz="1600" dirty="0">
                <a:latin typeface="Comic Sans MS" panose="030F0702030302020204" pitchFamily="66" charset="0"/>
              </a:rPr>
              <a:t>the ion detector on the ejection time from the RFQ enables discrimination between different ion species (isobars) according to their mass-dependent flight time </a:t>
            </a:r>
            <a:r>
              <a:rPr lang="en-US" sz="1600" dirty="0" smtClean="0">
                <a:latin typeface="Comic Sans MS" panose="030F0702030302020204" pitchFamily="66" charset="0"/>
              </a:rPr>
              <a:t>distribution </a:t>
            </a:r>
            <a:r>
              <a:rPr lang="en-US" sz="1600" dirty="0">
                <a:latin typeface="Comic Sans MS" panose="030F0702030302020204" pitchFamily="66" charset="0"/>
              </a:rPr>
              <a:t> 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3995740" y="1"/>
            <a:ext cx="1199353" cy="523212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800"/>
              <a:t>ИРИС</a:t>
            </a:r>
          </a:p>
        </p:txBody>
      </p:sp>
      <p:sp>
        <p:nvSpPr>
          <p:cNvPr id="6" name="Заголовок 6"/>
          <p:cNvSpPr txBox="1">
            <a:spLocks/>
          </p:cNvSpPr>
          <p:nvPr/>
        </p:nvSpPr>
        <p:spPr bwMode="auto">
          <a:xfrm>
            <a:off x="-7938" y="0"/>
            <a:ext cx="9144000" cy="523213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Laser </a:t>
            </a:r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spectroscopy for nuclear physics</a:t>
            </a:r>
            <a:endParaRPr lang="ru-RU" sz="2000" b="1" dirty="0">
              <a:solidFill>
                <a:sysClr val="window" lastClr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201"/>
          <p:cNvSpPr txBox="1">
            <a:spLocks noChangeArrowheads="1"/>
          </p:cNvSpPr>
          <p:nvPr/>
        </p:nvSpPr>
        <p:spPr bwMode="auto">
          <a:xfrm>
            <a:off x="980390" y="686405"/>
            <a:ext cx="74158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Comic Sans MS" pitchFamily="66" charset="0"/>
              </a:rPr>
              <a:t>Laser </a:t>
            </a:r>
            <a:r>
              <a:rPr lang="en-US" sz="1600" dirty="0">
                <a:latin typeface="Comic Sans MS" pitchFamily="66" charset="0"/>
              </a:rPr>
              <a:t>resonance ionization </a:t>
            </a:r>
            <a:r>
              <a:rPr lang="en-US" sz="1600" dirty="0" smtClean="0">
                <a:latin typeface="Comic Sans MS" pitchFamily="66" charset="0"/>
              </a:rPr>
              <a:t>spectroscopy is an extremely </a:t>
            </a:r>
            <a:r>
              <a:rPr lang="en-US" sz="1600" dirty="0">
                <a:latin typeface="Comic Sans MS" pitchFamily="66" charset="0"/>
              </a:rPr>
              <a:t>sensitive </a:t>
            </a:r>
            <a:r>
              <a:rPr lang="en-US" sz="1600" dirty="0" smtClean="0">
                <a:latin typeface="Comic Sans MS" pitchFamily="66" charset="0"/>
              </a:rPr>
              <a:t>method</a:t>
            </a:r>
          </a:p>
          <a:p>
            <a:r>
              <a:rPr lang="en-US" sz="1600" dirty="0" smtClean="0">
                <a:latin typeface="Comic Sans MS" pitchFamily="66" charset="0"/>
              </a:rPr>
              <a:t>of </a:t>
            </a:r>
            <a:r>
              <a:rPr lang="en-US" sz="1600" dirty="0">
                <a:latin typeface="Comic Sans MS" pitchFamily="66" charset="0"/>
              </a:rPr>
              <a:t>probing the nuclear </a:t>
            </a:r>
            <a:r>
              <a:rPr lang="en-US" sz="1600" dirty="0" smtClean="0">
                <a:latin typeface="Comic Sans MS" pitchFamily="66" charset="0"/>
              </a:rPr>
              <a:t>ground and </a:t>
            </a:r>
            <a:r>
              <a:rPr lang="en-US" sz="1600" dirty="0">
                <a:latin typeface="Comic Sans MS" pitchFamily="66" charset="0"/>
              </a:rPr>
              <a:t>metastable states via </a:t>
            </a:r>
            <a:r>
              <a:rPr lang="en-US" sz="1600" dirty="0" smtClean="0">
                <a:latin typeface="Comic Sans MS" pitchFamily="66" charset="0"/>
              </a:rPr>
              <a:t>measurements</a:t>
            </a:r>
          </a:p>
          <a:p>
            <a:r>
              <a:rPr lang="en-US" sz="1600" dirty="0" smtClean="0">
                <a:latin typeface="Comic Sans MS" pitchFamily="66" charset="0"/>
              </a:rPr>
              <a:t>of </a:t>
            </a:r>
            <a:r>
              <a:rPr lang="en-US" sz="1600" dirty="0">
                <a:latin typeface="Comic Sans MS" pitchFamily="66" charset="0"/>
              </a:rPr>
              <a:t>isotopic shifts (</a:t>
            </a:r>
            <a:r>
              <a:rPr lang="en-US" sz="1600" dirty="0" smtClean="0">
                <a:latin typeface="Comic Sans MS" pitchFamily="66" charset="0"/>
              </a:rPr>
              <a:t>IS) and </a:t>
            </a:r>
            <a:r>
              <a:rPr lang="en-US" sz="1600" dirty="0">
                <a:latin typeface="Comic Sans MS" pitchFamily="66" charset="0"/>
              </a:rPr>
              <a:t>hyperfine structure (HFS) of atomic transitions</a:t>
            </a:r>
            <a:r>
              <a:rPr lang="en-US" sz="1600" dirty="0" smtClean="0">
                <a:latin typeface="Comic Sans MS" pitchFamily="66" charset="0"/>
              </a:rPr>
              <a:t>.</a:t>
            </a:r>
            <a:endParaRPr lang="en-US" sz="1600" dirty="0" smtClean="0">
              <a:latin typeface="Comic Sans MS" pitchFamily="66" charset="0"/>
            </a:endParaRPr>
          </a:p>
          <a:p>
            <a:pPr>
              <a:spcBef>
                <a:spcPts val="300"/>
              </a:spcBef>
            </a:pPr>
            <a:r>
              <a:rPr lang="en-US" sz="1600" dirty="0" smtClean="0">
                <a:latin typeface="Comic Sans MS" pitchFamily="66" charset="0"/>
              </a:rPr>
              <a:t>Deduced </a:t>
            </a:r>
            <a:r>
              <a:rPr lang="en-US" sz="1600" b="1" dirty="0" smtClean="0">
                <a:solidFill>
                  <a:srgbClr val="0070C0"/>
                </a:solidFill>
                <a:latin typeface="Comic Sans MS" pitchFamily="66" charset="0"/>
              </a:rPr>
              <a:t>nuclear parameters</a:t>
            </a:r>
            <a:r>
              <a:rPr lang="ru-RU" sz="1600" dirty="0" smtClean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are: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itchFamily="66" charset="0"/>
              </a:rPr>
              <a:t>changes </a:t>
            </a:r>
            <a:r>
              <a:rPr lang="en-US" sz="1600" dirty="0">
                <a:latin typeface="Comic Sans MS" panose="030F0702030302020204" pitchFamily="66" charset="0"/>
              </a:rPr>
              <a:t>in the mean-square charge </a:t>
            </a:r>
            <a:r>
              <a:rPr lang="en-US" sz="1600" dirty="0" smtClean="0">
                <a:latin typeface="Comic Sans MS" panose="030F0702030302020204" pitchFamily="66" charset="0"/>
              </a:rPr>
              <a:t>radius </a:t>
            </a:r>
            <a:r>
              <a:rPr lang="ru-RU" sz="17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δ</a:t>
            </a:r>
            <a:r>
              <a:rPr lang="en-US" sz="17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</a:t>
            </a:r>
            <a:r>
              <a:rPr lang="en-US" sz="1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</a:t>
            </a:r>
            <a:r>
              <a:rPr lang="ru-RU" sz="1700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r>
              <a:rPr lang="en-US" sz="17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</a:t>
            </a:r>
            <a:r>
              <a:rPr lang="en-US" sz="1100" b="1" dirty="0" smtClean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A,A</a:t>
            </a:r>
            <a:r>
              <a:rPr lang="en-US" sz="1100" b="1" baseline="-25000" dirty="0" smtClean="0">
                <a:solidFill>
                  <a:srgbClr val="0070C0"/>
                </a:solidFill>
                <a:latin typeface="Comic Sans MS" panose="030F0702030302020204" pitchFamily="66" charset="0"/>
                <a:sym typeface="Symbol"/>
              </a:rPr>
              <a:t>0</a:t>
            </a:r>
            <a:endParaRPr lang="en-US" sz="1100" b="1" baseline="-25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600" dirty="0">
                <a:latin typeface="Comic Sans MS" panose="030F0702030302020204" pitchFamily="66" charset="0"/>
              </a:rPr>
              <a:t>electric quadrupole moment </a:t>
            </a:r>
            <a:r>
              <a:rPr lang="en-US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</a:t>
            </a:r>
            <a:r>
              <a:rPr lang="en-US" sz="1600" b="1" i="1" baseline="-25000" dirty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1600" i="1" dirty="0">
                <a:latin typeface="Comic Sans MS" panose="030F0702030302020204" pitchFamily="66" charset="0"/>
              </a:rPr>
              <a:t>  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nuclear spin </a:t>
            </a:r>
            <a:r>
              <a:rPr lang="en-US" sz="17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magnetic dipole moment</a:t>
            </a:r>
            <a:r>
              <a:rPr lang="en-US" sz="1600" i="1" dirty="0" smtClean="0">
                <a:latin typeface="Comic Sans MS" panose="030F0702030302020204" pitchFamily="66" charset="0"/>
              </a:rPr>
              <a:t> </a:t>
            </a:r>
            <a:r>
              <a:rPr lang="el-GR" sz="17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μ</a:t>
            </a:r>
            <a:r>
              <a:rPr lang="en-US" sz="1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endParaRPr lang="en-US" sz="1600" b="1" i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600" dirty="0" smtClean="0">
                <a:latin typeface="Comic Sans MS" panose="030F0702030302020204" pitchFamily="66" charset="0"/>
              </a:rPr>
              <a:t>electric quadrupole moment </a:t>
            </a:r>
            <a:r>
              <a:rPr lang="en-US" sz="1600" b="1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Q</a:t>
            </a:r>
            <a:r>
              <a:rPr lang="en-US" sz="1600" b="1" i="1" baseline="-25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en-US" sz="1600" i="1" dirty="0" smtClean="0">
                <a:latin typeface="Comic Sans MS" panose="030F0702030302020204" pitchFamily="66" charset="0"/>
              </a:rPr>
              <a:t>  </a:t>
            </a:r>
            <a:endParaRPr lang="en-US" sz="1600" i="1" dirty="0">
              <a:latin typeface="Comic Sans MS" pitchFamily="66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4407" y="2917789"/>
            <a:ext cx="7199313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58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74" y="2293434"/>
            <a:ext cx="1524213" cy="1524214"/>
          </a:xfrm>
          <a:prstGeom prst="rect">
            <a:avLst/>
          </a:prstGeom>
        </p:spPr>
      </p:pic>
      <p:sp>
        <p:nvSpPr>
          <p:cNvPr id="32769" name="Заголовок 6"/>
          <p:cNvSpPr txBox="1">
            <a:spLocks/>
          </p:cNvSpPr>
          <p:nvPr/>
        </p:nvSpPr>
        <p:spPr bwMode="auto">
          <a:xfrm>
            <a:off x="0" y="0"/>
            <a:ext cx="9144000" cy="527050"/>
          </a:xfrm>
          <a:prstGeom prst="rect">
            <a:avLst/>
          </a:prstGeom>
          <a:solidFill>
            <a:srgbClr val="0070C0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lIns="71323" tIns="35662" rIns="71323" bIns="35662" anchor="ctr"/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  <a:latin typeface="Comic Sans MS" pitchFamily="66" charset="0"/>
              </a:rPr>
              <a:t>Nuclear </a:t>
            </a: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charge radius </a:t>
            </a:r>
            <a:r>
              <a:rPr lang="en-US" b="1" dirty="0">
                <a:solidFill>
                  <a:srgbClr val="FFFFFF"/>
                </a:solidFill>
                <a:latin typeface="Comic Sans MS" pitchFamily="66" charset="0"/>
              </a:rPr>
              <a:t>and Nuclear </a:t>
            </a: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deformation</a:t>
            </a:r>
            <a:endParaRPr lang="ru-RU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2339752" y="697474"/>
            <a:ext cx="1664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latin typeface="Comic Sans MS" pitchFamily="66" charset="0"/>
              </a:rPr>
              <a:t>mean-square nuclear</a:t>
            </a:r>
          </a:p>
          <a:p>
            <a:r>
              <a:rPr lang="en-US" sz="1200" dirty="0">
                <a:latin typeface="Comic Sans MS" pitchFamily="66" charset="0"/>
              </a:rPr>
              <a:t>charge radius (</a:t>
            </a:r>
            <a:r>
              <a:rPr lang="en-US" sz="1200" i="1" dirty="0" err="1">
                <a:latin typeface="Comic Sans MS" pitchFamily="66" charset="0"/>
              </a:rPr>
              <a:t>mscr</a:t>
            </a:r>
            <a:r>
              <a:rPr lang="en-US" sz="1200" dirty="0">
                <a:latin typeface="Comic Sans MS" pitchFamily="66" charset="0"/>
              </a:rPr>
              <a:t>)</a:t>
            </a:r>
            <a:endParaRPr lang="ru-RU" sz="1200" dirty="0">
              <a:latin typeface="Comic Sans MS" pitchFamily="66" charset="0"/>
            </a:endParaRPr>
          </a:p>
        </p:txBody>
      </p:sp>
      <p:pic>
        <p:nvPicPr>
          <p:cNvPr id="32771" name="Рисунок 3"/>
          <p:cNvPicPr>
            <a:picLocks noChangeAspect="1"/>
          </p:cNvPicPr>
          <p:nvPr/>
        </p:nvPicPr>
        <p:blipFill>
          <a:blip r:embed="rId4"/>
          <a:srcRect l="11745" t="29816" r="16872" b="25858"/>
          <a:stretch>
            <a:fillRect/>
          </a:stretch>
        </p:blipFill>
        <p:spPr bwMode="auto">
          <a:xfrm>
            <a:off x="415702" y="630799"/>
            <a:ext cx="192405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31760" y="1856575"/>
            <a:ext cx="50807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spc="100" dirty="0" smtClean="0">
                <a:latin typeface="Comic Sans MS" panose="030F0702030302020204" pitchFamily="66" charset="0"/>
              </a:rPr>
              <a:t>&lt;r</a:t>
            </a:r>
            <a:r>
              <a:rPr lang="en-US" sz="1600" spc="100" baseline="30000" dirty="0" smtClean="0">
                <a:latin typeface="Comic Sans MS" panose="030F0702030302020204" pitchFamily="66" charset="0"/>
              </a:rPr>
              <a:t>2</a:t>
            </a:r>
            <a:r>
              <a:rPr lang="en-US" sz="1600" spc="100" dirty="0" smtClean="0">
                <a:latin typeface="Comic Sans MS" panose="030F0702030302020204" pitchFamily="66" charset="0"/>
              </a:rPr>
              <a:t>&gt;</a:t>
            </a:r>
            <a:r>
              <a:rPr lang="en-US" sz="1400" baseline="-25000" dirty="0" smtClean="0">
                <a:latin typeface="Comic Sans MS" panose="030F0702030302020204" pitchFamily="66" charset="0"/>
              </a:rPr>
              <a:t>0</a:t>
            </a:r>
            <a:r>
              <a:rPr lang="en-US" sz="1600" dirty="0" smtClean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400" dirty="0" smtClean="0">
                <a:latin typeface="Comic Sans MS" panose="030F0702030302020204" pitchFamily="66" charset="0"/>
              </a:rPr>
              <a:t>– </a:t>
            </a:r>
            <a:r>
              <a:rPr lang="en-US" sz="1400" i="1" dirty="0" err="1" smtClean="0">
                <a:latin typeface="Comic Sans MS" panose="030F0702030302020204" pitchFamily="66" charset="0"/>
              </a:rPr>
              <a:t>mscr</a:t>
            </a:r>
            <a:r>
              <a:rPr lang="en-US" sz="1400" dirty="0" smtClean="0">
                <a:latin typeface="Comic Sans MS" panose="030F0702030302020204" pitchFamily="66" charset="0"/>
              </a:rPr>
              <a:t>  of </a:t>
            </a:r>
            <a:r>
              <a:rPr lang="en-US" sz="1400" dirty="0">
                <a:latin typeface="Comic Sans MS" panose="030F0702030302020204" pitchFamily="66" charset="0"/>
              </a:rPr>
              <a:t>a spherical nucleus </a:t>
            </a:r>
            <a:r>
              <a:rPr lang="en-US" sz="1400" dirty="0" smtClean="0">
                <a:latin typeface="Comic Sans MS" panose="030F0702030302020204" pitchFamily="66" charset="0"/>
              </a:rPr>
              <a:t> of </a:t>
            </a:r>
            <a:r>
              <a:rPr lang="en-US" sz="1400" dirty="0">
                <a:latin typeface="Comic Sans MS" panose="030F0702030302020204" pitchFamily="66" charset="0"/>
              </a:rPr>
              <a:t>identical </a:t>
            </a:r>
            <a:r>
              <a:rPr lang="en-US" sz="1400" dirty="0" smtClean="0">
                <a:latin typeface="Comic Sans MS" panose="030F0702030302020204" pitchFamily="66" charset="0"/>
              </a:rPr>
              <a:t>volume.</a:t>
            </a:r>
          </a:p>
          <a:p>
            <a:pPr>
              <a:defRPr/>
            </a:pPr>
            <a:r>
              <a:rPr lang="en-US" sz="1400" dirty="0" smtClean="0"/>
              <a:t>Usually for </a:t>
            </a:r>
            <a:r>
              <a:rPr lang="en-US" sz="1400" dirty="0"/>
              <a:t>the </a:t>
            </a:r>
            <a:r>
              <a:rPr lang="en-US" sz="1400" dirty="0" smtClean="0"/>
              <a:t>evaluation </a:t>
            </a:r>
            <a:r>
              <a:rPr lang="en-US" sz="1400" spc="100" dirty="0">
                <a:latin typeface="Comic Sans MS" panose="030F0702030302020204" pitchFamily="66" charset="0"/>
              </a:rPr>
              <a:t>&lt;</a:t>
            </a:r>
            <a:r>
              <a:rPr lang="en-US" sz="1400" spc="100" dirty="0" smtClean="0">
                <a:latin typeface="Comic Sans MS" panose="030F0702030302020204" pitchFamily="66" charset="0"/>
              </a:rPr>
              <a:t>r</a:t>
            </a:r>
            <a:r>
              <a:rPr lang="en-US" sz="1400" spc="100" baseline="30000" dirty="0" smtClean="0">
                <a:latin typeface="Comic Sans MS" panose="030F0702030302020204" pitchFamily="66" charset="0"/>
              </a:rPr>
              <a:t>2</a:t>
            </a:r>
            <a:r>
              <a:rPr lang="en-US" sz="1400" spc="100" dirty="0" smtClean="0">
                <a:latin typeface="Comic Sans MS" panose="030F0702030302020204" pitchFamily="66" charset="0"/>
              </a:rPr>
              <a:t>&gt;</a:t>
            </a:r>
            <a:r>
              <a:rPr lang="en-US" sz="1400" spc="100" baseline="-25000" dirty="0" smtClean="0">
                <a:latin typeface="Comic Sans MS" panose="030F0702030302020204" pitchFamily="66" charset="0"/>
              </a:rPr>
              <a:t>0</a:t>
            </a:r>
            <a:r>
              <a:rPr lang="en-US" sz="1400" spc="100" dirty="0" smtClean="0">
                <a:latin typeface="Comic Sans MS" panose="030F0702030302020204" pitchFamily="66" charset="0"/>
              </a:rPr>
              <a:t> </a:t>
            </a:r>
            <a:r>
              <a:rPr lang="en-US" sz="1400" dirty="0" smtClean="0"/>
              <a:t>the Droplet Model </a:t>
            </a:r>
            <a:r>
              <a:rPr lang="en-US" sz="1400" dirty="0"/>
              <a:t>is </a:t>
            </a:r>
            <a:r>
              <a:rPr lang="en-US" sz="1400" dirty="0" smtClean="0"/>
              <a:t>used</a:t>
            </a:r>
            <a:endParaRPr lang="en-US" sz="1400" dirty="0" smtClean="0">
              <a:latin typeface="Comic Sans MS" panose="030F0702030302020204" pitchFamily="66" charset="0"/>
            </a:endParaRPr>
          </a:p>
        </p:txBody>
      </p:sp>
      <p:pic>
        <p:nvPicPr>
          <p:cNvPr id="32775" name="Рисунок 9"/>
          <p:cNvPicPr>
            <a:picLocks noChangeAspect="1"/>
          </p:cNvPicPr>
          <p:nvPr/>
        </p:nvPicPr>
        <p:blipFill>
          <a:blip r:embed="rId5"/>
          <a:srcRect l="13206" t="27142" r="11238" b="27727"/>
          <a:stretch>
            <a:fillRect/>
          </a:stretch>
        </p:blipFill>
        <p:spPr bwMode="auto">
          <a:xfrm>
            <a:off x="479435" y="1319417"/>
            <a:ext cx="2174875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6" name="Группа 2"/>
          <p:cNvGrpSpPr>
            <a:grpSpLocks/>
          </p:cNvGrpSpPr>
          <p:nvPr/>
        </p:nvGrpSpPr>
        <p:grpSpPr bwMode="auto">
          <a:xfrm>
            <a:off x="389204" y="2644144"/>
            <a:ext cx="3594100" cy="1011178"/>
            <a:chOff x="5220072" y="3789040"/>
            <a:chExt cx="3594027" cy="101103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220072" y="3789040"/>
              <a:ext cx="3594027" cy="101103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2783" name="Рисунок 8"/>
            <p:cNvPicPr>
              <a:picLocks noChangeAspect="1"/>
            </p:cNvPicPr>
            <p:nvPr/>
          </p:nvPicPr>
          <p:blipFill>
            <a:blip r:embed="rId6"/>
            <a:srcRect l="9285" t="31326" r="8495" b="28610"/>
            <a:stretch>
              <a:fillRect/>
            </a:stretch>
          </p:blipFill>
          <p:spPr bwMode="auto">
            <a:xfrm>
              <a:off x="5331095" y="4250705"/>
              <a:ext cx="3336759" cy="473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4" name="TextBox 24"/>
            <p:cNvSpPr txBox="1">
              <a:spLocks noChangeArrowheads="1"/>
            </p:cNvSpPr>
            <p:nvPr/>
          </p:nvSpPr>
          <p:spPr bwMode="auto">
            <a:xfrm>
              <a:off x="5298975" y="3794828"/>
              <a:ext cx="2912918" cy="46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Comic Sans MS" pitchFamily="66" charset="0"/>
                </a:rPr>
                <a:t>Influence of the nuclear deformation </a:t>
              </a:r>
            </a:p>
            <a:p>
              <a:r>
                <a:rPr lang="en-US" sz="1200" dirty="0">
                  <a:latin typeface="Comic Sans MS" pitchFamily="66" charset="0"/>
                </a:rPr>
                <a:t>on changing of charge radii:</a:t>
              </a:r>
              <a:endParaRPr lang="ru-RU" sz="1200" dirty="0"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778" name="TextBox 38"/>
              <p:cNvSpPr txBox="1">
                <a:spLocks noChangeArrowheads="1"/>
              </p:cNvSpPr>
              <p:nvPr/>
            </p:nvSpPr>
            <p:spPr bwMode="auto">
              <a:xfrm>
                <a:off x="271005" y="4602342"/>
                <a:ext cx="4703532" cy="11649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ts val="0"/>
                  </a:spcBef>
                  <a:defRPr/>
                </a:pPr>
                <a:r>
                  <a:rPr lang="en-US" sz="1400" i="1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δ 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&lt;r</a:t>
                </a:r>
                <a:r>
                  <a:rPr lang="en-US" sz="1400" baseline="300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en-US" sz="1400" dirty="0" smtClean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&gt; is very sensitive to changes in the nuclear shape</a:t>
                </a:r>
              </a:p>
              <a:p>
                <a:pPr>
                  <a:spcBef>
                    <a:spcPts val="800"/>
                  </a:spcBef>
                </a:pPr>
                <a:r>
                  <a:rPr lang="en-US" sz="1400" dirty="0" smtClean="0">
                    <a:latin typeface="Comic Sans MS" panose="030F0702030302020204" pitchFamily="66" charset="0"/>
                  </a:rPr>
                  <a:t>Addition </a:t>
                </a:r>
                <a:r>
                  <a:rPr lang="en-US" sz="1400" dirty="0">
                    <a:latin typeface="Comic Sans MS" panose="030F0702030302020204" pitchFamily="66" charset="0"/>
                  </a:rPr>
                  <a:t>of a neutron at A ∼100:</a:t>
                </a:r>
                <a:endParaRPr lang="ru-RU" sz="1400" dirty="0">
                  <a:latin typeface="Comic Sans MS" panose="030F0702030302020204" pitchFamily="66" charset="0"/>
                </a:endParaRPr>
              </a:p>
              <a:p>
                <a:pPr marL="285750" indent="-285750">
                  <a:spcBef>
                    <a:spcPts val="400"/>
                  </a:spcBef>
                  <a:buFont typeface="Wingdings" panose="05000000000000000000" pitchFamily="2" charset="2"/>
                  <a:buChar char="ü"/>
                </a:pPr>
                <a:r>
                  <a:rPr lang="en-US" sz="1400" dirty="0" smtClean="0">
                    <a:latin typeface="Comic Sans MS" panose="030F0702030302020204" pitchFamily="66" charset="0"/>
                  </a:rPr>
                  <a:t>spherical </a:t>
                </a:r>
                <a:r>
                  <a:rPr lang="en-US" sz="1400" dirty="0">
                    <a:latin typeface="Comic Sans MS" panose="030F0702030302020204" pitchFamily="66" charset="0"/>
                  </a:rPr>
                  <a:t>nuclear shape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400">
                            <a:latin typeface="Comic Sans MS" panose="030F0702030302020204" pitchFamily="66" charset="0"/>
                            <a:sym typeface="Symbol"/>
                          </a:rPr>
                          <m:t></m:t>
                        </m:r>
                        <m:r>
                          <a:rPr lang="en-US" sz="1400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1400">
                        <a:latin typeface="Cambria Math"/>
                        <a:sym typeface="Symbol"/>
                      </a:rPr>
                      <m:t></m:t>
                    </m:r>
                    <m:r>
                      <a:rPr lang="en-US" sz="1400" i="1">
                        <a:latin typeface="Cambria Math"/>
                      </a:rPr>
                      <m:t>=</m:t>
                    </m:r>
                    <m:r>
                      <a:rPr lang="en-US" sz="1400" b="0" i="1" smtClean="0">
                        <a:latin typeface="Cambria Math"/>
                      </a:rPr>
                      <m:t>0.0</m:t>
                    </m:r>
                  </m:oMath>
                </a14:m>
                <a:r>
                  <a:rPr lang="en-US" sz="1400" dirty="0">
                    <a:latin typeface="Comic Sans MS" panose="030F0702030302020204" pitchFamily="66" charset="0"/>
                  </a:rPr>
                  <a:t> </a:t>
                </a:r>
                <a:endParaRPr lang="en-US" sz="1400" dirty="0" smtClean="0">
                  <a:latin typeface="Comic Sans MS" panose="030F0702030302020204" pitchFamily="66" charset="0"/>
                </a:endParaRPr>
              </a:p>
              <a:p>
                <a:pPr marL="285750" indent="-285750">
                  <a:spcBef>
                    <a:spcPts val="400"/>
                  </a:spcBef>
                  <a:buFont typeface="Wingdings" panose="05000000000000000000" pitchFamily="2" charset="2"/>
                  <a:buChar char="ü"/>
                </a:pPr>
                <a:r>
                  <a:rPr lang="en-US" sz="1400" dirty="0" smtClean="0">
                    <a:latin typeface="Comic Sans MS" panose="030F0702030302020204" pitchFamily="66" charset="0"/>
                  </a:rPr>
                  <a:t>deformed </a:t>
                </a:r>
                <a:r>
                  <a:rPr lang="en-US" sz="1400" dirty="0">
                    <a:latin typeface="Comic Sans MS" panose="030F0702030302020204" pitchFamily="66" charset="0"/>
                  </a:rPr>
                  <a:t>nuclear shape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400" i="1">
                            <a:latin typeface="Cambria Math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sz="1400">
                            <a:latin typeface="Comic Sans MS" panose="030F0702030302020204" pitchFamily="66" charset="0"/>
                            <a:sym typeface="Symbol"/>
                          </a:rPr>
                          <m:t></m:t>
                        </m:r>
                        <m:r>
                          <a:rPr lang="en-US" sz="1400" i="1">
                            <a:latin typeface="Cambria Math"/>
                          </a:rPr>
                          <m:t>𝛽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2</m:t>
                        </m:r>
                      </m:sup>
                    </m:sSubSup>
                    <m:r>
                      <a:rPr lang="en-US" sz="1400">
                        <a:latin typeface="Cambria Math"/>
                        <a:sym typeface="Symbol"/>
                      </a:rPr>
                      <m:t></m:t>
                    </m:r>
                    <m:r>
                      <a:rPr lang="en-US" sz="1400" i="1">
                        <a:latin typeface="Cambria Math"/>
                      </a:rPr>
                      <m:t>=0</m:t>
                    </m:r>
                    <m:r>
                      <a:rPr lang="en-US" sz="1400" b="0" i="1" smtClean="0">
                        <a:latin typeface="Cambria Math"/>
                      </a:rPr>
                      <m:t>.1</m:t>
                    </m:r>
                  </m:oMath>
                </a14:m>
                <a:endParaRPr lang="ru-RU" sz="14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2778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1005" y="4602342"/>
                <a:ext cx="4703532" cy="1164934"/>
              </a:xfrm>
              <a:prstGeom prst="rect">
                <a:avLst/>
              </a:prstGeom>
              <a:blipFill rotWithShape="1">
                <a:blip r:embed="rId7"/>
                <a:stretch>
                  <a:fillRect l="-259" t="-524" b="-41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па 1"/>
          <p:cNvGrpSpPr/>
          <p:nvPr/>
        </p:nvGrpSpPr>
        <p:grpSpPr>
          <a:xfrm>
            <a:off x="1651486" y="5949280"/>
            <a:ext cx="5765551" cy="738665"/>
            <a:chOff x="822672" y="5866678"/>
            <a:chExt cx="5765551" cy="738665"/>
          </a:xfrm>
        </p:grpSpPr>
        <p:sp>
          <p:nvSpPr>
            <p:cNvPr id="31" name="Скругленный прямоугольник 30"/>
            <p:cNvSpPr/>
            <p:nvPr/>
          </p:nvSpPr>
          <p:spPr bwMode="auto">
            <a:xfrm>
              <a:off x="862128" y="5866678"/>
              <a:ext cx="5726095" cy="73866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779" name="TextBox 17"/>
            <p:cNvSpPr txBox="1">
              <a:spLocks noChangeArrowheads="1"/>
            </p:cNvSpPr>
            <p:nvPr/>
          </p:nvSpPr>
          <p:spPr bwMode="auto">
            <a:xfrm>
              <a:off x="822672" y="5866679"/>
              <a:ext cx="5653136" cy="73866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Main isotopic trend of </a:t>
              </a:r>
              <a:r>
                <a:rPr lang="en-US" altLang="ja-JP" sz="1400" i="1" dirty="0" err="1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mscr</a:t>
              </a:r>
              <a:r>
                <a:rPr lang="en-US" altLang="ja-JP" sz="1400" dirty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 </a:t>
              </a:r>
              <a:r>
                <a:rPr lang="en-US" altLang="ja-JP" sz="14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is described by the Droplet Model.</a:t>
              </a:r>
            </a:p>
            <a:p>
              <a:pPr algn="ctr"/>
              <a:r>
                <a:rPr lang="en-US" altLang="ja-JP" sz="14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Deviations </a:t>
              </a:r>
              <a:r>
                <a:rPr lang="en-US" altLang="ja-JP" sz="1400" dirty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from the DM trend are </a:t>
              </a:r>
              <a:r>
                <a:rPr lang="en-US" altLang="ja-JP" sz="14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attributed to the advance </a:t>
              </a:r>
            </a:p>
            <a:p>
              <a:pPr algn="ctr"/>
              <a:r>
                <a:rPr lang="en-US" altLang="ja-JP" sz="14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of the mean-square quadrupole deformation</a:t>
              </a:r>
              <a:endParaRPr lang="en-US" altLang="ja-JP" sz="1400" dirty="0">
                <a:solidFill>
                  <a:srgbClr val="002060"/>
                </a:solidFill>
                <a:latin typeface="Comic Sans MS" pitchFamily="66" charset="0"/>
                <a:cs typeface="ＭＳ Ｐゴシック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18" y="812475"/>
            <a:ext cx="1390844" cy="13908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3" t="18868" r="16490" b="21731"/>
          <a:stretch/>
        </p:blipFill>
        <p:spPr>
          <a:xfrm>
            <a:off x="7417037" y="3826334"/>
            <a:ext cx="1510617" cy="13071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68531" y="1210244"/>
            <a:ext cx="1758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  <a:sym typeface="Symbol"/>
              </a:rPr>
              <a:t>Spherical shape: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  <a:sym typeface="Symbol"/>
              </a:rPr>
              <a:t></a:t>
            </a:r>
            <a:r>
              <a:rPr lang="el-GR" dirty="0" smtClean="0">
                <a:latin typeface="+mn-lt"/>
                <a:sym typeface="Symbol"/>
              </a:rPr>
              <a:t>β</a:t>
            </a:r>
            <a:r>
              <a:rPr lang="en-US" baseline="-25000" dirty="0" smtClean="0">
                <a:latin typeface="+mn-lt"/>
                <a:sym typeface="Symbol"/>
              </a:rPr>
              <a:t>2</a:t>
            </a:r>
            <a:r>
              <a:rPr lang="en-US" dirty="0" smtClean="0">
                <a:latin typeface="Comic Sans MS" panose="030F0702030302020204" pitchFamily="66" charset="0"/>
                <a:sym typeface="Symbol"/>
              </a:rPr>
              <a:t> </a:t>
            </a:r>
            <a:r>
              <a:rPr lang="en-US" dirty="0" smtClean="0">
                <a:latin typeface="+mn-lt"/>
                <a:sym typeface="Symbol"/>
              </a:rPr>
              <a:t>= 0</a:t>
            </a:r>
            <a:endParaRPr lang="ru-RU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54905" y="2588825"/>
            <a:ext cx="17860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Comic Sans MS" panose="030F0702030302020204" pitchFamily="66" charset="0"/>
                <a:sym typeface="Symbol"/>
              </a:rPr>
              <a:t>Prolate</a:t>
            </a:r>
            <a:r>
              <a:rPr lang="en-US" sz="1600" dirty="0" smtClean="0">
                <a:latin typeface="Comic Sans MS" panose="030F0702030302020204" pitchFamily="66" charset="0"/>
                <a:sym typeface="Symbol"/>
              </a:rPr>
              <a:t> 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  <a:sym typeface="Symbol"/>
              </a:rPr>
              <a:t>deformed shape: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  <a:sym typeface="Symbol"/>
              </a:rPr>
              <a:t></a:t>
            </a:r>
            <a:r>
              <a:rPr lang="el-GR" dirty="0" smtClean="0">
                <a:latin typeface="+mn-lt"/>
                <a:sym typeface="Symbol"/>
              </a:rPr>
              <a:t>β</a:t>
            </a:r>
            <a:r>
              <a:rPr lang="en-US" baseline="-25000" dirty="0" smtClean="0">
                <a:latin typeface="+mn-lt"/>
                <a:sym typeface="Symbol"/>
              </a:rPr>
              <a:t>2</a:t>
            </a:r>
            <a:r>
              <a:rPr lang="en-US" dirty="0" smtClean="0">
                <a:latin typeface="Comic Sans MS" panose="030F0702030302020204" pitchFamily="66" charset="0"/>
                <a:sym typeface="Symbol"/>
              </a:rPr>
              <a:t> </a:t>
            </a:r>
            <a:r>
              <a:rPr lang="en-US" dirty="0" smtClean="0">
                <a:latin typeface="+mn-lt"/>
                <a:sym typeface="Symbol"/>
              </a:rPr>
              <a:t>&gt; 0</a:t>
            </a:r>
            <a:endParaRPr lang="ru-RU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46331" y="3970139"/>
            <a:ext cx="17860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  <a:sym typeface="Symbol"/>
              </a:rPr>
              <a:t>Oblate </a:t>
            </a:r>
          </a:p>
          <a:p>
            <a:pPr algn="ctr"/>
            <a:r>
              <a:rPr lang="en-US" sz="1600" dirty="0" smtClean="0">
                <a:latin typeface="Comic Sans MS" panose="030F0702030302020204" pitchFamily="66" charset="0"/>
                <a:sym typeface="Symbol"/>
              </a:rPr>
              <a:t>deformed shape:</a:t>
            </a:r>
          </a:p>
          <a:p>
            <a:pPr algn="ctr"/>
            <a:r>
              <a:rPr lang="en-US" dirty="0" smtClean="0">
                <a:latin typeface="Comic Sans MS" panose="030F0702030302020204" pitchFamily="66" charset="0"/>
                <a:sym typeface="Symbol"/>
              </a:rPr>
              <a:t></a:t>
            </a:r>
            <a:r>
              <a:rPr lang="el-GR" dirty="0" smtClean="0">
                <a:latin typeface="+mn-lt"/>
                <a:sym typeface="Symbol"/>
              </a:rPr>
              <a:t>β</a:t>
            </a:r>
            <a:r>
              <a:rPr lang="en-US" baseline="-25000" dirty="0" smtClean="0">
                <a:latin typeface="+mn-lt"/>
                <a:sym typeface="Symbol"/>
              </a:rPr>
              <a:t>2</a:t>
            </a:r>
            <a:r>
              <a:rPr lang="en-US" dirty="0" smtClean="0">
                <a:latin typeface="Comic Sans MS" panose="030F0702030302020204" pitchFamily="66" charset="0"/>
                <a:sym typeface="Symbol"/>
              </a:rPr>
              <a:t> </a:t>
            </a:r>
            <a:r>
              <a:rPr lang="en-US" dirty="0" smtClean="0">
                <a:latin typeface="+mn-lt"/>
                <a:sym typeface="Symbol"/>
              </a:rPr>
              <a:t>&lt; 0</a:t>
            </a:r>
            <a:endParaRPr lang="ru-RU" dirty="0"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60694" y="812474"/>
            <a:ext cx="3599152" cy="432103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4038674" y="5160796"/>
            <a:ext cx="15935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1400" i="1" dirty="0" smtClean="0">
                <a:latin typeface="Comic Sans MS" panose="030F0702030302020204" pitchFamily="66" charset="0"/>
              </a:rPr>
              <a:t>δ</a:t>
            </a:r>
            <a:r>
              <a:rPr lang="en-US" sz="1400" dirty="0">
                <a:latin typeface="Comic Sans MS" panose="030F0702030302020204" pitchFamily="66" charset="0"/>
                <a:sym typeface="Symbol"/>
              </a:rPr>
              <a:t></a:t>
            </a:r>
            <a:r>
              <a:rPr lang="en-US" sz="1400" dirty="0">
                <a:latin typeface="Comic Sans MS" panose="030F0702030302020204" pitchFamily="66" charset="0"/>
              </a:rPr>
              <a:t>r</a:t>
            </a:r>
            <a:r>
              <a:rPr lang="en-US" sz="1400" baseline="30000" dirty="0">
                <a:latin typeface="Comic Sans MS" panose="030F0702030302020204" pitchFamily="66" charset="0"/>
              </a:rPr>
              <a:t>2</a:t>
            </a:r>
            <a:r>
              <a:rPr lang="en-US" sz="1400" dirty="0">
                <a:latin typeface="Comic Sans MS" panose="030F0702030302020204" pitchFamily="66" charset="0"/>
                <a:sym typeface="Symbol"/>
              </a:rPr>
              <a:t>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latin typeface="Comic Sans MS" panose="030F0702030302020204" pitchFamily="66" charset="0"/>
              </a:rPr>
              <a:t>∼ </a:t>
            </a:r>
            <a:r>
              <a:rPr lang="en-US" sz="1400" dirty="0">
                <a:latin typeface="Comic Sans MS" panose="030F0702030302020204" pitchFamily="66" charset="0"/>
              </a:rPr>
              <a:t>0.07 fm</a:t>
            </a:r>
            <a:r>
              <a:rPr lang="en-US" sz="1400" baseline="30000" dirty="0">
                <a:latin typeface="Comic Sans MS" panose="030F0702030302020204" pitchFamily="66" charset="0"/>
              </a:rPr>
              <a:t>2</a:t>
            </a:r>
            <a:endParaRPr lang="ru-RU" sz="1400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ru-RU" sz="1400" i="1" dirty="0" smtClean="0">
                <a:latin typeface="Comic Sans MS" panose="030F0702030302020204" pitchFamily="66" charset="0"/>
              </a:rPr>
              <a:t>δ</a:t>
            </a:r>
            <a:r>
              <a:rPr lang="en-US" sz="1400" dirty="0">
                <a:latin typeface="Comic Sans MS" panose="030F0702030302020204" pitchFamily="66" charset="0"/>
                <a:sym typeface="Symbol"/>
              </a:rPr>
              <a:t></a:t>
            </a:r>
            <a:r>
              <a:rPr lang="en-US" sz="1400" dirty="0">
                <a:latin typeface="Comic Sans MS" panose="030F0702030302020204" pitchFamily="66" charset="0"/>
              </a:rPr>
              <a:t>r</a:t>
            </a:r>
            <a:r>
              <a:rPr lang="en-US" sz="1400" baseline="30000" dirty="0">
                <a:latin typeface="Comic Sans MS" panose="030F0702030302020204" pitchFamily="66" charset="0"/>
              </a:rPr>
              <a:t>2</a:t>
            </a:r>
            <a:r>
              <a:rPr lang="en-US" sz="1400" dirty="0">
                <a:latin typeface="Comic Sans MS" panose="030F0702030302020204" pitchFamily="66" charset="0"/>
                <a:sym typeface="Symbol"/>
              </a:rPr>
              <a:t>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r>
              <a:rPr lang="en-US" sz="1400" dirty="0" smtClean="0">
                <a:latin typeface="Comic Sans MS" panose="030F0702030302020204" pitchFamily="66" charset="0"/>
              </a:rPr>
              <a:t>∼ </a:t>
            </a:r>
            <a:r>
              <a:rPr lang="en-US" sz="1400" dirty="0">
                <a:latin typeface="Comic Sans MS" panose="030F0702030302020204" pitchFamily="66" charset="0"/>
              </a:rPr>
              <a:t>0.74 </a:t>
            </a:r>
            <a:r>
              <a:rPr lang="en-US" sz="1400" dirty="0" smtClean="0">
                <a:latin typeface="Comic Sans MS" panose="030F0702030302020204" pitchFamily="66" charset="0"/>
              </a:rPr>
              <a:t>fm</a:t>
            </a:r>
            <a:r>
              <a:rPr lang="en-US" sz="1400" baseline="30000" dirty="0" smtClean="0">
                <a:latin typeface="Comic Sans MS" panose="030F0702030302020204" pitchFamily="66" charset="0"/>
              </a:rPr>
              <a:t>2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587569" y="5394065"/>
            <a:ext cx="451111" cy="17812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382889" y="3720981"/>
            <a:ext cx="5080766" cy="68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spc="100" dirty="0" smtClean="0">
                <a:latin typeface="Comic Sans MS" panose="030F0702030302020204" pitchFamily="66" charset="0"/>
              </a:rPr>
              <a:t>&lt;</a:t>
            </a:r>
            <a:r>
              <a:rPr lang="el-GR" sz="1400" spc="100" dirty="0">
                <a:sym typeface="Symbol"/>
              </a:rPr>
              <a:t>β</a:t>
            </a:r>
            <a:r>
              <a:rPr lang="en-US" sz="1400" spc="100" baseline="-25000" dirty="0">
                <a:sym typeface="Symbol"/>
              </a:rPr>
              <a:t>2</a:t>
            </a:r>
            <a:r>
              <a:rPr lang="en-US" sz="1600" spc="100" dirty="0">
                <a:latin typeface="Comic Sans MS" panose="030F0702030302020204" pitchFamily="66" charset="0"/>
              </a:rPr>
              <a:t>&gt;</a:t>
            </a:r>
            <a:r>
              <a:rPr lang="en-US" sz="1400" dirty="0">
                <a:latin typeface="Comic Sans MS" panose="030F0702030302020204" pitchFamily="66" charset="0"/>
                <a:sym typeface="Symbol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- quadrupole deformation parameter</a:t>
            </a:r>
            <a:endParaRPr lang="ru-RU" sz="1400" dirty="0">
              <a:latin typeface="Comic Sans MS" panose="030F0702030302020204" pitchFamily="66" charset="0"/>
            </a:endParaRPr>
          </a:p>
          <a:p>
            <a:pPr>
              <a:spcBef>
                <a:spcPts val="800"/>
              </a:spcBef>
              <a:defRPr/>
            </a:pPr>
            <a:r>
              <a:rPr lang="en-US" sz="1600" i="1" dirty="0" smtClean="0">
                <a:latin typeface="Comic Sans MS" panose="030F0702030302020204" pitchFamily="66" charset="0"/>
              </a:rPr>
              <a:t>δ </a:t>
            </a:r>
            <a:r>
              <a:rPr lang="en-US" sz="1600" spc="100" dirty="0" smtClean="0">
                <a:latin typeface="Comic Sans MS" panose="030F0702030302020204" pitchFamily="66" charset="0"/>
              </a:rPr>
              <a:t>&lt;r</a:t>
            </a:r>
            <a:r>
              <a:rPr lang="en-US" sz="1600" spc="100" baseline="30000" dirty="0" smtClean="0">
                <a:latin typeface="Comic Sans MS" panose="030F0702030302020204" pitchFamily="66" charset="0"/>
              </a:rPr>
              <a:t>2</a:t>
            </a:r>
            <a:r>
              <a:rPr lang="en-US" sz="1600" spc="100" dirty="0" smtClean="0">
                <a:latin typeface="Comic Sans MS" panose="030F0702030302020204" pitchFamily="66" charset="0"/>
              </a:rPr>
              <a:t>&gt;</a:t>
            </a:r>
            <a:r>
              <a:rPr lang="en-US" sz="1600" baseline="30000" dirty="0" smtClean="0">
                <a:latin typeface="Comic Sans MS" panose="030F0702030302020204" pitchFamily="66" charset="0"/>
              </a:rPr>
              <a:t>A,A’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400" dirty="0">
                <a:latin typeface="Comic Sans MS" panose="030F0702030302020204" pitchFamily="66" charset="0"/>
              </a:rPr>
              <a:t>- the change in </a:t>
            </a:r>
            <a:r>
              <a:rPr lang="en-US" sz="1400" i="1" dirty="0" err="1" smtClean="0">
                <a:latin typeface="Comic Sans MS" panose="030F0702030302020204" pitchFamily="66" charset="0"/>
              </a:rPr>
              <a:t>mscr</a:t>
            </a:r>
            <a:r>
              <a:rPr lang="en-US" sz="1400" dirty="0" smtClean="0">
                <a:latin typeface="Comic Sans MS" panose="030F0702030302020204" pitchFamily="66" charset="0"/>
              </a:rPr>
              <a:t>  between  the </a:t>
            </a:r>
            <a:r>
              <a:rPr lang="en-US" sz="1400" dirty="0">
                <a:latin typeface="Comic Sans MS" panose="030F0702030302020204" pitchFamily="66" charset="0"/>
              </a:rPr>
              <a:t>two </a:t>
            </a:r>
            <a:r>
              <a:rPr lang="en-US" sz="1400" dirty="0" smtClean="0">
                <a:latin typeface="Comic Sans MS" panose="030F0702030302020204" pitchFamily="66" charset="0"/>
              </a:rPr>
              <a:t>isotopes</a:t>
            </a:r>
          </a:p>
        </p:txBody>
      </p:sp>
    </p:spTree>
    <p:extLst>
      <p:ext uri="{BB962C8B-B14F-4D97-AF65-F5344CB8AC3E}">
        <p14:creationId xmlns:p14="http://schemas.microsoft.com/office/powerpoint/2010/main" val="41466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" t="5480" r="5435" b="5594"/>
          <a:stretch/>
        </p:blipFill>
        <p:spPr>
          <a:xfrm>
            <a:off x="5188761" y="909162"/>
            <a:ext cx="3916550" cy="3808180"/>
          </a:xfrm>
          <a:prstGeom prst="rect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23553" name="Rectangle 20"/>
          <p:cNvSpPr>
            <a:spLocks noChangeArrowheads="1"/>
          </p:cNvSpPr>
          <p:nvPr/>
        </p:nvSpPr>
        <p:spPr bwMode="auto">
          <a:xfrm>
            <a:off x="0" y="4"/>
            <a:ext cx="9144000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Motivation for the optical </a:t>
            </a:r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spectroscopy in </a:t>
            </a:r>
            <a:r>
              <a:rPr lang="en-US" alt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Pb</a:t>
            </a:r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-region</a:t>
            </a:r>
            <a:endParaRPr lang="en-US" alt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3554" name="TextBox 201"/>
          <p:cNvSpPr txBox="1">
            <a:spLocks noChangeArrowheads="1"/>
          </p:cNvSpPr>
          <p:nvPr/>
        </p:nvSpPr>
        <p:spPr bwMode="auto">
          <a:xfrm>
            <a:off x="179512" y="649289"/>
            <a:ext cx="459773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omic Sans MS" pitchFamily="66" charset="0"/>
              </a:rPr>
              <a:t>Interpretation:</a:t>
            </a:r>
          </a:p>
          <a:p>
            <a:r>
              <a:rPr lang="en-US" sz="1200" dirty="0">
                <a:latin typeface="Comic Sans MS" pitchFamily="66" charset="0"/>
              </a:rPr>
              <a:t>Sharp changes between nearly spherical shapes in the even-A</a:t>
            </a:r>
          </a:p>
          <a:p>
            <a:r>
              <a:rPr lang="en-US" sz="1200" dirty="0">
                <a:latin typeface="Comic Sans MS" pitchFamily="66" charset="0"/>
              </a:rPr>
              <a:t>cases and strongly-</a:t>
            </a:r>
            <a:r>
              <a:rPr lang="en-US" sz="1200" dirty="0" err="1">
                <a:latin typeface="Comic Sans MS" pitchFamily="66" charset="0"/>
              </a:rPr>
              <a:t>prolate</a:t>
            </a:r>
            <a:r>
              <a:rPr lang="en-US" sz="1200" dirty="0">
                <a:latin typeface="Comic Sans MS" pitchFamily="66" charset="0"/>
              </a:rPr>
              <a:t> deformed configurations in the</a:t>
            </a:r>
          </a:p>
          <a:p>
            <a:r>
              <a:rPr lang="en-US" sz="1200" dirty="0">
                <a:latin typeface="Comic Sans MS" pitchFamily="66" charset="0"/>
              </a:rPr>
              <a:t>odd-A isotopes </a:t>
            </a:r>
          </a:p>
        </p:txBody>
      </p:sp>
      <p:sp>
        <p:nvSpPr>
          <p:cNvPr id="23555" name="TextBox 202"/>
          <p:cNvSpPr txBox="1">
            <a:spLocks noChangeArrowheads="1"/>
          </p:cNvSpPr>
          <p:nvPr/>
        </p:nvSpPr>
        <p:spPr bwMode="auto">
          <a:xfrm>
            <a:off x="5843634" y="1092051"/>
            <a:ext cx="26068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Nuclear </a:t>
            </a: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shape staggering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in Hg isotopes</a:t>
            </a:r>
            <a:endParaRPr lang="en-US" sz="16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850" y="2233614"/>
            <a:ext cx="497924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Experimental tasks: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 panose="030F0702030302020204" pitchFamily="66" charset="0"/>
              </a:rPr>
              <a:t>to extend of mercury measurements down to </a:t>
            </a:r>
            <a:r>
              <a:rPr lang="en-US" sz="1200" b="1" baseline="30000" dirty="0">
                <a:latin typeface="Comic Sans MS" panose="030F0702030302020204" pitchFamily="66" charset="0"/>
              </a:rPr>
              <a:t>180</a:t>
            </a:r>
            <a:r>
              <a:rPr lang="en-US" sz="1200" dirty="0">
                <a:latin typeface="Comic Sans MS" panose="030F0702030302020204" pitchFamily="66" charset="0"/>
              </a:rPr>
              <a:t>Hg and beyond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 panose="030F0702030302020204" pitchFamily="66" charset="0"/>
              </a:rPr>
              <a:t>to investigate the ground and isomeric states shapes </a:t>
            </a:r>
          </a:p>
          <a:p>
            <a:pPr>
              <a:defRPr/>
            </a:pPr>
            <a:r>
              <a:rPr lang="en-US" sz="1200" dirty="0">
                <a:latin typeface="Comic Sans MS" panose="030F0702030302020204" pitchFamily="66" charset="0"/>
              </a:rPr>
              <a:t>      for different </a:t>
            </a:r>
            <a:r>
              <a:rPr lang="en-US" sz="1200" dirty="0" smtClean="0">
                <a:latin typeface="Comic Sans MS" panose="030F0702030302020204" pitchFamily="66" charset="0"/>
              </a:rPr>
              <a:t>elements </a:t>
            </a:r>
            <a:r>
              <a:rPr lang="en-US" sz="1200" dirty="0">
                <a:latin typeface="Comic Sans MS" panose="030F0702030302020204" pitchFamily="66" charset="0"/>
              </a:rPr>
              <a:t>in </a:t>
            </a:r>
            <a:r>
              <a:rPr lang="en-US" sz="1200" dirty="0" err="1">
                <a:latin typeface="Comic Sans MS" panose="030F0702030302020204" pitchFamily="66" charset="0"/>
              </a:rPr>
              <a:t>Pb</a:t>
            </a:r>
            <a:r>
              <a:rPr lang="en-US" sz="1200" dirty="0">
                <a:latin typeface="Comic Sans MS" panose="030F0702030302020204" pitchFamily="66" charset="0"/>
              </a:rPr>
              <a:t>-region </a:t>
            </a:r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>
            <a:off x="179512" y="1511300"/>
            <a:ext cx="502252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omic Sans MS" pitchFamily="66" charset="0"/>
              </a:rPr>
              <a:t>Assumption:</a:t>
            </a:r>
          </a:p>
          <a:p>
            <a:r>
              <a:rPr lang="en-US" sz="1200" dirty="0">
                <a:latin typeface="Comic Sans MS" pitchFamily="66" charset="0"/>
              </a:rPr>
              <a:t>The neutron-deficient isotopes near Z = 82 (</a:t>
            </a:r>
            <a:r>
              <a:rPr lang="en-US" sz="1200" dirty="0" err="1">
                <a:latin typeface="Comic Sans MS" pitchFamily="66" charset="0"/>
              </a:rPr>
              <a:t>Pb</a:t>
            </a:r>
            <a:r>
              <a:rPr lang="en-US" sz="1200" dirty="0">
                <a:latin typeface="Comic Sans MS" pitchFamily="66" charset="0"/>
              </a:rPr>
              <a:t>-region) exhibit</a:t>
            </a:r>
          </a:p>
          <a:p>
            <a:r>
              <a:rPr lang="en-US" sz="1200" dirty="0">
                <a:latin typeface="Comic Sans MS" pitchFamily="66" charset="0"/>
              </a:rPr>
              <a:t>the richest manifestation of shape evolution and shape </a:t>
            </a:r>
            <a:r>
              <a:rPr lang="en-US" sz="1200" dirty="0" smtClean="0">
                <a:latin typeface="Comic Sans MS" pitchFamily="66" charset="0"/>
              </a:rPr>
              <a:t>coexistence</a:t>
            </a:r>
            <a:endParaRPr lang="en-US" sz="12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803" y="3249616"/>
            <a:ext cx="392607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Experimental challenge</a:t>
            </a:r>
          </a:p>
          <a:p>
            <a:pPr>
              <a:spcBef>
                <a:spcPts val="600"/>
              </a:spcBef>
              <a:defRPr/>
            </a:pPr>
            <a:r>
              <a:rPr lang="en-US" sz="1200" dirty="0">
                <a:latin typeface="Comic Sans MS" panose="030F0702030302020204" pitchFamily="66" charset="0"/>
              </a:rPr>
              <a:t>The center of </a:t>
            </a:r>
            <a:r>
              <a:rPr lang="en-US" sz="1200" dirty="0" err="1">
                <a:latin typeface="Comic Sans MS" panose="030F0702030302020204" pitchFamily="66" charset="0"/>
              </a:rPr>
              <a:t>Pb</a:t>
            </a:r>
            <a:r>
              <a:rPr lang="en-US" sz="1200" dirty="0">
                <a:latin typeface="Comic Sans MS" panose="030F0702030302020204" pitchFamily="66" charset="0"/>
              </a:rPr>
              <a:t>-region lies far from stability: 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 panose="030F0702030302020204" pitchFamily="66" charset="0"/>
              </a:rPr>
              <a:t>low production cross sections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 panose="030F0702030302020204" pitchFamily="66" charset="0"/>
              </a:rPr>
              <a:t>overwhelming production of isobaric contaminants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 panose="030F0702030302020204" pitchFamily="66" charset="0"/>
              </a:rPr>
              <a:t>very short half lives of most nuclei of interest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987" y="4508505"/>
            <a:ext cx="5848076" cy="21390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Conclusion</a:t>
            </a:r>
          </a:p>
          <a:p>
            <a:pPr>
              <a:spcBef>
                <a:spcPts val="600"/>
              </a:spcBef>
              <a:defRPr/>
            </a:pPr>
            <a:r>
              <a:rPr lang="en-US" sz="1200" dirty="0">
                <a:latin typeface="Comic Sans MS" panose="030F0702030302020204" pitchFamily="66" charset="0"/>
              </a:rPr>
              <a:t>For experimental investigations in </a:t>
            </a:r>
            <a:r>
              <a:rPr lang="en-US" sz="1200" dirty="0" err="1">
                <a:latin typeface="Comic Sans MS" panose="030F0702030302020204" pitchFamily="66" charset="0"/>
              </a:rPr>
              <a:t>Pb</a:t>
            </a:r>
            <a:r>
              <a:rPr lang="en-US" sz="1200" dirty="0">
                <a:latin typeface="Comic Sans MS" panose="030F0702030302020204" pitchFamily="66" charset="0"/>
              </a:rPr>
              <a:t>-region should be used the most extreme</a:t>
            </a:r>
          </a:p>
          <a:p>
            <a:pPr>
              <a:defRPr/>
            </a:pPr>
            <a:r>
              <a:rPr lang="en-US" sz="1200" dirty="0">
                <a:latin typeface="Comic Sans MS" panose="030F0702030302020204" pitchFamily="66" charset="0"/>
              </a:rPr>
              <a:t>methods ever developed for far-from-stability nuclear structure study</a:t>
            </a:r>
          </a:p>
          <a:p>
            <a:pPr>
              <a:spcBef>
                <a:spcPts val="600"/>
              </a:spcBef>
              <a:defRPr/>
            </a:pPr>
            <a:r>
              <a:rPr lang="en-US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Solution</a:t>
            </a:r>
          </a:p>
          <a:p>
            <a:pPr marL="171450" indent="-171450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latin typeface="Comic Sans MS"/>
              </a:rPr>
              <a:t>Measurements at ISOL </a:t>
            </a:r>
            <a:r>
              <a:rPr lang="en-US" sz="1200" dirty="0" smtClean="0">
                <a:latin typeface="Comic Sans MS"/>
              </a:rPr>
              <a:t>facilities </a:t>
            </a:r>
            <a:r>
              <a:rPr lang="en-US" sz="1100" i="1" dirty="0" smtClean="0">
                <a:solidFill>
                  <a:schemeClr val="tx2">
                    <a:lumMod val="75000"/>
                  </a:schemeClr>
                </a:solidFill>
                <a:latin typeface="Comic Sans MS"/>
              </a:rPr>
              <a:t>(ISOL </a:t>
            </a:r>
            <a:r>
              <a:rPr lang="en-US" sz="1100" b="1" i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=</a:t>
            </a:r>
            <a:r>
              <a:rPr lang="en-US" sz="1100" i="1" dirty="0" smtClean="0">
                <a:solidFill>
                  <a:schemeClr val="tx2">
                    <a:lumMod val="75000"/>
                  </a:schemeClr>
                </a:solidFill>
                <a:latin typeface="Comic Sans MS"/>
              </a:rPr>
              <a:t> Isotope Separator On-Line)</a:t>
            </a:r>
            <a:endParaRPr lang="en-US" sz="1100" i="1" dirty="0">
              <a:solidFill>
                <a:schemeClr val="tx2">
                  <a:lumMod val="75000"/>
                </a:schemeClr>
              </a:solidFill>
              <a:latin typeface="Comic Sans MS"/>
            </a:endParaRPr>
          </a:p>
          <a:p>
            <a:pPr fontAlgn="t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200" dirty="0">
                <a:latin typeface="Comic Sans MS"/>
              </a:rPr>
              <a:t>   </a:t>
            </a:r>
            <a:r>
              <a:rPr lang="en-US" sz="1200" dirty="0" smtClean="0">
                <a:latin typeface="Comic Sans MS"/>
              </a:rPr>
              <a:t> </a:t>
            </a:r>
            <a:r>
              <a:rPr lang="en-US" sz="1200" dirty="0">
                <a:latin typeface="Comic Sans MS"/>
              </a:rPr>
              <a:t>- large production yield rates from the thick targets </a:t>
            </a:r>
            <a:endParaRPr lang="ru-RU" sz="1800" dirty="0">
              <a:latin typeface="Arial"/>
            </a:endParaRP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dk1"/>
                </a:solidFill>
                <a:latin typeface="Comic Sans MS"/>
              </a:rPr>
              <a:t>  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omic Sans MS"/>
              </a:rPr>
              <a:t>- ionization enhancement in </a:t>
            </a:r>
            <a:r>
              <a:rPr lang="en-US" sz="1200" i="1" dirty="0">
                <a:solidFill>
                  <a:schemeClr val="dk1"/>
                </a:solidFill>
                <a:latin typeface="Comic Sans MS"/>
              </a:rPr>
              <a:t>laser ion </a:t>
            </a:r>
            <a:r>
              <a:rPr lang="en-US" sz="1200" i="1" dirty="0" smtClean="0">
                <a:solidFill>
                  <a:schemeClr val="dk1"/>
                </a:solidFill>
                <a:latin typeface="Comic Sans MS"/>
              </a:rPr>
              <a:t>source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(LIS)</a:t>
            </a:r>
          </a:p>
          <a:p>
            <a:pPr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dk1"/>
                </a:solidFill>
                <a:latin typeface="Comic Sans MS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 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- isobaric </a:t>
            </a:r>
            <a:r>
              <a:rPr lang="en-US" sz="1200" dirty="0">
                <a:solidFill>
                  <a:schemeClr val="dk1"/>
                </a:solidFill>
                <a:latin typeface="Comic Sans MS"/>
              </a:rPr>
              <a:t>selectivity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in LIS what </a:t>
            </a:r>
            <a:r>
              <a:rPr lang="en-US" sz="1200" dirty="0">
                <a:solidFill>
                  <a:schemeClr val="dk1"/>
                </a:solidFill>
                <a:latin typeface="Comic Sans MS"/>
              </a:rPr>
              <a:t>is crucial for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far-from-stability </a:t>
            </a:r>
            <a:r>
              <a:rPr lang="en-US" sz="1200" dirty="0">
                <a:solidFill>
                  <a:schemeClr val="dk1"/>
                </a:solidFill>
                <a:latin typeface="Comic Sans MS"/>
              </a:rPr>
              <a:t>studies</a:t>
            </a:r>
          </a:p>
          <a:p>
            <a:pPr marL="171450" indent="-171450" fontAlgn="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chemeClr val="dk1"/>
                </a:solidFill>
                <a:latin typeface="Comic Sans MS"/>
              </a:rPr>
              <a:t>Using of the optical spectroscopy </a:t>
            </a:r>
            <a:r>
              <a:rPr lang="en-US" sz="1200" dirty="0" smtClean="0">
                <a:solidFill>
                  <a:schemeClr val="dk1"/>
                </a:solidFill>
                <a:latin typeface="Comic Sans MS"/>
              </a:rPr>
              <a:t>techniques </a:t>
            </a:r>
            <a:r>
              <a:rPr lang="en-US" sz="1200" dirty="0">
                <a:solidFill>
                  <a:schemeClr val="dk1"/>
                </a:solidFill>
                <a:latin typeface="Comic Sans MS"/>
              </a:rPr>
              <a:t>as very sensitive tool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3634" y="5085184"/>
            <a:ext cx="3198311" cy="144655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+mn-lt"/>
              </a:rPr>
              <a:t>“The </a:t>
            </a:r>
            <a:r>
              <a:rPr lang="en-US" sz="1100" i="1" dirty="0">
                <a:latin typeface="+mn-lt"/>
              </a:rPr>
              <a:t>extension of these measurements </a:t>
            </a:r>
            <a:r>
              <a:rPr lang="en-US" sz="1100" i="1" dirty="0" smtClean="0">
                <a:latin typeface="+mn-lt"/>
              </a:rPr>
              <a:t>down</a:t>
            </a:r>
          </a:p>
          <a:p>
            <a:r>
              <a:rPr lang="en-US" sz="1100" i="1" dirty="0" smtClean="0">
                <a:latin typeface="+mn-lt"/>
              </a:rPr>
              <a:t>to </a:t>
            </a:r>
            <a:r>
              <a:rPr lang="en-US" sz="1100" i="1" baseline="30000" dirty="0" smtClean="0">
                <a:latin typeface="+mn-lt"/>
              </a:rPr>
              <a:t>180</a:t>
            </a:r>
            <a:r>
              <a:rPr lang="en-US" sz="1100" i="1" dirty="0" smtClean="0">
                <a:latin typeface="+mn-lt"/>
              </a:rPr>
              <a:t>Hg might </a:t>
            </a:r>
            <a:r>
              <a:rPr lang="en-US" sz="1100" i="1" dirty="0">
                <a:latin typeface="+mn-lt"/>
              </a:rPr>
              <a:t>be made feasible by </a:t>
            </a:r>
            <a:r>
              <a:rPr lang="en-US" sz="1100" i="1" dirty="0" smtClean="0">
                <a:latin typeface="+mn-lt"/>
              </a:rPr>
              <a:t>improving</a:t>
            </a:r>
          </a:p>
          <a:p>
            <a:r>
              <a:rPr lang="en-US" sz="1100" i="1" dirty="0" smtClean="0">
                <a:latin typeface="+mn-lt"/>
              </a:rPr>
              <a:t>experimental details. It </a:t>
            </a:r>
            <a:r>
              <a:rPr lang="en-US" sz="1100" i="1" dirty="0">
                <a:latin typeface="+mn-lt"/>
              </a:rPr>
              <a:t>could thus be </a:t>
            </a:r>
            <a:r>
              <a:rPr lang="en-US" sz="1100" i="1" dirty="0" smtClean="0">
                <a:latin typeface="+mn-lt"/>
              </a:rPr>
              <a:t>determined</a:t>
            </a:r>
          </a:p>
          <a:p>
            <a:r>
              <a:rPr lang="en-US" sz="1100" i="1" dirty="0" smtClean="0">
                <a:latin typeface="+mn-lt"/>
              </a:rPr>
              <a:t>whether </a:t>
            </a:r>
            <a:r>
              <a:rPr lang="en-US" sz="1100" i="1" dirty="0">
                <a:latin typeface="+mn-lt"/>
              </a:rPr>
              <a:t>the shape </a:t>
            </a:r>
            <a:r>
              <a:rPr lang="en-US" sz="1100" i="1" dirty="0" smtClean="0">
                <a:latin typeface="+mn-lt"/>
              </a:rPr>
              <a:t>staggering </a:t>
            </a:r>
            <a:r>
              <a:rPr lang="en-US" sz="1100" i="1" dirty="0">
                <a:latin typeface="+mn-lt"/>
              </a:rPr>
              <a:t>extends </a:t>
            </a:r>
            <a:r>
              <a:rPr lang="en-US" sz="1100" i="1" dirty="0" smtClean="0">
                <a:latin typeface="+mn-lt"/>
              </a:rPr>
              <a:t>further,</a:t>
            </a:r>
          </a:p>
          <a:p>
            <a:r>
              <a:rPr lang="en-US" sz="1100" i="1" dirty="0" smtClean="0">
                <a:latin typeface="+mn-lt"/>
              </a:rPr>
              <a:t>and </a:t>
            </a:r>
            <a:r>
              <a:rPr lang="en-US" sz="1100" i="1" dirty="0">
                <a:latin typeface="+mn-lt"/>
              </a:rPr>
              <a:t>where the nuclear shape </a:t>
            </a:r>
            <a:r>
              <a:rPr lang="en-US" sz="1100" i="1" dirty="0" smtClean="0">
                <a:latin typeface="+mn-lt"/>
              </a:rPr>
              <a:t>becomes</a:t>
            </a:r>
          </a:p>
          <a:p>
            <a:r>
              <a:rPr lang="en-US" sz="1100" i="1" dirty="0" smtClean="0">
                <a:latin typeface="+mn-lt"/>
              </a:rPr>
              <a:t>stabilized finally”.</a:t>
            </a:r>
          </a:p>
          <a:p>
            <a:r>
              <a:rPr lang="en-US" sz="1100" i="1" dirty="0">
                <a:latin typeface="+mn-lt"/>
              </a:rPr>
              <a:t>J. Bonn, G. Huber, H.-J. Kluge, L. </a:t>
            </a:r>
            <a:r>
              <a:rPr lang="en-US" sz="1100" i="1" dirty="0" err="1">
                <a:latin typeface="+mn-lt"/>
              </a:rPr>
              <a:t>Kugler</a:t>
            </a:r>
            <a:r>
              <a:rPr lang="en-US" sz="1100" i="1" dirty="0">
                <a:latin typeface="+mn-lt"/>
              </a:rPr>
              <a:t>, and E. </a:t>
            </a:r>
            <a:r>
              <a:rPr lang="en-US" sz="1100" i="1" dirty="0" err="1">
                <a:latin typeface="+mn-lt"/>
              </a:rPr>
              <a:t>Otten</a:t>
            </a:r>
            <a:r>
              <a:rPr lang="en-US" sz="1100" i="1" dirty="0">
                <a:latin typeface="+mn-lt"/>
              </a:rPr>
              <a:t>,</a:t>
            </a:r>
          </a:p>
          <a:p>
            <a:r>
              <a:rPr lang="en-US" sz="1100" i="1" dirty="0">
                <a:latin typeface="+mn-lt"/>
              </a:rPr>
              <a:t>Phys. Lett. 38B, 308 (1972)</a:t>
            </a:r>
            <a:endParaRPr lang="ru-RU" sz="11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8504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6"/>
          <p:cNvSpPr txBox="1">
            <a:spLocks/>
          </p:cNvSpPr>
          <p:nvPr/>
        </p:nvSpPr>
        <p:spPr bwMode="auto">
          <a:xfrm>
            <a:off x="0" y="0"/>
            <a:ext cx="9144000" cy="527050"/>
          </a:xfrm>
          <a:prstGeom prst="rect">
            <a:avLst/>
          </a:prstGeom>
          <a:solidFill>
            <a:srgbClr val="0070C0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lIns="71323" tIns="35662" rIns="71323" bIns="35662" anchor="ctr"/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IS534 Experiment </a:t>
            </a:r>
            <a:r>
              <a:rPr lang="en-US" b="1" dirty="0" smtClean="0">
                <a:solidFill>
                  <a:srgbClr val="FFFFFF"/>
                </a:solidFill>
                <a:latin typeface="+mj-lt"/>
              </a:rPr>
              <a:t>@</a:t>
            </a: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 ISOLDE </a:t>
            </a:r>
            <a:endParaRPr lang="ru-RU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980728"/>
            <a:ext cx="7992363" cy="5608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4168" t="26646" r="12276" b="27144"/>
          <a:stretch>
            <a:fillRect/>
          </a:stretch>
        </p:blipFill>
        <p:spPr bwMode="auto">
          <a:xfrm>
            <a:off x="149680" y="6256277"/>
            <a:ext cx="1933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9510" y="611977"/>
            <a:ext cx="8784975" cy="584775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Delineating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the island of deformation in the light gold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isotopes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by means of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laser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spectroscopy</a:t>
            </a:r>
          </a:p>
        </p:txBody>
      </p:sp>
      <p:pic>
        <p:nvPicPr>
          <p:cNvPr id="8" name="Picture 7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7901989" y="5789387"/>
            <a:ext cx="1242011" cy="10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35696" y="3429000"/>
            <a:ext cx="5751194" cy="2123658"/>
          </a:xfrm>
          <a:prstGeom prst="rect">
            <a:avLst/>
          </a:prstGeom>
          <a:solidFill>
            <a:schemeClr val="bg1"/>
          </a:solidFill>
          <a:ln w="25400" cmpd="sng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1600" u="sng" dirty="0">
                <a:latin typeface="Comic Sans MS" panose="030F0702030302020204" pitchFamily="66" charset="0"/>
              </a:rPr>
              <a:t>Main IS534 goals</a:t>
            </a:r>
            <a:r>
              <a:rPr lang="en-US" sz="1600" dirty="0">
                <a:latin typeface="Comic Sans MS" panose="030F0702030302020204" pitchFamily="66" charset="0"/>
              </a:rPr>
              <a:t>: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sz="1600" dirty="0">
                <a:latin typeface="Comic Sans MS" panose="030F0702030302020204" pitchFamily="66" charset="0"/>
              </a:rPr>
              <a:t>to extend the earlier IS/HFS measurements to the lighter isotopes close to and beyond </a:t>
            </a:r>
            <a:r>
              <a:rPr lang="en-US" sz="1600" dirty="0" smtClean="0">
                <a:latin typeface="Comic Sans MS" panose="030F0702030302020204" pitchFamily="66" charset="0"/>
              </a:rPr>
              <a:t>N=104.</a:t>
            </a:r>
            <a:r>
              <a:rPr lang="ru-RU" sz="1600" dirty="0" smtClean="0">
                <a:latin typeface="Comic Sans MS" panose="030F0702030302020204" pitchFamily="66" charset="0"/>
              </a:rPr>
              <a:t/>
            </a:r>
            <a:br>
              <a:rPr lang="ru-RU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Apart </a:t>
            </a:r>
            <a:r>
              <a:rPr lang="en-US" sz="1600" dirty="0">
                <a:latin typeface="Comic Sans MS" panose="030F0702030302020204" pitchFamily="66" charset="0"/>
              </a:rPr>
              <a:t>of charge radii, </a:t>
            </a:r>
            <a:r>
              <a:rPr lang="en-US" sz="1600" dirty="0" smtClean="0">
                <a:latin typeface="Comic Sans MS" panose="030F0702030302020204" pitchFamily="66" charset="0"/>
              </a:rPr>
              <a:t>information </a:t>
            </a:r>
            <a:r>
              <a:rPr lang="en-US" sz="1600" dirty="0">
                <a:latin typeface="Comic Sans MS" panose="030F0702030302020204" pitchFamily="66" charset="0"/>
              </a:rPr>
              <a:t>on </a:t>
            </a:r>
            <a:r>
              <a:rPr lang="en-US" sz="1600" dirty="0" smtClean="0"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magnetic </a:t>
            </a:r>
            <a:r>
              <a:rPr lang="en-US" sz="1600" dirty="0">
                <a:latin typeface="Comic Sans MS" panose="030F0702030302020204" pitchFamily="66" charset="0"/>
              </a:rPr>
              <a:t>dipole moments will be extracted; </a:t>
            </a:r>
          </a:p>
          <a:p>
            <a:pPr marL="342900" indent="-342900">
              <a:spcBef>
                <a:spcPts val="1200"/>
              </a:spcBef>
              <a:buAutoNum type="arabicParenR"/>
            </a:pPr>
            <a:r>
              <a:rPr lang="en-US" sz="1600" dirty="0">
                <a:latin typeface="Comic Sans MS" panose="030F0702030302020204" pitchFamily="66" charset="0"/>
              </a:rPr>
              <a:t>to search for isomeric states, which are expected in some  </a:t>
            </a:r>
            <a:r>
              <a:rPr lang="en-US" sz="1600" dirty="0" smtClean="0">
                <a:latin typeface="Comic Sans MS" panose="030F0702030302020204" pitchFamily="66" charset="0"/>
              </a:rPr>
              <a:t>nuclei</a:t>
            </a:r>
            <a:endParaRPr lang="en-US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0"/>
          <p:cNvSpPr>
            <a:spLocks noChangeArrowheads="1"/>
          </p:cNvSpPr>
          <p:nvPr/>
        </p:nvSpPr>
        <p:spPr bwMode="auto">
          <a:xfrm>
            <a:off x="209983" y="116632"/>
            <a:ext cx="3788410" cy="83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err="1">
                <a:solidFill>
                  <a:srgbClr val="0070C0"/>
                </a:solidFill>
                <a:latin typeface="Comic Sans MS" pitchFamily="66" charset="0"/>
              </a:rPr>
              <a:t>hfs</a:t>
            </a:r>
            <a:r>
              <a:rPr lang="en-US" altLang="ru-RU" sz="2400" dirty="0">
                <a:solidFill>
                  <a:srgbClr val="0070C0"/>
                </a:solidFill>
                <a:latin typeface="Comic Sans MS" pitchFamily="66" charset="0"/>
              </a:rPr>
              <a:t> spectra of </a:t>
            </a:r>
            <a:endParaRPr lang="en-US" altLang="ru-RU" sz="240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pPr algn="ctr"/>
            <a:r>
              <a:rPr lang="en-US" altLang="ru-RU" sz="2400" dirty="0" smtClean="0">
                <a:solidFill>
                  <a:srgbClr val="0070C0"/>
                </a:solidFill>
                <a:latin typeface="Comic Sans MS" pitchFamily="66" charset="0"/>
              </a:rPr>
              <a:t>gold isotopes</a:t>
            </a:r>
          </a:p>
        </p:txBody>
      </p:sp>
      <p:sp>
        <p:nvSpPr>
          <p:cNvPr id="40965" name="TextBox 17"/>
          <p:cNvSpPr txBox="1">
            <a:spLocks noChangeArrowheads="1"/>
          </p:cNvSpPr>
          <p:nvPr/>
        </p:nvSpPr>
        <p:spPr bwMode="auto">
          <a:xfrm>
            <a:off x="457632" y="5445749"/>
            <a:ext cx="39147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Shift of the </a:t>
            </a:r>
            <a:r>
              <a:rPr lang="en-US" altLang="ru-RU" sz="1800" dirty="0" err="1">
                <a:solidFill>
                  <a:srgbClr val="0070C0"/>
                </a:solidFill>
                <a:latin typeface="Comic Sans MS" pitchFamily="66" charset="0"/>
              </a:rPr>
              <a:t>centre</a:t>
            </a:r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 of </a:t>
            </a:r>
            <a:r>
              <a:rPr lang="en-US" altLang="ru-RU" sz="1800" dirty="0" err="1">
                <a:solidFill>
                  <a:srgbClr val="0070C0"/>
                </a:solidFill>
                <a:latin typeface="Comic Sans MS" pitchFamily="66" charset="0"/>
              </a:rPr>
              <a:t>hfs</a:t>
            </a:r>
            <a:endParaRPr lang="en-US" altLang="ru-RU" sz="18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gives isotope shift</a:t>
            </a:r>
            <a:endParaRPr lang="ru-RU" altLang="ru-RU" sz="1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40966" name="TextBox 17"/>
          <p:cNvSpPr txBox="1">
            <a:spLocks noChangeArrowheads="1"/>
          </p:cNvSpPr>
          <p:nvPr/>
        </p:nvSpPr>
        <p:spPr bwMode="auto">
          <a:xfrm>
            <a:off x="510021" y="6061699"/>
            <a:ext cx="2878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Distance between peaks</a:t>
            </a:r>
          </a:p>
          <a:p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gives </a:t>
            </a:r>
            <a:r>
              <a:rPr lang="en-US" altLang="ru-RU" sz="1800" dirty="0" err="1">
                <a:solidFill>
                  <a:srgbClr val="0070C0"/>
                </a:solidFill>
                <a:latin typeface="Comic Sans MS" pitchFamily="66" charset="0"/>
              </a:rPr>
              <a:t>hfs</a:t>
            </a:r>
            <a:r>
              <a:rPr lang="en-US" altLang="ru-RU" sz="18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altLang="ru-RU" sz="1800" dirty="0" smtClean="0">
                <a:solidFill>
                  <a:srgbClr val="0070C0"/>
                </a:solidFill>
                <a:latin typeface="Comic Sans MS" pitchFamily="66" charset="0"/>
              </a:rPr>
              <a:t>constants</a:t>
            </a:r>
            <a:endParaRPr lang="ru-RU" altLang="ru-RU" sz="18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6956" r="7674" b="15498"/>
          <a:stretch/>
        </p:blipFill>
        <p:spPr>
          <a:xfrm>
            <a:off x="298968" y="1052736"/>
            <a:ext cx="3699425" cy="4204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8" t="6479" r="11440" b="6515"/>
          <a:stretch/>
        </p:blipFill>
        <p:spPr>
          <a:xfrm>
            <a:off x="4339987" y="272954"/>
            <a:ext cx="4453305" cy="64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Rectangle 20"/>
          <p:cNvSpPr>
            <a:spLocks noChangeArrowheads="1"/>
          </p:cNvSpPr>
          <p:nvPr/>
        </p:nvSpPr>
        <p:spPr bwMode="auto">
          <a:xfrm>
            <a:off x="0" y="4"/>
            <a:ext cx="9144000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Positions of the </a:t>
            </a:r>
            <a:r>
              <a:rPr lang="en-US" altLang="ru-RU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hfs</a:t>
            </a:r>
            <a:r>
              <a:rPr lang="en-US" altLang="ru-R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components on the spectrum</a:t>
            </a:r>
            <a:endParaRPr lang="ru-RU" alt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5248" name="Objec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206661"/>
              </p:ext>
            </p:extLst>
          </p:nvPr>
        </p:nvGraphicFramePr>
        <p:xfrm>
          <a:off x="116284" y="658695"/>
          <a:ext cx="4005461" cy="129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43" name="Формула" r:id="rId4" imgW="2628720" imgH="850680" progId="Equation.3">
                  <p:embed/>
                </p:oleObj>
              </mc:Choice>
              <mc:Fallback>
                <p:oleObj name="Формула" r:id="rId4" imgW="2628720" imgH="850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84" y="658695"/>
                        <a:ext cx="4005461" cy="129968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4614415" y="589117"/>
            <a:ext cx="3841750" cy="1441574"/>
            <a:chOff x="4854008" y="1970274"/>
            <a:chExt cx="3841750" cy="1441574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854008" y="1970274"/>
              <a:ext cx="384175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latin typeface="Comic Sans MS" panose="030F0702030302020204" pitchFamily="66" charset="0"/>
                </a:rPr>
                <a:t>The resolution of in-source RIS is limited by the Doppler </a:t>
              </a:r>
              <a:r>
                <a:rPr lang="en-US" sz="1400" dirty="0" smtClean="0">
                  <a:latin typeface="Comic Sans MS" panose="030F0702030302020204" pitchFamily="66" charset="0"/>
                </a:rPr>
                <a:t>broadening</a:t>
              </a:r>
              <a:endParaRPr lang="ru-RU" sz="1400" dirty="0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1" t="32589" r="16610" b="34822"/>
            <a:stretch/>
          </p:blipFill>
          <p:spPr>
            <a:xfrm>
              <a:off x="5346576" y="2437612"/>
              <a:ext cx="2435324" cy="327905"/>
            </a:xfrm>
            <a:prstGeom prst="rect">
              <a:avLst/>
            </a:prstGeom>
          </p:spPr>
        </p:pic>
        <p:sp useBgFill="1"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5268842" y="2765517"/>
              <a:ext cx="3012082" cy="64633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200" i="1" dirty="0">
                  <a:latin typeface="Comic Sans MS" panose="030F0702030302020204" pitchFamily="66" charset="0"/>
                  <a:cs typeface="ＭＳ Ｐゴシック"/>
                </a:rPr>
                <a:t>ν</a:t>
              </a:r>
              <a:r>
                <a:rPr lang="en-US" altLang="ja-JP" sz="1200" i="1" baseline="-25000" dirty="0">
                  <a:latin typeface="Comic Sans MS" panose="030F0702030302020204" pitchFamily="66" charset="0"/>
                  <a:cs typeface="ＭＳ Ｐゴシック"/>
                </a:rPr>
                <a:t>0</a:t>
              </a:r>
              <a:r>
                <a:rPr lang="en-US" altLang="ja-JP" sz="1200" dirty="0">
                  <a:latin typeface="Comic Sans MS" panose="030F0702030302020204" pitchFamily="66" charset="0"/>
                  <a:cs typeface="ＭＳ Ｐゴシック"/>
                </a:rPr>
                <a:t> - frequency of the atomic </a:t>
              </a:r>
              <a:r>
                <a:rPr lang="en-US" altLang="ja-JP" sz="1200" dirty="0" smtClean="0">
                  <a:latin typeface="Comic Sans MS" pitchFamily="66" charset="0"/>
                  <a:cs typeface="ＭＳ Ｐゴシック"/>
                </a:rPr>
                <a:t>transition,</a:t>
              </a:r>
            </a:p>
            <a:p>
              <a:r>
                <a:rPr lang="en-US" altLang="ja-JP" sz="1200" dirty="0" smtClean="0">
                  <a:latin typeface="Comic Sans MS" pitchFamily="66" charset="0"/>
                  <a:cs typeface="ＭＳ Ｐゴシック"/>
                </a:rPr>
                <a:t>A </a:t>
              </a:r>
              <a:r>
                <a:rPr lang="en-US" altLang="ja-JP" sz="1200" dirty="0">
                  <a:latin typeface="Comic Sans MS" pitchFamily="66" charset="0"/>
                  <a:cs typeface="ＭＳ Ｐゴシック"/>
                </a:rPr>
                <a:t>- atomic mass </a:t>
              </a:r>
              <a:r>
                <a:rPr lang="en-US" altLang="ja-JP" sz="1200" dirty="0" smtClean="0">
                  <a:latin typeface="Comic Sans MS" pitchFamily="66" charset="0"/>
                  <a:cs typeface="ＭＳ Ｐゴシック"/>
                </a:rPr>
                <a:t>number, </a:t>
              </a:r>
            </a:p>
            <a:p>
              <a:r>
                <a:rPr lang="en-US" altLang="ja-JP" sz="1200" dirty="0" smtClean="0">
                  <a:latin typeface="Comic Sans MS" pitchFamily="66" charset="0"/>
                  <a:cs typeface="ＭＳ Ｐゴシック"/>
                </a:rPr>
                <a:t>T – ionization temperature</a:t>
              </a:r>
              <a:endParaRPr lang="ru-RU" altLang="ja-JP" sz="1200" dirty="0">
                <a:latin typeface="Comic Sans MS" pitchFamily="66" charset="0"/>
                <a:cs typeface="ＭＳ Ｐゴシック"/>
              </a:endParaRPr>
            </a:p>
          </p:txBody>
        </p:sp>
      </p:grpSp>
      <p:sp useBgFill="1">
        <p:nvSpPr>
          <p:cNvPr id="5250" name="TextBox 17"/>
          <p:cNvSpPr txBox="1">
            <a:spLocks noChangeArrowheads="1"/>
          </p:cNvSpPr>
          <p:nvPr/>
        </p:nvSpPr>
        <p:spPr bwMode="auto">
          <a:xfrm>
            <a:off x="4330427" y="586041"/>
            <a:ext cx="4680520" cy="136543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i="1" dirty="0">
                <a:latin typeface="Comic Sans MS" panose="030F0702030302020204" pitchFamily="66" charset="0"/>
                <a:cs typeface="ＭＳ Ｐゴシック"/>
              </a:rPr>
              <a:t>ν</a:t>
            </a:r>
            <a:r>
              <a:rPr lang="en-US" altLang="ja-JP" sz="1400" i="1" baseline="-25000" dirty="0">
                <a:latin typeface="Comic Sans MS" panose="030F0702030302020204" pitchFamily="66" charset="0"/>
                <a:cs typeface="ＭＳ Ｐゴシック"/>
              </a:rPr>
              <a:t>0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- position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of the center of gravity of the </a:t>
            </a:r>
            <a:r>
              <a:rPr lang="en-US" altLang="ja-JP" sz="1400" dirty="0" err="1">
                <a:latin typeface="Comic Sans MS" pitchFamily="66" charset="0"/>
                <a:cs typeface="ＭＳ Ｐゴシック"/>
              </a:rPr>
              <a:t>hfs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altLang="ja-JP" sz="1400" i="1" dirty="0">
                <a:latin typeface="Comic Sans MS" pitchFamily="66" charset="0"/>
                <a:cs typeface="ＭＳ Ｐゴシック"/>
              </a:rPr>
              <a:t>I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 -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nuclear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spin, </a:t>
            </a:r>
            <a:r>
              <a:rPr lang="en-US" altLang="ja-JP" sz="1400" i="1" dirty="0">
                <a:latin typeface="Comic Sans MS" pitchFamily="66" charset="0"/>
                <a:cs typeface="ＭＳ Ｐゴシック"/>
              </a:rPr>
              <a:t>J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– electronic angular momentum,</a:t>
            </a:r>
          </a:p>
          <a:p>
            <a:pPr>
              <a:lnSpc>
                <a:spcPct val="120000"/>
              </a:lnSpc>
            </a:pPr>
            <a:r>
              <a:rPr lang="en-US" altLang="ja-JP" sz="1400" i="1" dirty="0" smtClean="0">
                <a:latin typeface="Comic Sans MS" pitchFamily="66" charset="0"/>
                <a:cs typeface="ＭＳ Ｐゴシック"/>
              </a:rPr>
              <a:t>F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–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the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total angular momentum of the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atom,</a:t>
            </a:r>
            <a:endParaRPr lang="en-US" altLang="ja-JP" sz="1400" dirty="0" smtClean="0">
              <a:latin typeface="Comic Sans MS" pitchFamily="66" charset="0"/>
              <a:cs typeface="ＭＳ Ｐゴシック"/>
            </a:endParaRPr>
          </a:p>
          <a:p>
            <a:pPr>
              <a:lnSpc>
                <a:spcPct val="120000"/>
              </a:lnSpc>
            </a:pPr>
            <a:r>
              <a:rPr lang="en-US" sz="1400" i="1" dirty="0" smtClean="0">
                <a:latin typeface="Comic Sans MS" panose="030F0702030302020204" pitchFamily="66" charset="0"/>
              </a:rPr>
              <a:t>a(</a:t>
            </a:r>
            <a:r>
              <a:rPr lang="en-US" sz="1400" i="1" dirty="0" err="1" smtClean="0">
                <a:latin typeface="Comic Sans MS" panose="030F0702030302020204" pitchFamily="66" charset="0"/>
              </a:rPr>
              <a:t>nl</a:t>
            </a:r>
            <a:r>
              <a:rPr lang="en-US" sz="1400" i="1" dirty="0">
                <a:latin typeface="Comic Sans MS" panose="030F0702030302020204" pitchFamily="66" charset="0"/>
              </a:rPr>
              <a:t>) </a:t>
            </a:r>
            <a:r>
              <a:rPr lang="en-US" sz="1400" dirty="0" smtClean="0">
                <a:latin typeface="Comic Sans MS" panose="030F0702030302020204" pitchFamily="66" charset="0"/>
              </a:rPr>
              <a:t> - magnetic </a:t>
            </a:r>
            <a:r>
              <a:rPr lang="en-US" sz="1400" dirty="0">
                <a:latin typeface="Comic Sans MS" panose="030F0702030302020204" pitchFamily="66" charset="0"/>
              </a:rPr>
              <a:t>hyperfine coupling constant </a:t>
            </a:r>
            <a:r>
              <a:rPr lang="en-US" sz="1400" dirty="0" smtClean="0">
                <a:latin typeface="Comic Sans MS" panose="030F0702030302020204" pitchFamily="66" charset="0"/>
              </a:rPr>
              <a:t/>
            </a:r>
            <a:br>
              <a:rPr lang="en-US" sz="1400" dirty="0" smtClean="0">
                <a:latin typeface="Comic Sans MS" panose="030F0702030302020204" pitchFamily="66" charset="0"/>
              </a:rPr>
            </a:br>
            <a:r>
              <a:rPr lang="en-US" sz="1400" dirty="0" smtClean="0">
                <a:latin typeface="Comic Sans MS" panose="030F0702030302020204" pitchFamily="66" charset="0"/>
              </a:rPr>
              <a:t>for </a:t>
            </a:r>
            <a:r>
              <a:rPr lang="en-US" sz="1400" dirty="0">
                <a:latin typeface="Comic Sans MS" panose="030F0702030302020204" pitchFamily="66" charset="0"/>
              </a:rPr>
              <a:t>the atomic level with the quantum numbers </a:t>
            </a:r>
            <a:r>
              <a:rPr lang="en-US" sz="1400" i="1" dirty="0">
                <a:latin typeface="Comic Sans MS" panose="030F0702030302020204" pitchFamily="66" charset="0"/>
              </a:rPr>
              <a:t>n </a:t>
            </a:r>
            <a:r>
              <a:rPr lang="en-US" sz="1400" dirty="0">
                <a:latin typeface="Comic Sans MS" panose="030F0702030302020204" pitchFamily="66" charset="0"/>
              </a:rPr>
              <a:t>and </a:t>
            </a:r>
            <a:r>
              <a:rPr lang="en-US" sz="1400" i="1" dirty="0">
                <a:latin typeface="Comic Sans MS" panose="030F0702030302020204" pitchFamily="66" charset="0"/>
              </a:rPr>
              <a:t>l</a:t>
            </a:r>
            <a:r>
              <a:rPr lang="en-US" sz="1400" dirty="0">
                <a:latin typeface="Comic Sans MS" panose="030F0702030302020204" pitchFamily="66" charset="0"/>
              </a:rPr>
              <a:t> </a:t>
            </a:r>
            <a:endParaRPr lang="ru-RU" altLang="ja-JP" sz="1400" dirty="0">
              <a:latin typeface="Comic Sans MS" pitchFamily="66" charset="0"/>
              <a:cs typeface="ＭＳ Ｐゴシック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8659" r="6666" b="7839"/>
          <a:stretch/>
        </p:blipFill>
        <p:spPr>
          <a:xfrm>
            <a:off x="2119015" y="2105251"/>
            <a:ext cx="6762480" cy="41722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8105" r="12563" b="9306"/>
          <a:stretch/>
        </p:blipFill>
        <p:spPr>
          <a:xfrm>
            <a:off x="271010" y="2669886"/>
            <a:ext cx="1708702" cy="3733163"/>
          </a:xfrm>
          <a:prstGeom prst="rect">
            <a:avLst/>
          </a:prstGeom>
          <a:ln>
            <a:noFill/>
          </a:ln>
        </p:spPr>
      </p:pic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3806577" y="5938444"/>
            <a:ext cx="3929140" cy="8669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Free parameters for the fits: </a:t>
            </a:r>
          </a:p>
          <a:p>
            <a:pPr>
              <a:spcBef>
                <a:spcPts val="600"/>
              </a:spcBef>
            </a:pP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relative IS</a:t>
            </a:r>
            <a:r>
              <a:rPr lang="en-US" altLang="ja-JP" sz="1400" i="1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to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the stable </a:t>
            </a:r>
            <a:r>
              <a:rPr lang="en-US" altLang="ja-JP" sz="1400" baseline="30000" dirty="0" smtClean="0">
                <a:latin typeface="Comic Sans MS" pitchFamily="66" charset="0"/>
                <a:cs typeface="ＭＳ Ｐゴシック"/>
              </a:rPr>
              <a:t>197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Au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(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δν</a:t>
            </a:r>
            <a:r>
              <a:rPr lang="en-US" altLang="ja-JP" sz="1400" b="1" baseline="-25000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A,197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), </a:t>
            </a:r>
            <a:endParaRPr lang="en-US" altLang="ja-JP" sz="1400" dirty="0" smtClean="0">
              <a:latin typeface="Comic Sans MS" pitchFamily="66" charset="0"/>
              <a:cs typeface="ＭＳ Ｐゴシック"/>
            </a:endParaRPr>
          </a:p>
          <a:p>
            <a:pPr>
              <a:spcBef>
                <a:spcPts val="400"/>
              </a:spcBef>
            </a:pP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magnetic </a:t>
            </a:r>
            <a:r>
              <a:rPr lang="en-US" altLang="ja-JP" sz="1400" i="1" dirty="0" err="1" smtClean="0">
                <a:latin typeface="Comic Sans MS" pitchFamily="66" charset="0"/>
                <a:cs typeface="ＭＳ Ｐゴシック"/>
              </a:rPr>
              <a:t>hfs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constants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- 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a(6s)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and 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a(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6p)</a:t>
            </a:r>
            <a:endParaRPr lang="en-US" altLang="ja-JP" sz="1400" dirty="0">
              <a:latin typeface="Comic Sans MS" pitchFamily="66" charset="0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9056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6622" y="879288"/>
            <a:ext cx="2818131" cy="1323439"/>
          </a:xfrm>
          <a:prstGeom prst="rect">
            <a:avLst/>
          </a:prstGeom>
          <a:solidFill>
            <a:schemeClr val="bg1"/>
          </a:solidFill>
          <a:ln w="25400" cmpd="sng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US" sz="1600" u="sng" dirty="0" smtClean="0">
                <a:latin typeface="Comic Sans MS" panose="030F0702030302020204" pitchFamily="66" charset="0"/>
              </a:rPr>
              <a:t>Previously known data</a:t>
            </a:r>
            <a:r>
              <a:rPr lang="en-US" sz="1600" dirty="0" smtClean="0">
                <a:latin typeface="Comic Sans MS" panose="030F0702030302020204" pitchFamily="66" charset="0"/>
              </a:rPr>
              <a:t>: 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Comic Sans MS" panose="030F0702030302020204" pitchFamily="66" charset="0"/>
              </a:rPr>
              <a:t>spin </a:t>
            </a:r>
            <a:r>
              <a:rPr lang="en-US" sz="1600" dirty="0">
                <a:latin typeface="Comic Sans MS" panose="030F0702030302020204" pitchFamily="66" charset="0"/>
              </a:rPr>
              <a:t>of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= (1/2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,3/2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 smtClean="0">
                <a:latin typeface="Comic Sans MS" panose="030F0702030302020204" pitchFamily="66" charset="0"/>
              </a:rPr>
              <a:t>based </a:t>
            </a:r>
            <a:r>
              <a:rPr lang="en-US" sz="1400" dirty="0">
                <a:latin typeface="Comic Sans MS" panose="030F0702030302020204" pitchFamily="66" charset="0"/>
              </a:rPr>
              <a:t>on the in-beam </a:t>
            </a:r>
            <a:r>
              <a:rPr lang="en-US" sz="1400" dirty="0" smtClean="0">
                <a:latin typeface="Comic Sans MS" panose="030F0702030302020204" pitchFamily="66" charset="0"/>
              </a:rPr>
              <a:t>study</a:t>
            </a:r>
            <a:endParaRPr lang="en-US" sz="1400" dirty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en-US" sz="1200" i="1" dirty="0" smtClean="0">
                <a:latin typeface="Comic Sans MS" panose="030F0702030302020204" pitchFamily="66" charset="0"/>
              </a:rPr>
              <a:t>F.G</a:t>
            </a:r>
            <a:r>
              <a:rPr lang="en-US" sz="1200" i="1" dirty="0">
                <a:latin typeface="Comic Sans MS" panose="030F0702030302020204" pitchFamily="66" charset="0"/>
              </a:rPr>
              <a:t>. </a:t>
            </a:r>
            <a:r>
              <a:rPr lang="en-US" sz="1200" i="1" dirty="0" err="1" smtClean="0">
                <a:latin typeface="Comic Sans MS" panose="030F0702030302020204" pitchFamily="66" charset="0"/>
              </a:rPr>
              <a:t>Kondev</a:t>
            </a:r>
            <a:r>
              <a:rPr lang="en-US" sz="1200" i="1" dirty="0" smtClean="0">
                <a:latin typeface="Comic Sans MS" panose="030F0702030302020204" pitchFamily="66" charset="0"/>
              </a:rPr>
              <a:t> et al., </a:t>
            </a:r>
            <a:r>
              <a:rPr lang="en-US" sz="1200" i="1" dirty="0">
                <a:latin typeface="Comic Sans MS" panose="030F0702030302020204" pitchFamily="66" charset="0"/>
              </a:rPr>
              <a:t>Phys. Lett. B </a:t>
            </a:r>
            <a:r>
              <a:rPr lang="en-US" sz="1200" i="1" dirty="0" smtClean="0">
                <a:latin typeface="Comic Sans MS" panose="030F0702030302020204" pitchFamily="66" charset="0"/>
              </a:rPr>
              <a:t/>
            </a:r>
            <a:br>
              <a:rPr lang="en-US" sz="1200" i="1" dirty="0" smtClean="0">
                <a:latin typeface="Comic Sans MS" panose="030F0702030302020204" pitchFamily="66" charset="0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512 </a:t>
            </a:r>
            <a:r>
              <a:rPr lang="en-US" sz="1200" i="1" dirty="0">
                <a:latin typeface="Comic Sans MS" panose="030F0702030302020204" pitchFamily="66" charset="0"/>
              </a:rPr>
              <a:t>(3–4) (2001) </a:t>
            </a:r>
            <a:r>
              <a:rPr lang="en-US" sz="1200" i="1" dirty="0" smtClean="0">
                <a:latin typeface="Comic Sans MS" panose="030F0702030302020204" pitchFamily="66" charset="0"/>
              </a:rPr>
              <a:t>268</a:t>
            </a:r>
            <a:endParaRPr lang="en-US" sz="1200" i="1" dirty="0"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697" y="2946903"/>
            <a:ext cx="2790056" cy="11541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I = </a:t>
            </a:r>
            <a:r>
              <a:rPr lang="en-US" sz="1600" dirty="0" smtClean="0">
                <a:latin typeface="Comic Sans MS" panose="030F0702030302020204" pitchFamily="66" charset="0"/>
              </a:rPr>
              <a:t>1/2: 3 peaks, </a:t>
            </a:r>
          </a:p>
          <a:p>
            <a:r>
              <a:rPr lang="en-US" sz="1600" dirty="0" smtClean="0">
                <a:latin typeface="Comic Sans MS" panose="030F0702030302020204" pitchFamily="66" charset="0"/>
              </a:rPr>
              <a:t>intensity profile of </a:t>
            </a:r>
            <a:r>
              <a:rPr lang="en-US" sz="1600" dirty="0">
                <a:latin typeface="Comic Sans MS" panose="030F0702030302020204" pitchFamily="66" charset="0"/>
              </a:rPr>
              <a:t>1:2:1. </a:t>
            </a:r>
            <a:endParaRPr lang="en-US" sz="1600" dirty="0" smtClean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latin typeface="Comic Sans MS" panose="030F0702030302020204" pitchFamily="66" charset="0"/>
              </a:rPr>
              <a:t>I = </a:t>
            </a:r>
            <a:r>
              <a:rPr lang="en-US" sz="1600" dirty="0" smtClean="0">
                <a:latin typeface="Comic Sans MS" panose="030F0702030302020204" pitchFamily="66" charset="0"/>
              </a:rPr>
              <a:t>3/2</a:t>
            </a:r>
            <a:r>
              <a:rPr lang="en-US" sz="1600" dirty="0">
                <a:latin typeface="Comic Sans MS" panose="030F0702030302020204" pitchFamily="66" charset="0"/>
              </a:rPr>
              <a:t>: </a:t>
            </a:r>
            <a:r>
              <a:rPr lang="en-US" sz="1600" dirty="0" smtClean="0">
                <a:latin typeface="Comic Sans MS" panose="030F0702030302020204" pitchFamily="66" charset="0"/>
              </a:rPr>
              <a:t>4 </a:t>
            </a:r>
            <a:r>
              <a:rPr lang="en-US" sz="1600" dirty="0">
                <a:latin typeface="Comic Sans MS" panose="030F0702030302020204" pitchFamily="66" charset="0"/>
              </a:rPr>
              <a:t>peaks</a:t>
            </a:r>
            <a:r>
              <a:rPr lang="en-US" sz="1600" dirty="0" smtClean="0">
                <a:latin typeface="Comic Sans MS" panose="030F0702030302020204" pitchFamily="66" charset="0"/>
              </a:rPr>
              <a:t>,</a:t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intensity </a:t>
            </a:r>
            <a:r>
              <a:rPr lang="en-US" sz="1600" dirty="0">
                <a:latin typeface="Comic Sans MS" panose="030F0702030302020204" pitchFamily="66" charset="0"/>
              </a:rPr>
              <a:t>profile of </a:t>
            </a:r>
            <a:r>
              <a:rPr lang="en-US" sz="1600" dirty="0" smtClean="0">
                <a:latin typeface="Comic Sans MS" panose="030F0702030302020204" pitchFamily="66" charset="0"/>
              </a:rPr>
              <a:t>5:5:1:5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6956" r="7674" b="15498"/>
          <a:stretch/>
        </p:blipFill>
        <p:spPr>
          <a:xfrm>
            <a:off x="3909601" y="879288"/>
            <a:ext cx="4678878" cy="53181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87983" y="-5183"/>
            <a:ext cx="518457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2800" dirty="0" smtClean="0">
                <a:latin typeface="Comic Sans MS" panose="030F0702030302020204" pitchFamily="66" charset="0"/>
              </a:rPr>
              <a:t>Spin assignment</a:t>
            </a:r>
            <a:endParaRPr lang="ru-RU" altLang="ru-RU" sz="28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-1" y="-5183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7</a:t>
            </a:r>
            <a:r>
              <a:rPr lang="ru-RU" altLang="ru-RU" sz="4000" baseline="30000" dirty="0" smtClean="0"/>
              <a:t>7</a:t>
            </a:r>
            <a:r>
              <a:rPr lang="en-US" altLang="ru-RU" sz="4000" baseline="30000" dirty="0" smtClean="0"/>
              <a:t>,179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g</a:t>
            </a:r>
            <a:endParaRPr lang="ru-RU" altLang="ru-RU" sz="4000" baseline="30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0446" y="5074280"/>
            <a:ext cx="1718557" cy="707886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+mj-lt"/>
                <a:cs typeface="Arial" panose="020B0604020202020204" pitchFamily="34" charset="0"/>
              </a:rPr>
              <a:t>I</a:t>
            </a:r>
            <a:r>
              <a:rPr lang="en-US" dirty="0">
                <a:latin typeface="+mj-lt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(</a:t>
            </a:r>
            <a:r>
              <a:rPr lang="en-US" baseline="30000" dirty="0" smtClean="0">
                <a:latin typeface="+mj-lt"/>
                <a:cs typeface="Arial" panose="020B0604020202020204" pitchFamily="34" charset="0"/>
              </a:rPr>
              <a:t>177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Au</a:t>
            </a:r>
            <a:r>
              <a:rPr lang="en-US" baseline="30000" dirty="0" smtClean="0">
                <a:latin typeface="+mj-lt"/>
                <a:cs typeface="Arial" panose="020B0604020202020204" pitchFamily="34" charset="0"/>
              </a:rPr>
              <a:t>g</a:t>
            </a:r>
            <a:r>
              <a:rPr lang="en-US" dirty="0" smtClean="0">
                <a:latin typeface="+mj-lt"/>
                <a:cs typeface="Arial" panose="020B0604020202020204" pitchFamily="34" charset="0"/>
              </a:rPr>
              <a:t>) = 1/2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(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179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Au</a:t>
            </a:r>
            <a:r>
              <a:rPr lang="en-US" baseline="3000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=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1/2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749736" y="730461"/>
            <a:ext cx="4896544" cy="6127539"/>
            <a:chOff x="-36512" y="3923473"/>
            <a:chExt cx="4896544" cy="6127539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-36512" y="3923473"/>
              <a:ext cx="4896544" cy="6127539"/>
              <a:chOff x="2007094" y="2433170"/>
              <a:chExt cx="4896544" cy="6127539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7094" y="2433170"/>
                <a:ext cx="4896544" cy="612753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365534" y="2617304"/>
                <a:ext cx="1114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Windmill</a:t>
                </a:r>
                <a:endParaRPr lang="ru-RU" sz="18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793578" y="5464675"/>
                <a:ext cx="1047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MR-</a:t>
                </a:r>
                <a:r>
                  <a:rPr lang="en-US" sz="1800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ToF</a:t>
                </a:r>
                <a:endParaRPr lang="ru-RU" sz="18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315142" y="4012081"/>
              <a:ext cx="792088" cy="400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 lIns="91433" tIns="45716" rIns="91433" bIns="45716"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spcBef>
                  <a:spcPct val="50000"/>
                </a:spcBef>
              </a:pPr>
              <a:r>
                <a:rPr lang="ru-RU" altLang="ru-RU" b="1" baseline="30000" dirty="0" smtClean="0">
                  <a:solidFill>
                    <a:srgbClr val="FF0000"/>
                  </a:solidFill>
                </a:rPr>
                <a:t>1</a:t>
              </a:r>
              <a:r>
                <a:rPr lang="en-US" altLang="ru-RU" b="1" baseline="30000" dirty="0" smtClean="0">
                  <a:solidFill>
                    <a:srgbClr val="FF0000"/>
                  </a:solidFill>
                </a:rPr>
                <a:t>7</a:t>
              </a:r>
              <a:r>
                <a:rPr lang="ru-RU" altLang="ru-RU" b="1" baseline="30000" dirty="0" smtClean="0">
                  <a:solidFill>
                    <a:srgbClr val="FF0000"/>
                  </a:solidFill>
                </a:rPr>
                <a:t>7</a:t>
              </a:r>
              <a:r>
                <a:rPr lang="en-US" altLang="ru-RU" dirty="0" smtClean="0">
                  <a:solidFill>
                    <a:srgbClr val="FF0000"/>
                  </a:solidFill>
                </a:rPr>
                <a:t>Au</a:t>
              </a:r>
              <a:endParaRPr lang="ru-RU" altLang="ru-RU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15142" y="6893976"/>
              <a:ext cx="792088" cy="4001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 lIns="91433" tIns="45716" rIns="91433" bIns="45716">
              <a:spAutoFit/>
            </a:bodyPr>
            <a:lstStyle>
              <a:lvl1pPr marL="342900" indent="-3429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 eaLnBrk="1" hangingPunct="1">
                <a:spcBef>
                  <a:spcPct val="50000"/>
                </a:spcBef>
              </a:pPr>
              <a:r>
                <a:rPr lang="ru-RU" altLang="ru-RU" b="1" baseline="30000" dirty="0" smtClean="0">
                  <a:solidFill>
                    <a:srgbClr val="FF0000"/>
                  </a:solidFill>
                </a:rPr>
                <a:t>1</a:t>
              </a:r>
              <a:r>
                <a:rPr lang="en-US" altLang="ru-RU" b="1" baseline="30000" dirty="0" smtClean="0">
                  <a:solidFill>
                    <a:srgbClr val="FF0000"/>
                  </a:solidFill>
                </a:rPr>
                <a:t>79</a:t>
              </a:r>
              <a:r>
                <a:rPr lang="en-US" altLang="ru-RU" dirty="0" smtClean="0">
                  <a:solidFill>
                    <a:srgbClr val="FF0000"/>
                  </a:solidFill>
                </a:rPr>
                <a:t>Au</a:t>
              </a:r>
              <a:endParaRPr lang="ru-RU" altLang="ru-RU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671517" y="6030913"/>
            <a:ext cx="7056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800">
              <a:solidFill>
                <a:schemeClr val="tx2"/>
              </a:solidFill>
              <a:latin typeface="Verdana" pitchFamily="34" charset="0"/>
              <a:sym typeface="Symbol" pitchFamily="18" charset="2"/>
            </a:endParaRPr>
          </a:p>
        </p:txBody>
      </p:sp>
      <p:sp>
        <p:nvSpPr>
          <p:cNvPr id="17410" name="Заголовок 6"/>
          <p:cNvSpPr txBox="1">
            <a:spLocks/>
          </p:cNvSpPr>
          <p:nvPr/>
        </p:nvSpPr>
        <p:spPr bwMode="auto">
          <a:xfrm>
            <a:off x="-7938" y="1"/>
            <a:ext cx="9144001" cy="633413"/>
          </a:xfrm>
          <a:prstGeom prst="rect">
            <a:avLst/>
          </a:prstGeom>
          <a:solidFill>
            <a:srgbClr val="0070C0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b="1" dirty="0">
                <a:solidFill>
                  <a:schemeClr val="bg1"/>
                </a:solidFill>
                <a:latin typeface="Comic Sans MS" pitchFamily="66" charset="0"/>
              </a:rPr>
              <a:t>Windmill-ISOLTRAP-RILIS collaboration at ISOLDE (CERN)</a:t>
            </a:r>
          </a:p>
        </p:txBody>
      </p:sp>
      <p:pic>
        <p:nvPicPr>
          <p:cNvPr id="17411" name="Picture 7" descr="E:\Users\srothe\Pictures\2010-11-10\IMG_0676.JPG"/>
          <p:cNvPicPr>
            <a:picLocks noChangeAspect="1" noChangeArrowheads="1"/>
          </p:cNvPicPr>
          <p:nvPr/>
        </p:nvPicPr>
        <p:blipFill>
          <a:blip r:embed="rId3"/>
          <a:srcRect l="768" r="-647" b="6523"/>
          <a:stretch>
            <a:fillRect/>
          </a:stretch>
        </p:blipFill>
        <p:spPr bwMode="auto">
          <a:xfrm>
            <a:off x="7096125" y="2008189"/>
            <a:ext cx="205105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9" descr="E:\Users\srothe\Pictures\2010-11-10\IMG_0697-1.JPG"/>
          <p:cNvPicPr>
            <a:picLocks noChangeAspect="1" noChangeArrowheads="1"/>
          </p:cNvPicPr>
          <p:nvPr/>
        </p:nvPicPr>
        <p:blipFill>
          <a:blip r:embed="rId4"/>
          <a:srcRect l="25328" t="28246" r="34673" b="55261"/>
          <a:stretch>
            <a:fillRect/>
          </a:stretch>
        </p:blipFill>
        <p:spPr bwMode="auto">
          <a:xfrm>
            <a:off x="7962900" y="6142041"/>
            <a:ext cx="11684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E:\Users\srothe\Pictures\2010-11-10\IMG_0675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5275" y="2906716"/>
            <a:ext cx="299085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 descr="E:\Users\srothe\Pictures\2010-11-11\IMG_0743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12838" y="2906713"/>
            <a:ext cx="2987675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E:\Users\srothe\Pictures\2010-11-10\IMG_0698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1938" y="630240"/>
            <a:ext cx="25193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E:\Users\srothe\Pictures\2010-11-10\IMG_0696.JPG"/>
          <p:cNvPicPr>
            <a:picLocks noChangeAspect="1" noChangeArrowheads="1"/>
          </p:cNvPicPr>
          <p:nvPr/>
        </p:nvPicPr>
        <p:blipFill>
          <a:blip r:embed="rId8"/>
          <a:srcRect l="16035" t="17880" r="9685" b="26784"/>
          <a:stretch>
            <a:fillRect/>
          </a:stretch>
        </p:blipFill>
        <p:spPr bwMode="auto">
          <a:xfrm>
            <a:off x="3983038" y="4887916"/>
            <a:ext cx="3979862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3" descr="E:\Users\srothe\Pictures\2010-11-10\IMG_0708-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2699" y="639763"/>
            <a:ext cx="34194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E:\Users\srothe\Pictures\2010-11-10\IMG_0690-1.JPG"/>
          <p:cNvPicPr>
            <a:picLocks noChangeAspect="1" noChangeArrowheads="1"/>
          </p:cNvPicPr>
          <p:nvPr/>
        </p:nvPicPr>
        <p:blipFill>
          <a:blip r:embed="rId10"/>
          <a:srcRect l="43520" b="44508"/>
          <a:stretch>
            <a:fillRect/>
          </a:stretch>
        </p:blipFill>
        <p:spPr bwMode="auto">
          <a:xfrm>
            <a:off x="-42861" y="2906713"/>
            <a:ext cx="1427163" cy="210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3" descr="C:\Users\Simba\Desktop\IMG_3860.JPG"/>
          <p:cNvPicPr>
            <a:picLocks noChangeAspect="1" noChangeArrowheads="1"/>
          </p:cNvPicPr>
          <p:nvPr/>
        </p:nvPicPr>
        <p:blipFill>
          <a:blip r:embed="rId11"/>
          <a:srcRect l="9705" t="13577" r="4500" b="7675"/>
          <a:stretch>
            <a:fillRect/>
          </a:stretch>
        </p:blipFill>
        <p:spPr bwMode="auto">
          <a:xfrm>
            <a:off x="3206754" y="639766"/>
            <a:ext cx="387667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3" descr="E:\Users\srothe\Pictures\2010-11-11\IMG_0720.JPG"/>
          <p:cNvPicPr>
            <a:picLocks noChangeAspect="1" noChangeArrowheads="1"/>
          </p:cNvPicPr>
          <p:nvPr/>
        </p:nvPicPr>
        <p:blipFill>
          <a:blip r:embed="rId12"/>
          <a:srcRect b="25626"/>
          <a:stretch>
            <a:fillRect/>
          </a:stretch>
        </p:blipFill>
        <p:spPr bwMode="auto">
          <a:xfrm>
            <a:off x="-36512" y="4872038"/>
            <a:ext cx="4019551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5" descr="E:\Users\srothe\Pictures\2010-11-10\IMG_0670.JPG"/>
          <p:cNvPicPr>
            <a:picLocks noChangeAspect="1" noChangeArrowheads="1"/>
          </p:cNvPicPr>
          <p:nvPr/>
        </p:nvPicPr>
        <p:blipFill>
          <a:blip r:embed="rId13"/>
          <a:srcRect l="33817" t="11797" r="17751" b="9761"/>
          <a:stretch>
            <a:fillRect/>
          </a:stretch>
        </p:blipFill>
        <p:spPr bwMode="auto">
          <a:xfrm>
            <a:off x="7327906" y="4899028"/>
            <a:ext cx="18192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2" name="Rectangle 291"/>
          <p:cNvSpPr>
            <a:spLocks noChangeArrowheads="1"/>
          </p:cNvSpPr>
          <p:nvPr/>
        </p:nvSpPr>
        <p:spPr bwMode="auto">
          <a:xfrm>
            <a:off x="-36513" y="4427541"/>
            <a:ext cx="9183688" cy="954107"/>
          </a:xfrm>
          <a:prstGeom prst="rect">
            <a:avLst/>
          </a:prstGeom>
          <a:solidFill>
            <a:schemeClr val="tx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altLang="ru-RU" sz="2800" dirty="0">
                <a:solidFill>
                  <a:srgbClr val="FFFFFF"/>
                </a:solidFill>
                <a:ea typeface="ＭＳ Ｐゴシック"/>
                <a:cs typeface="Arial" charset="0"/>
              </a:rPr>
              <a:t> A collaboration of </a:t>
            </a:r>
            <a:r>
              <a:rPr lang="en-US" altLang="ru-RU" sz="2800" dirty="0" smtClean="0">
                <a:solidFill>
                  <a:srgbClr val="FFFFFF"/>
                </a:solidFill>
                <a:ea typeface="ＭＳ Ｐゴシック"/>
                <a:cs typeface="Arial" charset="0"/>
              </a:rPr>
              <a:t>~40 </a:t>
            </a:r>
            <a:r>
              <a:rPr lang="en-US" altLang="ru-RU" sz="2800" dirty="0">
                <a:solidFill>
                  <a:srgbClr val="FFFFFF"/>
                </a:solidFill>
                <a:ea typeface="ＭＳ Ｐゴシック"/>
                <a:cs typeface="Arial" charset="0"/>
              </a:rPr>
              <a:t>atomic and nuclear physicists     </a:t>
            </a:r>
          </a:p>
          <a:p>
            <a:pPr algn="just">
              <a:buFont typeface="Arial" charset="0"/>
              <a:buChar char="•"/>
            </a:pPr>
            <a:r>
              <a:rPr lang="en-US" altLang="ru-RU" sz="2800" dirty="0">
                <a:solidFill>
                  <a:srgbClr val="FFFFFF"/>
                </a:solidFill>
                <a:ea typeface="ＭＳ Ｐゴシック"/>
                <a:cs typeface="Arial" charset="0"/>
              </a:rPr>
              <a:t> 15 institutions</a:t>
            </a:r>
          </a:p>
        </p:txBody>
      </p:sp>
      <p:sp>
        <p:nvSpPr>
          <p:cNvPr id="571398" name="Rectangle 6"/>
          <p:cNvSpPr>
            <a:spLocks noChangeArrowheads="1"/>
          </p:cNvSpPr>
          <p:nvPr/>
        </p:nvSpPr>
        <p:spPr bwMode="auto">
          <a:xfrm>
            <a:off x="627064" y="2868808"/>
            <a:ext cx="7920037" cy="156965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3" tIns="45716" rIns="91433" bIns="45716" anchor="ctr">
            <a:spAutoFit/>
          </a:bodyPr>
          <a:lstStyle/>
          <a:p>
            <a:pPr algn="ctr"/>
            <a:r>
              <a:rPr lang="en-US" altLang="ru-RU" sz="2400" b="1" dirty="0">
                <a:solidFill>
                  <a:schemeClr val="bg1"/>
                </a:solidFill>
                <a:latin typeface="Comic Sans MS" pitchFamily="66" charset="0"/>
              </a:rPr>
              <a:t>IS 456, 466, 511, 534, 598, 608: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Laser spectroscopy: </a:t>
            </a:r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shape evolution and </a:t>
            </a:r>
          </a:p>
          <a:p>
            <a:pPr algn="ctr"/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shape-coexistence studies 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with radioactive</a:t>
            </a:r>
          </a:p>
          <a:p>
            <a:pPr algn="ctr"/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 79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Au, 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80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Hg, 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81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Tl, 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82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Pb,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 83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Bi, 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84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Po, </a:t>
            </a:r>
            <a:r>
              <a:rPr lang="en-US" altLang="ru-RU" sz="2400" baseline="-25000" dirty="0">
                <a:solidFill>
                  <a:schemeClr val="bg1"/>
                </a:solidFill>
                <a:latin typeface="Comic Sans MS" pitchFamily="66" charset="0"/>
              </a:rPr>
              <a:t>85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At beams</a:t>
            </a:r>
          </a:p>
        </p:txBody>
      </p:sp>
    </p:spTree>
    <p:extLst>
      <p:ext uri="{BB962C8B-B14F-4D97-AF65-F5344CB8AC3E}">
        <p14:creationId xmlns:p14="http://schemas.microsoft.com/office/powerpoint/2010/main" val="37578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39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" y="702695"/>
            <a:ext cx="2818131" cy="1107996"/>
          </a:xfrm>
          <a:prstGeom prst="rect">
            <a:avLst/>
          </a:prstGeom>
          <a:solidFill>
            <a:schemeClr val="bg1"/>
          </a:solidFill>
          <a:ln w="25400" cmpd="sng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3000"/>
              </a:spcBef>
            </a:pPr>
            <a:r>
              <a:rPr lang="en-US" sz="1600" u="sng" dirty="0" smtClean="0">
                <a:latin typeface="Comic Sans MS" panose="030F0702030302020204" pitchFamily="66" charset="0"/>
              </a:rPr>
              <a:t>Nuclear spectroscopy data</a:t>
            </a:r>
            <a:r>
              <a:rPr lang="en-US" sz="1600" dirty="0" smtClean="0">
                <a:latin typeface="Comic Sans MS" panose="030F0702030302020204" pitchFamily="66" charset="0"/>
              </a:rPr>
              <a:t>: </a:t>
            </a:r>
          </a:p>
          <a:p>
            <a:pPr lvl="0" algn="ctr">
              <a:spcBef>
                <a:spcPts val="1200"/>
              </a:spcBef>
            </a:pPr>
            <a:r>
              <a:rPr lang="en-US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(</a:t>
            </a:r>
            <a:r>
              <a:rPr lang="en-US" baseline="30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180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Au</a:t>
            </a:r>
            <a:r>
              <a:rPr lang="en-US" baseline="30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≤ 3</a:t>
            </a:r>
          </a:p>
          <a:p>
            <a:pPr lvl="0" algn="ctr"/>
            <a:r>
              <a:rPr lang="en-US" i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I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(</a:t>
            </a:r>
            <a:r>
              <a:rPr lang="en-US" baseline="30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182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Au</a:t>
            </a:r>
            <a:r>
              <a:rPr lang="en-US" baseline="300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</a:t>
            </a: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) =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(2)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87983" y="-5183"/>
            <a:ext cx="518457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2800" dirty="0" smtClean="0">
                <a:latin typeface="Comic Sans MS" panose="030F0702030302020204" pitchFamily="66" charset="0"/>
              </a:rPr>
              <a:t>Spin assignment</a:t>
            </a:r>
            <a:endParaRPr lang="ru-RU" altLang="ru-RU" sz="28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-1" y="-5183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80,182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g</a:t>
            </a:r>
            <a:endParaRPr lang="ru-RU" altLang="ru-RU" sz="4000" baseline="30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8837" r="11110" b="9529"/>
          <a:stretch/>
        </p:blipFill>
        <p:spPr>
          <a:xfrm>
            <a:off x="251520" y="1942255"/>
            <a:ext cx="3784822" cy="3896139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83002" y="5854299"/>
            <a:ext cx="410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Photo-ionization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scheme used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by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RILIS to produce </a:t>
            </a:r>
            <a:r>
              <a:rPr lang="en-US" sz="18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180,182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Au ions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6310" y="25649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omic Sans MS" pitchFamily="66" charset="0"/>
              </a:rPr>
              <a:t>The theoretical </a:t>
            </a:r>
            <a:r>
              <a:rPr lang="en-US" sz="1600" dirty="0" smtClean="0">
                <a:latin typeface="Comic Sans MS" pitchFamily="66" charset="0"/>
              </a:rPr>
              <a:t>ratio </a:t>
            </a:r>
            <a:r>
              <a:rPr lang="en-US" sz="1600" b="1" dirty="0" err="1" smtClean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en-US" sz="1600" b="1" baseline="-25000" dirty="0" err="1" smtClean="0">
                <a:solidFill>
                  <a:srgbClr val="0070C0"/>
                </a:solidFill>
                <a:latin typeface="Comic Sans MS" pitchFamily="66" charset="0"/>
              </a:rPr>
              <a:t>th</a:t>
            </a:r>
            <a:r>
              <a:rPr lang="en-US" sz="1600" dirty="0" smtClean="0">
                <a:latin typeface="Comic Sans MS" pitchFamily="66" charset="0"/>
              </a:rPr>
              <a:t>, </a:t>
            </a:r>
            <a:r>
              <a:rPr lang="en-US" sz="1600" dirty="0">
                <a:latin typeface="Comic Sans MS" pitchFamily="66" charset="0"/>
              </a:rPr>
              <a:t>of the sum of the intensities for the transitions </a:t>
            </a:r>
            <a:r>
              <a:rPr lang="en-US" sz="1600" dirty="0" smtClean="0">
                <a:latin typeface="Comic Sans MS" pitchFamily="66" charset="0"/>
              </a:rPr>
              <a:t>mentioned: 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32377" r="9295" b="27818"/>
          <a:stretch/>
        </p:blipFill>
        <p:spPr>
          <a:xfrm>
            <a:off x="4216310" y="3221308"/>
            <a:ext cx="4444779" cy="56121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273502" y="4149080"/>
            <a:ext cx="4680519" cy="830997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aseline="30000" dirty="0" smtClean="0">
                <a:latin typeface="Comic Sans MS" pitchFamily="66" charset="0"/>
              </a:rPr>
              <a:t>182</a:t>
            </a:r>
            <a:r>
              <a:rPr lang="en-US" sz="1600" dirty="0" smtClean="0">
                <a:latin typeface="Comic Sans MS" pitchFamily="66" charset="0"/>
              </a:rPr>
              <a:t>Au: </a:t>
            </a:r>
            <a:r>
              <a:rPr lang="en-US" sz="1600" b="1" dirty="0" err="1" smtClean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en-US" sz="1600" b="1" baseline="-25000" dirty="0" err="1" smtClean="0">
                <a:solidFill>
                  <a:srgbClr val="0070C0"/>
                </a:solidFill>
                <a:latin typeface="Comic Sans MS" pitchFamily="66" charset="0"/>
              </a:rPr>
              <a:t>exp</a:t>
            </a:r>
            <a:r>
              <a:rPr lang="en-US" sz="1600" b="1" dirty="0" smtClean="0">
                <a:solidFill>
                  <a:srgbClr val="0070C0"/>
                </a:solidFill>
                <a:latin typeface="+mj-lt"/>
              </a:rPr>
              <a:t>= 1.61(15) </a:t>
            </a:r>
            <a:r>
              <a:rPr lang="en-US" sz="1600" dirty="0" smtClean="0">
                <a:latin typeface="Comic Sans MS" panose="030F0702030302020204" pitchFamily="66" charset="0"/>
              </a:rPr>
              <a:t>for 2 </a:t>
            </a:r>
            <a:r>
              <a:rPr lang="en-US" sz="1600" dirty="0" err="1" smtClean="0">
                <a:latin typeface="Comic Sans MS" panose="030F0702030302020204" pitchFamily="66" charset="0"/>
              </a:rPr>
              <a:t>hfs</a:t>
            </a:r>
            <a:r>
              <a:rPr lang="en-US" sz="1600" dirty="0" smtClean="0">
                <a:latin typeface="Comic Sans MS" panose="030F0702030302020204" pitchFamily="66" charset="0"/>
              </a:rPr>
              <a:t> spectra </a:t>
            </a:r>
            <a:r>
              <a:rPr lang="en-US" sz="1600" dirty="0" smtClean="0">
                <a:latin typeface="+mn-lt"/>
              </a:rPr>
              <a:t>=&gt; </a:t>
            </a:r>
            <a:r>
              <a:rPr lang="en-US" sz="1600" b="1" i="1" dirty="0">
                <a:solidFill>
                  <a:srgbClr val="0070C0"/>
                </a:solidFill>
              </a:rPr>
              <a:t>I = </a:t>
            </a:r>
            <a:r>
              <a:rPr lang="en-US" sz="1600" b="1" dirty="0">
                <a:solidFill>
                  <a:srgbClr val="0070C0"/>
                </a:solidFill>
              </a:rPr>
              <a:t>(2</a:t>
            </a:r>
            <a:r>
              <a:rPr lang="en-US" sz="1600" b="1" dirty="0">
                <a:solidFill>
                  <a:srgbClr val="0070C0"/>
                </a:solidFill>
              </a:rPr>
              <a:t>)</a:t>
            </a:r>
          </a:p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en-US" sz="1600" baseline="30000" dirty="0" smtClean="0">
                <a:latin typeface="Comic Sans MS" pitchFamily="66" charset="0"/>
              </a:rPr>
              <a:t>180</a:t>
            </a:r>
            <a:r>
              <a:rPr lang="en-US" sz="1600" dirty="0" smtClean="0">
                <a:latin typeface="Comic Sans MS" pitchFamily="66" charset="0"/>
              </a:rPr>
              <a:t>Au: </a:t>
            </a:r>
            <a:r>
              <a:rPr lang="en-US" sz="1600" b="1" dirty="0" err="1" smtClean="0">
                <a:solidFill>
                  <a:srgbClr val="0070C0"/>
                </a:solidFill>
                <a:latin typeface="Comic Sans MS" pitchFamily="66" charset="0"/>
              </a:rPr>
              <a:t>r</a:t>
            </a:r>
            <a:r>
              <a:rPr lang="en-US" sz="1600" b="1" baseline="-25000" dirty="0" err="1" smtClean="0">
                <a:solidFill>
                  <a:srgbClr val="0070C0"/>
                </a:solidFill>
                <a:latin typeface="Comic Sans MS" pitchFamily="66" charset="0"/>
              </a:rPr>
              <a:t>exp</a:t>
            </a:r>
            <a:r>
              <a:rPr lang="en-US" sz="1600" b="1" dirty="0" smtClean="0">
                <a:solidFill>
                  <a:srgbClr val="0070C0"/>
                </a:solidFill>
                <a:latin typeface="+mj-lt"/>
              </a:rPr>
              <a:t>= 2.06(20)</a:t>
            </a:r>
            <a:r>
              <a:rPr lang="en-US" sz="1600" b="1" dirty="0" smtClean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for 5 </a:t>
            </a:r>
            <a:r>
              <a:rPr lang="en-US" sz="1600" dirty="0" err="1" smtClean="0">
                <a:latin typeface="Comic Sans MS" panose="030F0702030302020204" pitchFamily="66" charset="0"/>
              </a:rPr>
              <a:t>hfs</a:t>
            </a:r>
            <a:r>
              <a:rPr lang="en-US" sz="1600" dirty="0" smtClean="0">
                <a:latin typeface="Comic Sans MS" panose="030F0702030302020204" pitchFamily="66" charset="0"/>
              </a:rPr>
              <a:t> spectra </a:t>
            </a:r>
            <a:r>
              <a:rPr lang="en-US" sz="1600" dirty="0" smtClean="0"/>
              <a:t>=&gt; </a:t>
            </a:r>
            <a:r>
              <a:rPr lang="en-US" sz="1600" b="1" i="1" dirty="0">
                <a:solidFill>
                  <a:srgbClr val="0070C0"/>
                </a:solidFill>
              </a:rPr>
              <a:t>I = </a:t>
            </a:r>
            <a:r>
              <a:rPr lang="en-US" sz="1600" b="1" dirty="0" smtClean="0">
                <a:solidFill>
                  <a:srgbClr val="0070C0"/>
                </a:solidFill>
              </a:rPr>
              <a:t>(1)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429628" y="1801250"/>
            <a:ext cx="4019181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“integration method”</a:t>
            </a:r>
            <a:endParaRPr lang="ru-RU" alt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6377" r="11759" b="5210"/>
          <a:stretch/>
        </p:blipFill>
        <p:spPr>
          <a:xfrm>
            <a:off x="71551" y="710084"/>
            <a:ext cx="4144759" cy="606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887983" y="-5183"/>
            <a:ext cx="518457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2800" dirty="0" smtClean="0">
                <a:latin typeface="Comic Sans MS" panose="030F0702030302020204" pitchFamily="66" charset="0"/>
              </a:rPr>
              <a:t>Isomer selectivity</a:t>
            </a:r>
            <a:endParaRPr lang="ru-RU" altLang="ru-RU" sz="28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-1" y="-5183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78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g,m</a:t>
            </a:r>
            <a:endParaRPr lang="ru-RU" altLang="ru-RU" sz="4000" baseline="30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002" y="5854299"/>
            <a:ext cx="410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Photo-ionization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scheme used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by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RILIS to produce </a:t>
            </a:r>
            <a:r>
              <a:rPr lang="en-US" sz="18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178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Au</a:t>
            </a:r>
            <a:r>
              <a:rPr lang="en-US" sz="18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g,m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ions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6030" r="4726" b="6319"/>
          <a:stretch/>
        </p:blipFill>
        <p:spPr>
          <a:xfrm>
            <a:off x="29046" y="813462"/>
            <a:ext cx="4728106" cy="4968552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192845" y="702695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Direct determination of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isomer excitation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energy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8161" r="8475" b="9210"/>
          <a:stretch/>
        </p:blipFill>
        <p:spPr>
          <a:xfrm>
            <a:off x="4882360" y="1412776"/>
            <a:ext cx="4261640" cy="315085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00580" y="5777655"/>
            <a:ext cx="214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E*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= 189(14) </a:t>
            </a:r>
            <a:r>
              <a:rPr 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keV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36999" y="6146987"/>
            <a:ext cx="32926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the excitation energy of the </a:t>
            </a:r>
            <a:r>
              <a:rPr lang="en-US" sz="1600" dirty="0" err="1" smtClean="0">
                <a:latin typeface="Comic Sans MS" panose="030F0702030302020204" pitchFamily="66" charset="0"/>
              </a:rPr>
              <a:t>i.s</a:t>
            </a:r>
            <a:r>
              <a:rPr lang="en-US" sz="1600" dirty="0" smtClean="0">
                <a:latin typeface="Comic Sans MS" panose="030F0702030302020204" pitchFamily="66" charset="0"/>
              </a:rPr>
              <a:t>.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38363" y="4725144"/>
            <a:ext cx="4125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Time-of-flight ion-cyclotron resonances </a:t>
            </a:r>
            <a:r>
              <a:rPr lang="en-US" sz="1600" dirty="0" smtClean="0"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of </a:t>
            </a:r>
            <a:r>
              <a:rPr lang="en-US" sz="1600" dirty="0">
                <a:latin typeface="Comic Sans MS" panose="030F0702030302020204" pitchFamily="66" charset="0"/>
              </a:rPr>
              <a:t>the two </a:t>
            </a:r>
            <a:r>
              <a:rPr lang="en-US" sz="1600" dirty="0" err="1">
                <a:latin typeface="Comic Sans MS" panose="030F0702030302020204" pitchFamily="66" charset="0"/>
              </a:rPr>
              <a:t>longlived</a:t>
            </a:r>
            <a:r>
              <a:rPr lang="en-US" sz="1600" dirty="0"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latin typeface="Comic Sans MS" panose="030F0702030302020204" pitchFamily="66" charset="0"/>
              </a:rPr>
              <a:t>states</a:t>
            </a:r>
            <a:br>
              <a:rPr lang="en-US" sz="1600" dirty="0" smtClean="0">
                <a:latin typeface="Comic Sans MS" panose="030F0702030302020204" pitchFamily="66" charset="0"/>
              </a:rPr>
            </a:br>
            <a:r>
              <a:rPr lang="en-US" sz="1600" dirty="0" smtClean="0">
                <a:latin typeface="Comic Sans MS" panose="030F0702030302020204" pitchFamily="66" charset="0"/>
              </a:rPr>
              <a:t>in </a:t>
            </a:r>
            <a:r>
              <a:rPr lang="en-US" sz="1600" baseline="30000" dirty="0">
                <a:latin typeface="Comic Sans MS" panose="030F0702030302020204" pitchFamily="66" charset="0"/>
              </a:rPr>
              <a:t>178</a:t>
            </a:r>
            <a:r>
              <a:rPr lang="en-US" sz="1600" dirty="0">
                <a:latin typeface="Comic Sans MS" panose="030F0702030302020204" pitchFamily="66" charset="0"/>
              </a:rPr>
              <a:t>Au measured with ISOLTRAP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5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569447" y="87150"/>
            <a:ext cx="5184576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2800" dirty="0">
                <a:latin typeface="Comic Sans MS" panose="030F0702030302020204" pitchFamily="66" charset="0"/>
              </a:rPr>
              <a:t>Decay spectra for </a:t>
            </a:r>
            <a:r>
              <a:rPr lang="en-US" altLang="ru-RU" sz="2800" baseline="30000" dirty="0" smtClean="0">
                <a:latin typeface="Comic Sans MS" panose="030F0702030302020204" pitchFamily="66" charset="0"/>
              </a:rPr>
              <a:t>178</a:t>
            </a:r>
            <a:r>
              <a:rPr lang="en-US" altLang="ru-RU" sz="2800" dirty="0" smtClean="0">
                <a:latin typeface="Comic Sans MS" panose="030F0702030302020204" pitchFamily="66" charset="0"/>
              </a:rPr>
              <a:t>Au</a:t>
            </a:r>
            <a:r>
              <a:rPr lang="en-US" altLang="ru-RU" sz="2800" baseline="30000" dirty="0" smtClean="0">
                <a:latin typeface="Comic Sans MS" panose="030F0702030302020204" pitchFamily="66" charset="0"/>
              </a:rPr>
              <a:t>g,m </a:t>
            </a:r>
            <a:endParaRPr lang="ru-RU" altLang="ru-RU" sz="2800" baseline="300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-1" y="-5183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78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g,m</a:t>
            </a:r>
            <a:endParaRPr lang="ru-RU" altLang="ru-RU" sz="4000" baseline="30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44208" y="1008837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178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endParaRPr lang="ru-RU" baseline="300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8703" r="5565" b="7187"/>
          <a:stretch/>
        </p:blipFill>
        <p:spPr>
          <a:xfrm>
            <a:off x="0" y="1412776"/>
            <a:ext cx="9144000" cy="37220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93800" y="1032744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178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Au</a:t>
            </a:r>
            <a:r>
              <a:rPr lang="en-US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ru-RU" baseline="30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t="6601" r="3970" b="7798"/>
          <a:stretch/>
        </p:blipFill>
        <p:spPr>
          <a:xfrm>
            <a:off x="349858" y="1032744"/>
            <a:ext cx="8460188" cy="39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641931" y="79687"/>
            <a:ext cx="596251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0"/>
              </a:spcBef>
            </a:pPr>
            <a:r>
              <a:rPr lang="en-US" altLang="ru-RU" sz="2400" dirty="0">
                <a:latin typeface="Comic Sans MS" panose="030F0702030302020204" pitchFamily="66" charset="0"/>
              </a:rPr>
              <a:t>summed time-of-flight (</a:t>
            </a:r>
            <a:r>
              <a:rPr lang="en-US" altLang="ru-RU" sz="2400" dirty="0" err="1" smtClean="0">
                <a:latin typeface="Comic Sans MS" panose="030F0702030302020204" pitchFamily="66" charset="0"/>
              </a:rPr>
              <a:t>ToF</a:t>
            </a:r>
            <a:r>
              <a:rPr lang="en-US" altLang="ru-RU" sz="2400" dirty="0" smtClean="0">
                <a:latin typeface="Comic Sans MS" panose="030F0702030302020204" pitchFamily="66" charset="0"/>
              </a:rPr>
              <a:t>) spectrum</a:t>
            </a:r>
            <a:endParaRPr lang="ru-RU" altLang="ru-RU" sz="24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0" y="0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87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m</a:t>
            </a:r>
            <a:endParaRPr lang="ru-RU" altLang="ru-RU" sz="4000" baseline="30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8659" r="6666" b="7839"/>
          <a:stretch/>
        </p:blipFill>
        <p:spPr>
          <a:xfrm>
            <a:off x="1018143" y="1262551"/>
            <a:ext cx="7586305" cy="468052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1475656" y="829876"/>
            <a:ext cx="7560840" cy="6061025"/>
            <a:chOff x="1475656" y="829876"/>
            <a:chExt cx="7560840" cy="606102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0" t="5524" r="8342" b="6096"/>
            <a:stretch/>
          </p:blipFill>
          <p:spPr>
            <a:xfrm>
              <a:off x="1475656" y="829876"/>
              <a:ext cx="5983771" cy="6061025"/>
            </a:xfrm>
            <a:prstGeom prst="rect">
              <a:avLst/>
            </a:prstGeom>
          </p:spPr>
        </p:pic>
        <p:sp useBgFill="1">
          <p:nvSpPr>
            <p:cNvPr id="22" name="TextBox 17"/>
            <p:cNvSpPr txBox="1">
              <a:spLocks noChangeArrowheads="1"/>
            </p:cNvSpPr>
            <p:nvPr/>
          </p:nvSpPr>
          <p:spPr bwMode="auto">
            <a:xfrm>
              <a:off x="5220072" y="1273261"/>
              <a:ext cx="3816424" cy="64633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800" dirty="0" err="1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ToF</a:t>
              </a:r>
              <a:r>
                <a:rPr lang="en-US" altLang="ja-JP" sz="18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 </a:t>
              </a:r>
              <a:r>
                <a:rPr lang="en-US" altLang="ja-JP" sz="1800" dirty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spectrum </a:t>
              </a:r>
              <a:r>
                <a:rPr lang="en-US" altLang="ja-JP" sz="18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was used</a:t>
              </a:r>
              <a:br>
                <a:rPr lang="en-US" altLang="ja-JP" sz="18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</a:br>
              <a:r>
                <a:rPr lang="en-US" altLang="ja-JP" sz="18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to </a:t>
              </a:r>
              <a:r>
                <a:rPr lang="en-US" altLang="ja-JP" sz="1800" dirty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establish the proper </a:t>
              </a:r>
              <a:r>
                <a:rPr lang="en-US" altLang="ja-JP" sz="1800" dirty="0" err="1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ToF</a:t>
              </a:r>
              <a:r>
                <a:rPr lang="en-US" altLang="ja-JP" sz="1800" dirty="0" smtClean="0">
                  <a:solidFill>
                    <a:srgbClr val="002060"/>
                  </a:solidFill>
                  <a:latin typeface="Comic Sans MS" pitchFamily="66" charset="0"/>
                  <a:cs typeface="ＭＳ Ｐゴシック"/>
                </a:rPr>
                <a:t> gate</a:t>
              </a:r>
              <a:endParaRPr lang="en-US" altLang="ja-JP" sz="1800" dirty="0" smtClean="0">
                <a:solidFill>
                  <a:srgbClr val="002060"/>
                </a:solidFill>
                <a:latin typeface="Comic Sans MS" pitchFamily="66" charset="0"/>
                <a:cs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7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641931" y="79687"/>
            <a:ext cx="5962517" cy="4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ts val="0"/>
              </a:spcBef>
            </a:pPr>
            <a:r>
              <a:rPr lang="en-US" altLang="ru-RU" sz="2400" dirty="0" smtClean="0">
                <a:latin typeface="Comic Sans MS" panose="030F0702030302020204" pitchFamily="66" charset="0"/>
              </a:rPr>
              <a:t>Shape </a:t>
            </a:r>
            <a:r>
              <a:rPr lang="en-US" altLang="ru-RU" sz="2400" dirty="0">
                <a:latin typeface="Comic Sans MS" panose="030F0702030302020204" pitchFamily="66" charset="0"/>
              </a:rPr>
              <a:t>coexistence in </a:t>
            </a:r>
            <a:r>
              <a:rPr lang="en-US" altLang="ru-RU" sz="2400" baseline="30000" dirty="0" smtClean="0">
                <a:latin typeface="Comic Sans MS" panose="030F0702030302020204" pitchFamily="66" charset="0"/>
              </a:rPr>
              <a:t>187</a:t>
            </a:r>
            <a:r>
              <a:rPr lang="en-US" altLang="ru-RU" sz="2400" dirty="0" smtClean="0">
                <a:latin typeface="Comic Sans MS" panose="030F0702030302020204" pitchFamily="66" charset="0"/>
              </a:rPr>
              <a:t>Au</a:t>
            </a:r>
            <a:endParaRPr lang="ru-RU" altLang="ru-RU" sz="2400" dirty="0">
              <a:latin typeface="Comic Sans MS" panose="030F0702030302020204" pitchFamily="66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0" y="0"/>
            <a:ext cx="2469003" cy="7078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ru-RU" altLang="ru-RU" sz="4000" baseline="30000" dirty="0" smtClean="0"/>
              <a:t>1</a:t>
            </a:r>
            <a:r>
              <a:rPr lang="en-US" altLang="ru-RU" sz="4000" baseline="30000" dirty="0" smtClean="0"/>
              <a:t>87</a:t>
            </a:r>
            <a:r>
              <a:rPr lang="en-US" altLang="ru-RU" sz="4000" dirty="0" smtClean="0"/>
              <a:t>Au</a:t>
            </a:r>
            <a:r>
              <a:rPr lang="en-US" altLang="ru-RU" sz="4000" baseline="30000" dirty="0" smtClean="0"/>
              <a:t>m</a:t>
            </a:r>
            <a:endParaRPr lang="ru-RU" altLang="ru-RU" sz="4000" baseline="30000" dirty="0"/>
          </a:p>
        </p:txBody>
      </p:sp>
      <p:sp useBgFill="1"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755576" y="1268760"/>
            <a:ext cx="7344816" cy="264072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Comic Sans MS" pitchFamily="66" charset="0"/>
                <a:cs typeface="ＭＳ Ｐゴシック"/>
              </a:rPr>
              <a:t>Shape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coexistence in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187Au was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proposed from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/>
            </a:r>
            <a:br>
              <a:rPr lang="en-US" sz="1800" dirty="0" smtClean="0">
                <a:latin typeface="Comic Sans MS" pitchFamily="66" charset="0"/>
                <a:cs typeface="ＭＳ Ｐゴシック"/>
              </a:rPr>
            </a:br>
            <a:r>
              <a:rPr lang="en-US" sz="1800" dirty="0" smtClean="0">
                <a:latin typeface="Comic Sans MS" pitchFamily="66" charset="0"/>
                <a:cs typeface="ＭＳ Ｐゴシック"/>
              </a:rPr>
              <a:t>the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earlier analysis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of nuclear spectroscopic data</a:t>
            </a:r>
            <a:br>
              <a:rPr lang="en-US" sz="1800" dirty="0" smtClean="0">
                <a:latin typeface="Comic Sans MS" pitchFamily="66" charset="0"/>
                <a:cs typeface="ＭＳ Ｐゴシック"/>
              </a:rPr>
            </a:br>
            <a:r>
              <a:rPr lang="en-US" sz="1200" i="1" dirty="0" smtClean="0">
                <a:latin typeface="Comic Sans MS" panose="030F0702030302020204" pitchFamily="66" charset="0"/>
              </a:rPr>
              <a:t>D</a:t>
            </a:r>
            <a:r>
              <a:rPr lang="en-US" sz="1200" i="1" dirty="0">
                <a:latin typeface="Comic Sans MS" panose="030F0702030302020204" pitchFamily="66" charset="0"/>
              </a:rPr>
              <a:t>. </a:t>
            </a:r>
            <a:r>
              <a:rPr lang="en-US" sz="1200" i="1" dirty="0" err="1">
                <a:latin typeface="Comic Sans MS" panose="030F0702030302020204" pitchFamily="66" charset="0"/>
              </a:rPr>
              <a:t>Rupnik</a:t>
            </a:r>
            <a:r>
              <a:rPr lang="en-US" sz="1200" i="1" dirty="0">
                <a:latin typeface="Comic Sans MS" panose="030F0702030302020204" pitchFamily="66" charset="0"/>
              </a:rPr>
              <a:t>, E. F. </a:t>
            </a:r>
            <a:r>
              <a:rPr lang="en-US" sz="1200" i="1" dirty="0" err="1">
                <a:latin typeface="Comic Sans MS" panose="030F0702030302020204" pitchFamily="66" charset="0"/>
              </a:rPr>
              <a:t>Zganjar</a:t>
            </a:r>
            <a:r>
              <a:rPr lang="en-US" sz="1200" i="1" dirty="0">
                <a:latin typeface="Comic Sans MS" panose="030F0702030302020204" pitchFamily="66" charset="0"/>
              </a:rPr>
              <a:t>, J. L. Wood, P. B. Semmes, and P. F. </a:t>
            </a:r>
            <a:r>
              <a:rPr lang="en-US" sz="1200" i="1" dirty="0" err="1">
                <a:latin typeface="Comic Sans MS" panose="030F0702030302020204" pitchFamily="66" charset="0"/>
              </a:rPr>
              <a:t>Mantica</a:t>
            </a:r>
            <a:r>
              <a:rPr lang="en-US" sz="1200" i="1" dirty="0">
                <a:latin typeface="Comic Sans MS" panose="030F0702030302020204" pitchFamily="66" charset="0"/>
              </a:rPr>
              <a:t>, Phys. Rev. </a:t>
            </a:r>
            <a:r>
              <a:rPr lang="en-US" sz="1200" i="1" dirty="0">
                <a:latin typeface="Comic Sans MS" panose="030F0702030302020204" pitchFamily="66" charset="0"/>
              </a:rPr>
              <a:t>C 58, 771 (1998) </a:t>
            </a:r>
            <a:br>
              <a:rPr lang="en-US" sz="1200" i="1" dirty="0">
                <a:latin typeface="Comic Sans MS" panose="030F0702030302020204" pitchFamily="66" charset="0"/>
              </a:rPr>
            </a:br>
            <a:endParaRPr lang="en-US" sz="18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Comic Sans MS" pitchFamily="66" charset="0"/>
                <a:cs typeface="ＭＳ Ｐゴシック"/>
              </a:rPr>
              <a:t>This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suggestion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is nuclear-model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dependent and based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/>
            </a:r>
            <a:br>
              <a:rPr lang="en-US" sz="1800" dirty="0" smtClean="0">
                <a:latin typeface="Comic Sans MS" pitchFamily="66" charset="0"/>
                <a:cs typeface="ＭＳ Ｐゴシック"/>
              </a:rPr>
            </a:br>
            <a:r>
              <a:rPr lang="en-US" sz="1800" dirty="0" smtClean="0">
                <a:latin typeface="Comic Sans MS" pitchFamily="66" charset="0"/>
                <a:cs typeface="ＭＳ Ｐゴシック"/>
              </a:rPr>
              <a:t>on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a comparison of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the nuclear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spectroscopic data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with</a:t>
            </a:r>
            <a:endParaRPr lang="en-US" sz="1800" dirty="0">
              <a:latin typeface="Comic Sans MS" pitchFamily="66" charset="0"/>
              <a:cs typeface="ＭＳ Ｐゴシック"/>
            </a:endParaRPr>
          </a:p>
          <a:p>
            <a:pPr>
              <a:lnSpc>
                <a:spcPct val="120000"/>
              </a:lnSpc>
            </a:pPr>
            <a:r>
              <a:rPr lang="en-US" sz="1800" dirty="0">
                <a:latin typeface="Comic Sans MS" pitchFamily="66" charset="0"/>
                <a:cs typeface="ＭＳ Ｐゴシック"/>
              </a:rPr>
              <a:t>theoretical calculations in the framework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of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Comic Sans MS" pitchFamily="66" charset="0"/>
                <a:cs typeface="ＭＳ Ｐゴシック"/>
              </a:rPr>
              <a:t>the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particle 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plus </a:t>
            </a:r>
            <a:r>
              <a:rPr lang="en-US" sz="1800" dirty="0" err="1" smtClean="0">
                <a:latin typeface="Comic Sans MS" pitchFamily="66" charset="0"/>
                <a:cs typeface="ＭＳ Ｐゴシック"/>
              </a:rPr>
              <a:t>triaxial</a:t>
            </a:r>
            <a:r>
              <a:rPr lang="en-US" sz="1800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sz="1800" dirty="0">
                <a:latin typeface="Comic Sans MS" pitchFamily="66" charset="0"/>
                <a:cs typeface="ＭＳ Ｐゴシック"/>
              </a:rPr>
              <a:t>rotor model (PTRM)</a:t>
            </a:r>
            <a:endParaRPr lang="en-US" altLang="ja-JP" sz="1800" dirty="0">
              <a:latin typeface="Comic Sans MS" pitchFamily="66" charset="0"/>
              <a:cs typeface="ＭＳ Ｐゴシック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t="8299" r="5418" b="5868"/>
          <a:stretch/>
        </p:blipFill>
        <p:spPr>
          <a:xfrm>
            <a:off x="539552" y="836712"/>
            <a:ext cx="7506031" cy="519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7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6"/>
          <p:cNvSpPr txBox="1">
            <a:spLocks/>
          </p:cNvSpPr>
          <p:nvPr/>
        </p:nvSpPr>
        <p:spPr bwMode="auto">
          <a:xfrm>
            <a:off x="0" y="1"/>
            <a:ext cx="9144000" cy="527282"/>
          </a:xfrm>
          <a:prstGeom prst="rect">
            <a:avLst/>
          </a:prstGeom>
          <a:solidFill>
            <a:srgbClr val="0070C0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5pPr>
            <a:lvl6pPr marL="35661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6pPr>
            <a:lvl7pPr marL="713232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7pPr>
            <a:lvl8pPr marL="1069848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8pPr>
            <a:lvl9pPr marL="1426464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Calibri Light"/>
              </a:defRPr>
            </a:lvl9pPr>
          </a:lstStyle>
          <a:p>
            <a:pPr algn="ctr"/>
            <a:r>
              <a:rPr lang="en-US" sz="2000" b="1" dirty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Nuclear Charge Radius and </a:t>
            </a:r>
            <a:r>
              <a:rPr lang="en-US" sz="2000" b="1" dirty="0" smtClean="0">
                <a:solidFill>
                  <a:sysClr val="window" lastClr="FFFFFF"/>
                </a:solidFill>
                <a:latin typeface="Comic Sans MS" panose="030F0702030302020204" pitchFamily="66" charset="0"/>
              </a:rPr>
              <a:t>Isotope Shift (IS)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748910" y="2570775"/>
            <a:ext cx="2053135" cy="795205"/>
            <a:chOff x="6443053" y="2322017"/>
            <a:chExt cx="2053135" cy="795205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443053" y="2322017"/>
              <a:ext cx="545184" cy="288032"/>
            </a:xfrm>
            <a:prstGeom prst="rect">
              <a:avLst/>
            </a:prstGeom>
            <a:noFill/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020272" y="2333050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anose="030F0702030302020204" pitchFamily="66" charset="0"/>
                </a:rPr>
                <a:t>- experiment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6443053" y="2789222"/>
              <a:ext cx="545184" cy="288032"/>
            </a:xfrm>
            <a:prstGeom prst="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54768" y="2778668"/>
              <a:ext cx="14414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Comic Sans MS" panose="030F0702030302020204" pitchFamily="66" charset="0"/>
                </a:rPr>
                <a:t>- calculations</a:t>
              </a:r>
              <a:endParaRPr lang="ru-RU" sz="16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15858" y="1763449"/>
            <a:ext cx="2762848" cy="2143186"/>
            <a:chOff x="3203848" y="1124744"/>
            <a:chExt cx="2025870" cy="152871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0" t="18162" r="16255" b="17156"/>
            <a:stretch/>
          </p:blipFill>
          <p:spPr>
            <a:xfrm>
              <a:off x="3203848" y="1124744"/>
              <a:ext cx="2025870" cy="1189249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8" t="32904" r="16220" b="39058"/>
            <a:stretch/>
          </p:blipFill>
          <p:spPr>
            <a:xfrm>
              <a:off x="3203848" y="2338270"/>
              <a:ext cx="1717810" cy="315186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3203848" y="1124744"/>
              <a:ext cx="545184" cy="290642"/>
            </a:xfrm>
            <a:prstGeom prst="rect">
              <a:avLst/>
            </a:prstGeom>
            <a:noFill/>
            <a:ln w="254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957494" y="1556792"/>
              <a:ext cx="182458" cy="216024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405638" y="2365424"/>
              <a:ext cx="545184" cy="288032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4139952" y="1772816"/>
              <a:ext cx="6480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3478706" y="1832362"/>
            <a:ext cx="2922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- isotope shift of optical line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9114" y="764704"/>
            <a:ext cx="833111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The isotope shift contains a contribution from the difference</a:t>
            </a:r>
          </a:p>
          <a:p>
            <a:r>
              <a:rPr lang="en-US" sz="1800" dirty="0" smtClean="0">
                <a:latin typeface="Comic Sans MS" panose="030F0702030302020204" pitchFamily="66" charset="0"/>
              </a:rPr>
              <a:t>in the mean square charge radius between the two </a:t>
            </a:r>
            <a:r>
              <a:rPr lang="en-US" sz="1800" dirty="0" smtClean="0">
                <a:latin typeface="Comic Sans MS" panose="030F0702030302020204" pitchFamily="66" charset="0"/>
              </a:rPr>
              <a:t>isotopes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40215" y="4077072"/>
            <a:ext cx="7863570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For </a:t>
            </a:r>
            <a:r>
              <a:rPr lang="en-US" sz="1800" dirty="0" smtClean="0">
                <a:latin typeface="Comic Sans MS" panose="030F0702030302020204" pitchFamily="66" charset="0"/>
              </a:rPr>
              <a:t>gold isotopic </a:t>
            </a:r>
            <a:r>
              <a:rPr lang="en-US" sz="1800" dirty="0" smtClean="0">
                <a:latin typeface="Comic Sans MS" panose="030F0702030302020204" pitchFamily="66" charset="0"/>
              </a:rPr>
              <a:t>chain </a:t>
            </a:r>
            <a:r>
              <a:rPr 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advanced atomic and molecular calculations 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latin typeface="Comic Sans MS" panose="030F0702030302020204" pitchFamily="66" charset="0"/>
              </a:rPr>
              <a:t>has been performed for </a:t>
            </a:r>
            <a:r>
              <a:rPr lang="en-US" sz="1800" dirty="0" smtClean="0">
                <a:latin typeface="Comic Sans MS" panose="030F0702030302020204" pitchFamily="66" charset="0"/>
              </a:rPr>
              <a:t>determination of </a:t>
            </a:r>
            <a:r>
              <a:rPr lang="en-US" sz="1800" b="1" dirty="0" smtClean="0">
                <a:solidFill>
                  <a:srgbClr val="00823B"/>
                </a:solidFill>
                <a:latin typeface="Comic Sans MS" panose="030F0702030302020204" pitchFamily="66" charset="0"/>
              </a:rPr>
              <a:t>electronic </a:t>
            </a:r>
            <a:r>
              <a:rPr lang="en-US" sz="1800" b="1" dirty="0">
                <a:solidFill>
                  <a:srgbClr val="00823B"/>
                </a:solidFill>
                <a:latin typeface="Comic Sans MS" panose="030F0702030302020204" pitchFamily="66" charset="0"/>
              </a:rPr>
              <a:t>factor </a:t>
            </a:r>
            <a:r>
              <a:rPr lang="en-US" sz="1800" b="1" dirty="0" smtClean="0">
                <a:solidFill>
                  <a:srgbClr val="00823B"/>
                </a:solidFill>
                <a:latin typeface="Comic Sans MS" panose="030F0702030302020204" pitchFamily="66" charset="0"/>
              </a:rPr>
              <a:t>F</a:t>
            </a:r>
          </a:p>
          <a:p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and for evolution of </a:t>
            </a:r>
            <a:r>
              <a:rPr lang="en-US" sz="1800" b="1" dirty="0">
                <a:solidFill>
                  <a:srgbClr val="00823B"/>
                </a:solidFill>
                <a:latin typeface="Comic Sans MS" panose="030F0702030302020204" pitchFamily="66" charset="0"/>
              </a:rPr>
              <a:t>specific mass shift constant </a:t>
            </a:r>
            <a:r>
              <a:rPr lang="en-US" sz="1800" b="1" dirty="0" smtClean="0">
                <a:solidFill>
                  <a:srgbClr val="00823B"/>
                </a:solidFill>
                <a:latin typeface="Comic Sans MS" panose="030F0702030302020204" pitchFamily="66" charset="0"/>
              </a:rPr>
              <a:t>M</a:t>
            </a:r>
            <a:r>
              <a:rPr lang="en-US" sz="1800" b="1" baseline="30000" dirty="0" smtClean="0">
                <a:solidFill>
                  <a:srgbClr val="00823B"/>
                </a:solidFill>
                <a:latin typeface="Comic Sans MS" panose="030F0702030302020204" pitchFamily="66" charset="0"/>
              </a:rPr>
              <a:t>SMS</a:t>
            </a:r>
          </a:p>
          <a:p>
            <a:endParaRPr lang="en-US" sz="1800" b="1" baseline="30000" dirty="0">
              <a:solidFill>
                <a:srgbClr val="00823B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58579" y="2296287"/>
            <a:ext cx="1317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- </a:t>
            </a:r>
            <a:r>
              <a:rPr lang="en-US" sz="1600" dirty="0" smtClean="0">
                <a:latin typeface="Comic Sans MS" panose="030F0702030302020204" pitchFamily="66" charset="0"/>
              </a:rPr>
              <a:t>field shift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17319" y="2965871"/>
            <a:ext cx="1330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omic Sans MS" panose="030F0702030302020204" pitchFamily="66" charset="0"/>
              </a:rPr>
              <a:t>- </a:t>
            </a:r>
            <a:r>
              <a:rPr lang="en-US" sz="1600" dirty="0" smtClean="0">
                <a:latin typeface="Comic Sans MS" panose="030F0702030302020204" pitchFamily="66" charset="0"/>
              </a:rPr>
              <a:t>mass shift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9" name="Rectangle 20"/>
          <p:cNvSpPr>
            <a:spLocks noChangeArrowheads="1"/>
          </p:cNvSpPr>
          <p:nvPr/>
        </p:nvSpPr>
        <p:spPr bwMode="auto">
          <a:xfrm>
            <a:off x="0" y="4"/>
            <a:ext cx="9144000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IS534: </a:t>
            </a:r>
            <a:r>
              <a:rPr lang="en-US" alt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nuclear </a:t>
            </a:r>
            <a:r>
              <a:rPr lang="en-US" alt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moments, HFA</a:t>
            </a:r>
            <a:endParaRPr lang="ru-RU" alt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 useBgFill="1"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202209" y="811841"/>
            <a:ext cx="2736304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u="sng" dirty="0" smtClean="0">
                <a:latin typeface="Comic Sans MS" pitchFamily="66" charset="0"/>
                <a:cs typeface="ＭＳ Ｐゴシック"/>
              </a:rPr>
              <a:t>Nuclear </a:t>
            </a:r>
            <a:r>
              <a:rPr lang="en-US" altLang="ja-JP" sz="1400" u="sng" dirty="0">
                <a:latin typeface="Comic Sans MS" pitchFamily="66" charset="0"/>
                <a:cs typeface="ＭＳ Ｐゴシック"/>
              </a:rPr>
              <a:t>magnetic moment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µ</a:t>
            </a:r>
            <a:r>
              <a:rPr lang="en-US" altLang="ja-JP" sz="1400" b="1" baseline="-25000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A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:</a:t>
            </a:r>
          </a:p>
        </p:txBody>
      </p:sp>
      <p:sp useBgFill="1"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2937743" y="1916832"/>
            <a:ext cx="6206257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- relative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hyperfine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anomaly (</a:t>
            </a:r>
            <a:r>
              <a:rPr lang="en-US" altLang="ja-JP" sz="1400" b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RHFA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) for the indicated atomic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state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t="33336" r="29378" b="33332"/>
          <a:stretch/>
        </p:blipFill>
        <p:spPr>
          <a:xfrm>
            <a:off x="2839417" y="690583"/>
            <a:ext cx="1500233" cy="591990"/>
          </a:xfrm>
          <a:prstGeom prst="rect">
            <a:avLst/>
          </a:prstGeom>
        </p:spPr>
      </p:pic>
      <p:sp useBgFill="1"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202209" y="1269792"/>
            <a:ext cx="8604448" cy="56630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err="1" smtClean="0">
                <a:latin typeface="Comic Sans MS" pitchFamily="66" charset="0"/>
                <a:cs typeface="ＭＳ Ｐゴシック"/>
              </a:rPr>
              <a:t>Breit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–Rosenthal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effect (BR)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arises from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the finite spatial distribution of the nuclear charge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Bohr–</a:t>
            </a:r>
            <a:r>
              <a:rPr lang="en-US" altLang="ja-JP" sz="1400" dirty="0" err="1" smtClean="0">
                <a:latin typeface="Comic Sans MS" pitchFamily="66" charset="0"/>
                <a:cs typeface="ＭＳ Ｐゴシック"/>
              </a:rPr>
              <a:t>Weisskopf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effect (BW)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arises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from the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distribution of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nuclear magnetism within the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nucleus</a:t>
            </a:r>
          </a:p>
        </p:txBody>
      </p:sp>
      <p:sp useBgFill="1">
        <p:nvSpPr>
          <p:cNvPr id="27" name="TextBox 17"/>
          <p:cNvSpPr txBox="1">
            <a:spLocks noChangeArrowheads="1"/>
          </p:cNvSpPr>
          <p:nvPr/>
        </p:nvSpPr>
        <p:spPr bwMode="auto">
          <a:xfrm>
            <a:off x="202209" y="2434127"/>
            <a:ext cx="8834287" cy="86793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400" dirty="0">
                <a:latin typeface="Comic Sans MS" pitchFamily="66" charset="0"/>
                <a:cs typeface="ＭＳ Ｐゴシック"/>
              </a:rPr>
              <a:t>To determine </a:t>
            </a:r>
            <a:r>
              <a:rPr lang="en-US" altLang="ja-JP" sz="1400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RHFA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one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should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have independent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values for the nuclear magnetic moments </a:t>
            </a:r>
            <a:r>
              <a:rPr lang="en-US" altLang="ja-JP" sz="1400" b="1" i="1" dirty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μ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/>
            </a:r>
            <a:br>
              <a:rPr lang="en-US" altLang="ja-JP" sz="1400" dirty="0" smtClean="0">
                <a:latin typeface="Comic Sans MS" pitchFamily="66" charset="0"/>
                <a:cs typeface="ＭＳ Ｐゴシック"/>
              </a:rPr>
            </a:b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and </a:t>
            </a:r>
            <a:r>
              <a:rPr lang="en-US" altLang="ja-JP" sz="1400" b="1" i="1" dirty="0" smtClean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a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constants of the pair of isotopes under study,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measured with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high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precision.</a:t>
            </a:r>
          </a:p>
          <a:p>
            <a:pPr>
              <a:lnSpc>
                <a:spcPct val="120000"/>
              </a:lnSpc>
            </a:pP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Therefore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, the available RFHA data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are restricted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mainly to stable and long-lived 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nuclei. </a:t>
            </a:r>
            <a:endParaRPr lang="en-US" altLang="ja-JP" sz="1400" dirty="0" smtClean="0">
              <a:latin typeface="Comic Sans MS" pitchFamily="66" charset="0"/>
              <a:cs typeface="ＭＳ Ｐゴシック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4415" y="795048"/>
            <a:ext cx="33843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itchFamily="66" charset="0"/>
                <a:cs typeface="ＭＳ Ｐゴシック"/>
              </a:rPr>
              <a:t>- exact </a:t>
            </a:r>
            <a:r>
              <a:rPr lang="en-US" sz="1400" dirty="0">
                <a:latin typeface="Comic Sans MS" pitchFamily="66" charset="0"/>
                <a:cs typeface="ＭＳ Ｐゴシック"/>
              </a:rPr>
              <a:t>for an infinitely small </a:t>
            </a:r>
            <a:r>
              <a:rPr lang="en-US" sz="1400" dirty="0" smtClean="0">
                <a:latin typeface="Comic Sans MS" pitchFamily="66" charset="0"/>
                <a:cs typeface="ＭＳ Ｐゴシック"/>
              </a:rPr>
              <a:t>nucleus</a:t>
            </a:r>
            <a:endParaRPr lang="ru-RU" sz="1400" dirty="0">
              <a:latin typeface="Comic Sans MS" pitchFamily="66" charset="0"/>
              <a:cs typeface="ＭＳ Ｐゴシック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0260" r="14801" b="34870"/>
          <a:stretch/>
        </p:blipFill>
        <p:spPr>
          <a:xfrm>
            <a:off x="236878" y="1793012"/>
            <a:ext cx="2686050" cy="641115"/>
          </a:xfrm>
          <a:prstGeom prst="rect">
            <a:avLst/>
          </a:prstGeom>
        </p:spPr>
      </p:pic>
      <p:sp useBgFill="1"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539552" y="6093296"/>
            <a:ext cx="7128792" cy="64633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1800" dirty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The applied method of the </a:t>
            </a:r>
            <a:r>
              <a:rPr lang="en-US" altLang="ja-JP" sz="1800" dirty="0" smtClean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RHFA determination </a:t>
            </a:r>
            <a:r>
              <a:rPr lang="en-US" altLang="ja-JP" sz="1800" dirty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can be </a:t>
            </a:r>
            <a:r>
              <a:rPr lang="en-US" altLang="ja-JP" sz="1800" dirty="0" smtClean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used</a:t>
            </a:r>
          </a:p>
          <a:p>
            <a:pPr algn="ctr"/>
            <a:r>
              <a:rPr lang="en-US" altLang="ja-JP" sz="1800" dirty="0" smtClean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for </a:t>
            </a:r>
            <a:r>
              <a:rPr lang="en-US" altLang="ja-JP" sz="1800" dirty="0">
                <a:solidFill>
                  <a:srgbClr val="002060"/>
                </a:solidFill>
                <a:latin typeface="Comic Sans MS" pitchFamily="66" charset="0"/>
                <a:cs typeface="ＭＳ Ｐゴシック"/>
              </a:rPr>
              <a:t>other far-from-stability nuclei</a:t>
            </a:r>
            <a:endParaRPr lang="en-US" altLang="ja-JP" sz="1800" dirty="0" smtClean="0">
              <a:solidFill>
                <a:srgbClr val="002060"/>
              </a:solidFill>
              <a:latin typeface="Comic Sans MS" pitchFamily="66" charset="0"/>
              <a:cs typeface="ＭＳ Ｐゴシック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t="32850" r="13010" b="29311"/>
          <a:stretch/>
        </p:blipFill>
        <p:spPr>
          <a:xfrm>
            <a:off x="3982367" y="3302588"/>
            <a:ext cx="3582648" cy="580343"/>
          </a:xfrm>
          <a:prstGeom prst="rect">
            <a:avLst/>
          </a:prstGeom>
        </p:spPr>
      </p:pic>
      <p:sp useBgFill="1"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309959" y="3414780"/>
            <a:ext cx="3510382" cy="307777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Differential </a:t>
            </a:r>
            <a:r>
              <a:rPr lang="en-US" altLang="ja-JP" sz="1400" dirty="0">
                <a:latin typeface="Comic Sans MS" pitchFamily="66" charset="0"/>
                <a:cs typeface="ＭＳ Ｐゴシック"/>
              </a:rPr>
              <a:t>hyperfine anomaly (</a:t>
            </a:r>
            <a:r>
              <a:rPr lang="en-US" altLang="ja-JP" sz="1400" b="1" dirty="0">
                <a:solidFill>
                  <a:srgbClr val="0070C0"/>
                </a:solidFill>
                <a:latin typeface="Comic Sans MS" pitchFamily="66" charset="0"/>
                <a:cs typeface="ＭＳ Ｐゴシック"/>
              </a:rPr>
              <a:t>DHFA</a:t>
            </a:r>
            <a:r>
              <a:rPr lang="en-US" altLang="ja-JP" sz="1400" dirty="0" smtClean="0">
                <a:latin typeface="Comic Sans MS" pitchFamily="66" charset="0"/>
                <a:cs typeface="ＭＳ Ｐゴシック"/>
              </a:rPr>
              <a:t>):</a:t>
            </a:r>
            <a:endParaRPr lang="en-US" altLang="ja-JP" sz="1400" dirty="0" smtClean="0">
              <a:latin typeface="Comic Sans MS" pitchFamily="66" charset="0"/>
              <a:cs typeface="ＭＳ Ｐゴシック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3" t="33539" r="18714" b="33231"/>
          <a:stretch/>
        </p:blipFill>
        <p:spPr>
          <a:xfrm>
            <a:off x="2922928" y="5229200"/>
            <a:ext cx="3127943" cy="7200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32092" r="26552" b="33954"/>
          <a:stretch/>
        </p:blipFill>
        <p:spPr>
          <a:xfrm>
            <a:off x="381967" y="3852469"/>
            <a:ext cx="1503079" cy="51106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945607" y="3933056"/>
            <a:ext cx="68610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itchFamily="66" charset="0"/>
                <a:cs typeface="ＭＳ Ｐゴシック"/>
              </a:rPr>
              <a:t> - independent </a:t>
            </a:r>
            <a:r>
              <a:rPr lang="en-US" sz="1400" dirty="0">
                <a:latin typeface="Comic Sans MS" pitchFamily="66" charset="0"/>
                <a:cs typeface="ＭＳ Ｐゴシック"/>
              </a:rPr>
              <a:t>of A and is determined solely by </a:t>
            </a:r>
            <a:r>
              <a:rPr lang="en-US" sz="1400" dirty="0" smtClean="0">
                <a:latin typeface="Comic Sans MS" pitchFamily="66" charset="0"/>
                <a:cs typeface="ＭＳ Ｐゴシック"/>
              </a:rPr>
              <a:t>the electronic </a:t>
            </a:r>
            <a:r>
              <a:rPr lang="en-US" sz="1400" dirty="0">
                <a:latin typeface="Comic Sans MS" pitchFamily="66" charset="0"/>
                <a:cs typeface="ＭＳ Ｐゴシック"/>
              </a:rPr>
              <a:t>wave </a:t>
            </a:r>
            <a:r>
              <a:rPr lang="en-US" sz="1400" dirty="0" smtClean="0">
                <a:latin typeface="Comic Sans MS" pitchFamily="66" charset="0"/>
                <a:cs typeface="ＭＳ Ｐゴシック"/>
              </a:rPr>
              <a:t>function</a:t>
            </a:r>
            <a:endParaRPr lang="ru-RU" dirty="0"/>
          </a:p>
        </p:txBody>
      </p:sp>
      <p:grpSp>
        <p:nvGrpSpPr>
          <p:cNvPr id="40" name="Группа 39"/>
          <p:cNvGrpSpPr/>
          <p:nvPr/>
        </p:nvGrpSpPr>
        <p:grpSpPr>
          <a:xfrm>
            <a:off x="233121" y="4451289"/>
            <a:ext cx="8100638" cy="649646"/>
            <a:chOff x="71762" y="4363530"/>
            <a:chExt cx="8100638" cy="64964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12219" y="4363530"/>
              <a:ext cx="4387773" cy="5898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latin typeface="Comic Sans MS" pitchFamily="66" charset="0"/>
                  <a:cs typeface="ＭＳ Ｐゴシック"/>
                </a:rPr>
                <a:t>The factor η can be determined experimentally </a:t>
              </a:r>
              <a:r>
                <a:rPr lang="en-US" sz="1400" dirty="0" smtClean="0">
                  <a:latin typeface="Comic Sans MS" pitchFamily="66" charset="0"/>
                  <a:cs typeface="ＭＳ Ｐゴシック"/>
                </a:rPr>
                <a:t>or </a:t>
              </a:r>
              <a:r>
                <a:rPr lang="en-US" sz="1400" dirty="0">
                  <a:latin typeface="Comic Sans MS" pitchFamily="66" charset="0"/>
                  <a:cs typeface="ＭＳ Ｐゴシック"/>
                </a:rPr>
                <a:t>calculated using the advanced atomic approaches</a:t>
              </a:r>
              <a:endParaRPr lang="ru-RU" sz="1400" dirty="0">
                <a:latin typeface="Comic Sans MS" pitchFamily="66" charset="0"/>
                <a:cs typeface="ＭＳ Ｐゴシック"/>
              </a:endParaRPr>
            </a:p>
          </p:txBody>
        </p:sp>
        <p:sp>
          <p:nvSpPr>
            <p:cNvPr id="35" name="Стрелка вправо 34"/>
            <p:cNvSpPr/>
            <p:nvPr/>
          </p:nvSpPr>
          <p:spPr>
            <a:xfrm>
              <a:off x="4572000" y="4536440"/>
              <a:ext cx="481120" cy="24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2" t="39814" r="23989" b="40989"/>
            <a:stretch/>
          </p:blipFill>
          <p:spPr>
            <a:xfrm>
              <a:off x="5245685" y="4506164"/>
              <a:ext cx="1558563" cy="307271"/>
            </a:xfrm>
            <a:prstGeom prst="rect">
              <a:avLst/>
            </a:prstGeom>
          </p:spPr>
        </p:pic>
        <p:sp useBgFill="1">
          <p:nvSpPr>
            <p:cNvPr id="38" name="TextBox 17"/>
            <p:cNvSpPr txBox="1">
              <a:spLocks noChangeArrowheads="1"/>
            </p:cNvSpPr>
            <p:nvPr/>
          </p:nvSpPr>
          <p:spPr bwMode="auto">
            <a:xfrm>
              <a:off x="6934022" y="4468928"/>
              <a:ext cx="1001091" cy="307777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>
                  <a:latin typeface="Comic Sans MS" pitchFamily="66" charset="0"/>
                  <a:cs typeface="ＭＳ Ｐゴシック"/>
                </a:rPr>
                <a:t>- </a:t>
              </a:r>
              <a:r>
                <a:rPr lang="en-US" altLang="ja-JP" sz="1400" dirty="0" smtClean="0">
                  <a:latin typeface="Comic Sans MS" pitchFamily="66" charset="0"/>
                  <a:cs typeface="ＭＳ Ｐゴシック"/>
                </a:rPr>
                <a:t>for gold</a:t>
              </a:r>
              <a:endParaRPr lang="en-US" altLang="ja-JP" sz="1400" dirty="0" smtClean="0">
                <a:latin typeface="Comic Sans MS" pitchFamily="66" charset="0"/>
                <a:cs typeface="ＭＳ Ｐゴシック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1762" y="4363530"/>
              <a:ext cx="8100638" cy="6496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725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6"/>
          <p:cNvSpPr txBox="1">
            <a:spLocks/>
          </p:cNvSpPr>
          <p:nvPr/>
        </p:nvSpPr>
        <p:spPr bwMode="auto">
          <a:xfrm>
            <a:off x="0" y="0"/>
            <a:ext cx="9144000" cy="527050"/>
          </a:xfrm>
          <a:prstGeom prst="rect">
            <a:avLst/>
          </a:prstGeom>
          <a:solidFill>
            <a:srgbClr val="0070C0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lIns="71323" tIns="35662" rIns="71323" bIns="35662" anchor="ctr"/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IS534 Experiment </a:t>
            </a:r>
            <a:r>
              <a:rPr lang="en-US" b="1" dirty="0" smtClean="0">
                <a:solidFill>
                  <a:srgbClr val="FFFFFF"/>
                </a:solidFill>
                <a:latin typeface="+mj-lt"/>
              </a:rPr>
              <a:t>@</a:t>
            </a:r>
            <a:r>
              <a:rPr lang="en-US" b="1" dirty="0" smtClean="0">
                <a:solidFill>
                  <a:srgbClr val="FFFFFF"/>
                </a:solidFill>
                <a:latin typeface="Comic Sans MS" pitchFamily="66" charset="0"/>
              </a:rPr>
              <a:t> ISOLDE </a:t>
            </a:r>
            <a:endParaRPr lang="ru-RU" b="1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1" y="611977"/>
            <a:ext cx="8784975" cy="584775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Delineating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the island of deformation in the light gold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isotopes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by means of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laser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spectroscopy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196752"/>
            <a:ext cx="7992363" cy="5608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2" y="1196384"/>
            <a:ext cx="7992888" cy="560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6"/>
          <p:cNvSpPr txBox="1">
            <a:spLocks/>
          </p:cNvSpPr>
          <p:nvPr/>
        </p:nvSpPr>
        <p:spPr bwMode="auto">
          <a:xfrm>
            <a:off x="0" y="0"/>
            <a:ext cx="9144000" cy="527050"/>
          </a:xfrm>
          <a:prstGeom prst="rect">
            <a:avLst/>
          </a:prstGeom>
          <a:solidFill>
            <a:srgbClr val="0070C0"/>
          </a:solidFill>
          <a:ln w="9525">
            <a:solidFill>
              <a:srgbClr val="5B9BD5"/>
            </a:solidFill>
            <a:miter lim="800000"/>
            <a:headEnd/>
            <a:tailEnd/>
          </a:ln>
        </p:spPr>
        <p:txBody>
          <a:bodyPr lIns="71323" tIns="35662" rIns="71323" bIns="35662" anchor="ctr"/>
          <a:lstStyle/>
          <a:p>
            <a:pPr algn="ctr" eaLnBrk="1" hangingPunct="1"/>
            <a:r>
              <a:rPr lang="en-US" altLang="ru-RU" b="1" dirty="0">
                <a:solidFill>
                  <a:srgbClr val="F8F8F8"/>
                </a:solidFill>
                <a:latin typeface="Comic Sans MS" panose="030F0702030302020204" pitchFamily="66" charset="0"/>
                <a:ea typeface="DotumChe" pitchFamily="49" charset="-127"/>
                <a:cs typeface="Arial" charset="0"/>
              </a:rPr>
              <a:t>Radii in </a:t>
            </a:r>
            <a:r>
              <a:rPr lang="en-US" altLang="ru-RU" b="1" dirty="0" err="1">
                <a:solidFill>
                  <a:srgbClr val="F8F8F8"/>
                </a:solidFill>
                <a:latin typeface="Comic Sans MS" panose="030F0702030302020204" pitchFamily="66" charset="0"/>
                <a:ea typeface="DotumChe" pitchFamily="49" charset="-127"/>
                <a:cs typeface="Arial" charset="0"/>
              </a:rPr>
              <a:t>Pb</a:t>
            </a:r>
            <a:r>
              <a:rPr lang="en-US" altLang="ru-RU" b="1" dirty="0">
                <a:solidFill>
                  <a:srgbClr val="F8F8F8"/>
                </a:solidFill>
                <a:latin typeface="Comic Sans MS" panose="030F0702030302020204" pitchFamily="66" charset="0"/>
                <a:ea typeface="DotumChe" pitchFamily="49" charset="-127"/>
                <a:cs typeface="Arial" charset="0"/>
              </a:rPr>
              <a:t>-region: different shape evolution patterns</a:t>
            </a:r>
            <a:endParaRPr lang="ru-RU" altLang="ru-RU" b="1" dirty="0">
              <a:solidFill>
                <a:srgbClr val="F8F8F8"/>
              </a:solidFill>
              <a:latin typeface="Comic Sans MS" panose="030F0702030302020204" pitchFamily="66" charset="0"/>
              <a:ea typeface="DotumChe" pitchFamily="49" charset="-127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20873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"/>
          <p:cNvSpPr>
            <a:spLocks noChangeArrowheads="1"/>
          </p:cNvSpPr>
          <p:nvPr/>
        </p:nvSpPr>
        <p:spPr bwMode="auto">
          <a:xfrm>
            <a:off x="0" y="4"/>
            <a:ext cx="9172575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HFB 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calculation for 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Au</a:t>
            </a:r>
            <a:endParaRPr lang="ru-RU" altLang="ru-RU" sz="2400" dirty="0">
              <a:solidFill>
                <a:srgbClr val="F8F8F8"/>
              </a:solidFill>
              <a:latin typeface="Comic Sans MS" pitchFamily="66" charset="0"/>
              <a:ea typeface="DotumChe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2327" r="7569" b="31777"/>
          <a:stretch/>
        </p:blipFill>
        <p:spPr>
          <a:xfrm>
            <a:off x="251520" y="1268760"/>
            <a:ext cx="4708978" cy="35303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706" y="5000884"/>
            <a:ext cx="4586606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Comparison between experimental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δ&lt;r</a:t>
            </a:r>
            <a:r>
              <a:rPr lang="en-US" sz="1600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&gt; values for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gold isotopes with HFB calculations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with and without CM</a:t>
            </a:r>
            <a:endParaRPr lang="en-US" sz="16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971" y="622429"/>
            <a:ext cx="4586606" cy="646331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HFB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calculations with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D1M </a:t>
            </a:r>
            <a:r>
              <a:rPr lang="en-US" sz="1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Gogny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 interaction</a:t>
            </a:r>
            <a:endParaRPr lang="en-US" sz="1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36938" r="17904" b="31531"/>
          <a:stretch/>
        </p:blipFill>
        <p:spPr>
          <a:xfrm>
            <a:off x="5748793" y="1700808"/>
            <a:ext cx="2417198" cy="596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3094" y="1196752"/>
            <a:ext cx="3096344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Configuration mixing (CM)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35609" y="2372229"/>
            <a:ext cx="3204356" cy="115416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E(q)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HFB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energy of the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PES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at deformation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 - parameter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which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allows</a:t>
            </a:r>
            <a:b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mixing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between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low-lying states</a:t>
            </a:r>
            <a:endParaRPr lang="en-US" sz="16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1052736"/>
            <a:ext cx="3528392" cy="25922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513094" y="3934797"/>
            <a:ext cx="2952328" cy="156966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riteria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for selecting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candidate </a:t>
            </a:r>
            <a:r>
              <a:rPr 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g.s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ru-RU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endParaRPr lang="en-US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correct </a:t>
            </a:r>
            <a:r>
              <a:rPr lang="en-US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b="1" i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en-US" b="1" i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&lt; 1 MeV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40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48679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Method of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laser </a:t>
            </a:r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resonance photoionization</a:t>
            </a:r>
            <a:r>
              <a:rPr lang="ru-R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58559" y="947927"/>
            <a:ext cx="8735879" cy="4026041"/>
            <a:chOff x="258559" y="947927"/>
            <a:chExt cx="8735879" cy="402604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58559" y="1268760"/>
              <a:ext cx="442905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The essential point of the method: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step-by-step resonant laser excitation 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from the ground state, 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through intermediate states to </a:t>
              </a:r>
              <a:r>
                <a:rPr lang="en-US" altLang="ja-JP" sz="1800" dirty="0" err="1" smtClean="0">
                  <a:latin typeface="Comic Sans MS" panose="030F0702030302020204" pitchFamily="66" charset="0"/>
                </a:rPr>
                <a:t>autoionization</a:t>
              </a:r>
              <a:r>
                <a:rPr lang="en-US" altLang="ja-JP" sz="1800" dirty="0" smtClean="0">
                  <a:latin typeface="Comic Sans MS" panose="030F0702030302020204" pitchFamily="66" charset="0"/>
                </a:rPr>
                <a:t> state or the continuum</a:t>
              </a:r>
            </a:p>
          </p:txBody>
        </p:sp>
        <p:sp>
          <p:nvSpPr>
            <p:cNvPr id="16" name="TextBox 17"/>
            <p:cNvSpPr txBox="1">
              <a:spLocks noChangeArrowheads="1"/>
            </p:cNvSpPr>
            <p:nvPr/>
          </p:nvSpPr>
          <p:spPr bwMode="auto">
            <a:xfrm>
              <a:off x="263589" y="3052045"/>
              <a:ext cx="4484240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ja-JP" sz="1800" dirty="0">
                  <a:latin typeface="Comic Sans MS" panose="030F0702030302020204" pitchFamily="66" charset="0"/>
                </a:rPr>
                <a:t>The position of the excited levels </a:t>
              </a:r>
              <a:endParaRPr lang="en-US" altLang="ja-JP" sz="1800" dirty="0" smtClean="0">
                <a:latin typeface="Comic Sans MS" panose="030F0702030302020204" pitchFamily="66" charset="0"/>
              </a:endParaRP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is </a:t>
              </a:r>
              <a:r>
                <a:rPr lang="en-US" altLang="ja-JP" sz="1800" dirty="0">
                  <a:latin typeface="Comic Sans MS" panose="030F0702030302020204" pitchFamily="66" charset="0"/>
                </a:rPr>
                <a:t>specific for each </a:t>
              </a:r>
              <a:r>
                <a:rPr lang="en-US" altLang="ja-JP" sz="1800" dirty="0" smtClean="0">
                  <a:latin typeface="Comic Sans MS" panose="030F0702030302020204" pitchFamily="66" charset="0"/>
                </a:rPr>
                <a:t>element.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Tuning the</a:t>
              </a:r>
              <a:r>
                <a:rPr lang="ru-RU" altLang="ja-JP" sz="1800" dirty="0" smtClean="0">
                  <a:latin typeface="Comic Sans MS" panose="030F0702030302020204" pitchFamily="66" charset="0"/>
                </a:rPr>
                <a:t> </a:t>
              </a:r>
              <a:r>
                <a:rPr lang="en-US" altLang="ja-JP" sz="1800" dirty="0" smtClean="0">
                  <a:latin typeface="Comic Sans MS" panose="030F0702030302020204" pitchFamily="66" charset="0"/>
                </a:rPr>
                <a:t>laser wavelengths to 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this “fingerprint” provides </a:t>
              </a:r>
            </a:p>
            <a:p>
              <a:r>
                <a:rPr lang="en-US" altLang="ja-JP" sz="1800" dirty="0" smtClean="0">
                  <a:latin typeface="Comic Sans MS" panose="030F0702030302020204" pitchFamily="66" charset="0"/>
                </a:rPr>
                <a:t>an ionization method with </a:t>
              </a:r>
            </a:p>
            <a:p>
              <a:r>
                <a:rPr lang="en-US" altLang="ja-JP" sz="1800" b="1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high elemental selectivity</a:t>
              </a:r>
              <a:endParaRPr lang="en-US" altLang="ru-RU" sz="1800" dirty="0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12" t="5312" r="7214" b="7929"/>
            <a:stretch/>
          </p:blipFill>
          <p:spPr>
            <a:xfrm>
              <a:off x="4725498" y="947927"/>
              <a:ext cx="4268940" cy="4026041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445179" y="5589240"/>
            <a:ext cx="84848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Comic Sans MS" panose="030F0702030302020204" pitchFamily="66" charset="0"/>
              </a:rPr>
              <a:t>Method </a:t>
            </a:r>
            <a:r>
              <a:rPr lang="en-US" sz="1800" dirty="0">
                <a:latin typeface="Comic Sans MS" panose="030F0702030302020204" pitchFamily="66" charset="0"/>
              </a:rPr>
              <a:t>of laser resonance </a:t>
            </a:r>
            <a:r>
              <a:rPr lang="en-US" sz="1800" dirty="0" smtClean="0">
                <a:latin typeface="Comic Sans MS" panose="030F0702030302020204" pitchFamily="66" charset="0"/>
              </a:rPr>
              <a:t>ionization entered nuclear physics in 1983 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and </a:t>
            </a:r>
            <a:r>
              <a:rPr lang="en-US" sz="1800" dirty="0">
                <a:latin typeface="Comic Sans MS" panose="030F0702030302020204" pitchFamily="66" charset="0"/>
              </a:rPr>
              <a:t>since then it has kept a leading </a:t>
            </a:r>
            <a:r>
              <a:rPr lang="en-US" sz="1800" dirty="0" smtClean="0">
                <a:latin typeface="Comic Sans MS" panose="030F0702030302020204" pitchFamily="66" charset="0"/>
              </a:rPr>
              <a:t>position in </a:t>
            </a:r>
            <a:r>
              <a:rPr lang="en-US" sz="1800" dirty="0">
                <a:latin typeface="Comic Sans MS" panose="030F0702030302020204" pitchFamily="66" charset="0"/>
              </a:rPr>
              <a:t>the </a:t>
            </a:r>
            <a:r>
              <a:rPr lang="en-US" sz="1800" dirty="0" smtClean="0">
                <a:latin typeface="Comic Sans MS" panose="030F0702030302020204" pitchFamily="66" charset="0"/>
              </a:rPr>
              <a:t>sensitivity</a:t>
            </a:r>
            <a:br>
              <a:rPr lang="en-US" sz="1800" dirty="0" smtClean="0">
                <a:latin typeface="Comic Sans MS" panose="030F0702030302020204" pitchFamily="66" charset="0"/>
              </a:rPr>
            </a:br>
            <a:r>
              <a:rPr lang="en-US" sz="1800" dirty="0" smtClean="0">
                <a:latin typeface="Comic Sans MS" panose="030F0702030302020204" pitchFamily="66" charset="0"/>
              </a:rPr>
              <a:t>of </a:t>
            </a:r>
            <a:r>
              <a:rPr lang="en-US" sz="1800" dirty="0">
                <a:latin typeface="Comic Sans MS" panose="030F0702030302020204" pitchFamily="66" charset="0"/>
              </a:rPr>
              <a:t>optical spectroscopic research on radioactive </a:t>
            </a:r>
            <a:r>
              <a:rPr lang="en-US" sz="1800" dirty="0" smtClean="0">
                <a:latin typeface="Comic Sans MS" panose="030F0702030302020204" pitchFamily="66" charset="0"/>
              </a:rPr>
              <a:t>isotopes </a:t>
            </a:r>
            <a:endParaRPr lang="ru-RU" sz="1800" dirty="0"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259632" y="947927"/>
            <a:ext cx="6650966" cy="4333336"/>
            <a:chOff x="1154200" y="812486"/>
            <a:chExt cx="6650966" cy="4333336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0" t="8391" r="7171" b="8144"/>
            <a:stretch/>
          </p:blipFill>
          <p:spPr>
            <a:xfrm>
              <a:off x="1154200" y="812486"/>
              <a:ext cx="6650966" cy="4333336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1154200" y="812486"/>
              <a:ext cx="6650966" cy="427269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0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"/>
          <p:cNvSpPr>
            <a:spLocks noChangeArrowheads="1"/>
          </p:cNvSpPr>
          <p:nvPr/>
        </p:nvSpPr>
        <p:spPr bwMode="auto">
          <a:xfrm>
            <a:off x="0" y="4"/>
            <a:ext cx="9172575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HFB 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calculation for Bi</a:t>
            </a:r>
            <a:endParaRPr lang="ru-RU" altLang="ru-RU" sz="2400" dirty="0">
              <a:solidFill>
                <a:srgbClr val="F8F8F8"/>
              </a:solidFill>
              <a:latin typeface="Comic Sans MS" pitchFamily="66" charset="0"/>
              <a:ea typeface="DotumChe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12705" r="15301" b="36604"/>
          <a:stretch/>
        </p:blipFill>
        <p:spPr>
          <a:xfrm>
            <a:off x="1619672" y="574657"/>
            <a:ext cx="5642967" cy="428270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12890" r="8251" b="14610"/>
          <a:stretch/>
        </p:blipFill>
        <p:spPr>
          <a:xfrm>
            <a:off x="2051720" y="4857359"/>
            <a:ext cx="5427392" cy="18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0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"/>
          <p:cNvSpPr>
            <a:spLocks noChangeArrowheads="1"/>
          </p:cNvSpPr>
          <p:nvPr/>
        </p:nvSpPr>
        <p:spPr bwMode="auto">
          <a:xfrm>
            <a:off x="0" y="4"/>
            <a:ext cx="9172575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 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Bi: theory and experiment comparison</a:t>
            </a:r>
            <a:endParaRPr lang="ru-RU" altLang="ru-RU" sz="2400" dirty="0">
              <a:solidFill>
                <a:srgbClr val="F8F8F8"/>
              </a:solidFill>
              <a:latin typeface="Comic Sans MS" pitchFamily="66" charset="0"/>
              <a:ea typeface="DotumChe"/>
              <a:cs typeface="Arial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 rotWithShape="1">
          <a:blip r:embed="rId3"/>
          <a:srcRect l="13491" t="4150" r="9259" b="3900"/>
          <a:stretch/>
        </p:blipFill>
        <p:spPr bwMode="auto">
          <a:xfrm>
            <a:off x="65267" y="692696"/>
            <a:ext cx="4755598" cy="595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07524" y="1628800"/>
            <a:ext cx="446449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Shape staggering </a:t>
            </a:r>
            <a:r>
              <a:rPr lang="en-US" sz="1400" dirty="0">
                <a:latin typeface="Comic Sans MS" panose="030F0702030302020204" pitchFamily="66" charset="0"/>
              </a:rPr>
              <a:t>was successfully </a:t>
            </a:r>
            <a:r>
              <a:rPr lang="en-US" sz="1400" dirty="0" smtClean="0">
                <a:latin typeface="Comic Sans MS" panose="030F0702030302020204" pitchFamily="66" charset="0"/>
              </a:rPr>
              <a:t>explained</a:t>
            </a:r>
          </a:p>
          <a:p>
            <a:r>
              <a:rPr lang="en-US" sz="1400" dirty="0" smtClean="0">
                <a:latin typeface="Comic Sans MS" panose="030F0702030302020204" pitchFamily="66" charset="0"/>
              </a:rPr>
              <a:t>by HFB calculations</a:t>
            </a:r>
            <a:r>
              <a:rPr lang="en-US" sz="1400" dirty="0">
                <a:latin typeface="Comic Sans MS" panose="030F0702030302020204" pitchFamily="66" charset="0"/>
              </a:rPr>
              <a:t>, where the ground state is identified by </a:t>
            </a:r>
            <a:r>
              <a:rPr lang="en-US" sz="1400" dirty="0" smtClean="0">
                <a:latin typeface="Comic Sans MS" panose="030F0702030302020204" pitchFamily="66" charset="0"/>
              </a:rPr>
              <a:t>the blocked </a:t>
            </a:r>
            <a:r>
              <a:rPr lang="en-US" sz="1400" dirty="0">
                <a:latin typeface="Comic Sans MS" panose="030F0702030302020204" pitchFamily="66" charset="0"/>
              </a:rPr>
              <a:t>quasiparticle configuration compatible with </a:t>
            </a:r>
            <a:r>
              <a:rPr lang="en-US" sz="1400" dirty="0" smtClean="0">
                <a:latin typeface="Comic Sans MS" panose="030F0702030302020204" pitchFamily="66" charset="0"/>
              </a:rPr>
              <a:t>the observed </a:t>
            </a:r>
            <a:r>
              <a:rPr lang="en-US" sz="1400" dirty="0">
                <a:latin typeface="Comic Sans MS" panose="030F0702030302020204" pitchFamily="66" charset="0"/>
              </a:rPr>
              <a:t>spin, parity, and magnetic moment. </a:t>
            </a:r>
            <a:endParaRPr lang="en-US" sz="1400" dirty="0" smtClean="0">
              <a:latin typeface="Comic Sans MS" panose="030F0702030302020204" pitchFamily="66" charset="0"/>
            </a:endParaRPr>
          </a:p>
          <a:p>
            <a:pPr>
              <a:spcBef>
                <a:spcPts val="3000"/>
              </a:spcBef>
            </a:pPr>
            <a:r>
              <a:rPr lang="en-US" sz="1400" dirty="0" smtClean="0">
                <a:latin typeface="Comic Sans MS" panose="030F0702030302020204" pitchFamily="66" charset="0"/>
              </a:rPr>
              <a:t>The departure from </a:t>
            </a:r>
            <a:r>
              <a:rPr lang="en-US" sz="1400" dirty="0">
                <a:latin typeface="Comic Sans MS" panose="030F0702030302020204" pitchFamily="66" charset="0"/>
              </a:rPr>
              <a:t>the trend for radii of </a:t>
            </a:r>
            <a:r>
              <a:rPr lang="en-US" sz="1400" dirty="0" err="1">
                <a:latin typeface="Comic Sans MS" panose="030F0702030302020204" pitchFamily="66" charset="0"/>
              </a:rPr>
              <a:t>Pb</a:t>
            </a:r>
            <a:r>
              <a:rPr lang="en-US" sz="1400" dirty="0">
                <a:latin typeface="Comic Sans MS" panose="030F0702030302020204" pitchFamily="66" charset="0"/>
              </a:rPr>
              <a:t> isotopes, found in light </a:t>
            </a:r>
            <a:r>
              <a:rPr lang="en-US" sz="1400" dirty="0" err="1" smtClean="0">
                <a:latin typeface="Comic Sans MS" panose="030F0702030302020204" pitchFamily="66" charset="0"/>
              </a:rPr>
              <a:t>Bi’s</a:t>
            </a:r>
            <a:r>
              <a:rPr lang="en-US" sz="1400" dirty="0" smtClean="0">
                <a:latin typeface="Comic Sans MS" panose="030F0702030302020204" pitchFamily="66" charset="0"/>
              </a:rPr>
              <a:t>, was </a:t>
            </a:r>
            <a:r>
              <a:rPr lang="en-US" sz="1400" dirty="0">
                <a:latin typeface="Comic Sans MS" panose="030F0702030302020204" pitchFamily="66" charset="0"/>
              </a:rPr>
              <a:t>explained by invoking configuration </a:t>
            </a:r>
            <a:r>
              <a:rPr lang="en-US" sz="1400" dirty="0" smtClean="0">
                <a:latin typeface="Comic Sans MS" panose="030F0702030302020204" pitchFamily="66" charset="0"/>
              </a:rPr>
              <a:t>mixing (CM) </a:t>
            </a:r>
            <a:r>
              <a:rPr lang="en-US" sz="1400" dirty="0">
                <a:latin typeface="Comic Sans MS" panose="030F0702030302020204" pitchFamily="66" charset="0"/>
              </a:rPr>
              <a:t>with </a:t>
            </a:r>
            <a:r>
              <a:rPr lang="en-US" sz="1400" dirty="0" smtClean="0">
                <a:latin typeface="Comic Sans MS" panose="030F0702030302020204" pitchFamily="66" charset="0"/>
              </a:rPr>
              <a:t>states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Comic Sans MS" panose="030F0702030302020204" pitchFamily="66" charset="0"/>
              </a:rPr>
              <a:t>of different deformations.</a:t>
            </a:r>
          </a:p>
          <a:p>
            <a:pPr>
              <a:spcBef>
                <a:spcPts val="3000"/>
              </a:spcBef>
            </a:pPr>
            <a:r>
              <a:rPr lang="en-US" sz="1400" dirty="0">
                <a:latin typeface="Comic Sans MS" panose="030F0702030302020204" pitchFamily="66" charset="0"/>
              </a:rPr>
              <a:t>CM for odd-A or odd-odd nuclei cannot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omic Sans MS" panose="030F0702030302020204" pitchFamily="66" charset="0"/>
              </a:rPr>
              <a:t>currently be modeled microscopically. </a:t>
            </a:r>
            <a:endParaRPr lang="en-US" sz="1400" dirty="0" smtClean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Comic Sans MS" panose="030F0702030302020204" pitchFamily="66" charset="0"/>
              </a:rPr>
              <a:t>Only </a:t>
            </a:r>
            <a:r>
              <a:rPr lang="en-US" sz="1400" dirty="0">
                <a:latin typeface="Comic Sans MS" panose="030F0702030302020204" pitchFamily="66" charset="0"/>
              </a:rPr>
              <a:t>future </a:t>
            </a:r>
            <a:r>
              <a:rPr lang="en-US" sz="1400" dirty="0" smtClean="0">
                <a:latin typeface="Comic Sans MS" panose="030F0702030302020204" pitchFamily="66" charset="0"/>
              </a:rPr>
              <a:t>beyond-mean-field calculations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Comic Sans MS" panose="030F0702030302020204" pitchFamily="66" charset="0"/>
              </a:rPr>
              <a:t>will </a:t>
            </a:r>
            <a:r>
              <a:rPr lang="en-US" sz="1400" dirty="0">
                <a:latin typeface="Comic Sans MS" panose="030F0702030302020204" pitchFamily="66" charset="0"/>
              </a:rPr>
              <a:t>be able to shed light </a:t>
            </a:r>
            <a:endParaRPr lang="en-US" sz="1400" dirty="0" smtClean="0">
              <a:latin typeface="Comic Sans MS" panose="030F0702030302020204" pitchFamily="66" charset="0"/>
            </a:endParaRP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Comic Sans MS" panose="030F0702030302020204" pitchFamily="66" charset="0"/>
              </a:rPr>
              <a:t>on </a:t>
            </a:r>
            <a:r>
              <a:rPr lang="en-US" sz="1400" dirty="0">
                <a:latin typeface="Comic Sans MS" panose="030F0702030302020204" pitchFamily="66" charset="0"/>
              </a:rPr>
              <a:t>the exact impact </a:t>
            </a:r>
            <a:r>
              <a:rPr lang="en-US" sz="1400" dirty="0" smtClean="0">
                <a:latin typeface="Comic Sans MS" panose="030F0702030302020204" pitchFamily="66" charset="0"/>
              </a:rPr>
              <a:t>of CM. </a:t>
            </a:r>
            <a:endParaRPr lang="ru-RU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17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0"/>
          <p:cNvSpPr>
            <a:spLocks noChangeArrowheads="1"/>
          </p:cNvSpPr>
          <p:nvPr/>
        </p:nvSpPr>
        <p:spPr bwMode="auto">
          <a:xfrm>
            <a:off x="0" y="4"/>
            <a:ext cx="9172575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HFB 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calculation in </a:t>
            </a:r>
            <a:r>
              <a:rPr lang="en-US" altLang="ru-RU" sz="2400" dirty="0" err="1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Pb</a:t>
            </a:r>
            <a:r>
              <a:rPr lang="en-US" altLang="ru-RU" sz="2400" dirty="0" smtClean="0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-region</a:t>
            </a:r>
            <a:endParaRPr lang="ru-RU" altLang="ru-RU" sz="2400" dirty="0">
              <a:solidFill>
                <a:srgbClr val="F8F8F8"/>
              </a:solidFill>
              <a:latin typeface="Comic Sans MS" pitchFamily="66" charset="0"/>
              <a:ea typeface="DotumChe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17" y="5749524"/>
            <a:ext cx="532859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Comparison between experimental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and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theoretical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results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for ground state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δ&lt;r</a:t>
            </a:r>
            <a:r>
              <a:rPr lang="en-US" sz="1600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&gt;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values along isotopic</a:t>
            </a:r>
          </a:p>
          <a:p>
            <a:pPr algn="ctr"/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chains (with CM)</a:t>
            </a:r>
            <a:endParaRPr lang="en-US" sz="16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622" y="644126"/>
            <a:ext cx="4586606" cy="646331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HFB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calculations with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the D1M </a:t>
            </a:r>
            <a:r>
              <a:rPr lang="en-US" sz="1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Gogny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 interaction</a:t>
            </a:r>
            <a:endParaRPr lang="en-US" sz="1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36938" r="17904" b="31531"/>
          <a:stretch/>
        </p:blipFill>
        <p:spPr>
          <a:xfrm>
            <a:off x="6081328" y="1700808"/>
            <a:ext cx="2417198" cy="5969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45629" y="1196752"/>
            <a:ext cx="3096344" cy="36933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Configuration mixing (CM)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8144" y="2372229"/>
            <a:ext cx="3204356" cy="1154162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E(q)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 HFB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energy of the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PES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at deformation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 - parameter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which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allows</a:t>
            </a:r>
            <a:b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mixing </a:t>
            </a:r>
            <a:r>
              <a:rPr lang="en-US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between 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low-lying states</a:t>
            </a:r>
            <a:endParaRPr lang="en-US" sz="16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45629" y="3934797"/>
            <a:ext cx="2952328" cy="156966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riteria 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for selecting 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candidate </a:t>
            </a:r>
            <a:r>
              <a:rPr 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g.s</a:t>
            </a:r>
            <a:r>
              <a:rPr 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endParaRPr lang="en-US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en-US" i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i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&lt;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10648" r="6828" b="7964"/>
          <a:stretch/>
        </p:blipFill>
        <p:spPr>
          <a:xfrm>
            <a:off x="184938" y="1268760"/>
            <a:ext cx="5594871" cy="446449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79911" y="3941963"/>
            <a:ext cx="5251133" cy="275152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Решающее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значение для описания данной области имеет структура  </a:t>
            </a:r>
            <a:r>
              <a:rPr 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одночастичных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 уровней и дальнейшее совершенствование Хартри-Фока 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(ХФ) должно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обязательно учитывать спины и </a:t>
            </a:r>
            <a:r>
              <a:rPr lang="ru-RU" sz="16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магн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моменты (ММ) для </a:t>
            </a:r>
            <a:r>
              <a:rPr 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неч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и </a:t>
            </a:r>
            <a:r>
              <a:rPr lang="ru-RU" sz="16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неч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.-</a:t>
            </a:r>
            <a:r>
              <a:rPr lang="ru-RU" sz="16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неч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ядер. </a:t>
            </a:r>
            <a:endParaRPr lang="ru-RU" sz="16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Эта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работа уже начата — пересмотр параметризации ХФ, когда при подборе параметров учитывается 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соответствие</a:t>
            </a:r>
            <a: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en-US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с </a:t>
            </a:r>
            <a:r>
              <a:rPr lang="ru-RU" sz="16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эксп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. </a:t>
            </a:r>
            <a:r>
              <a:rPr lang="ru-RU" sz="1600" dirty="0">
                <a:solidFill>
                  <a:srgbClr val="002060"/>
                </a:solidFill>
                <a:latin typeface="Comic Sans MS" panose="030F0702030302020204" pitchFamily="66" charset="0"/>
              </a:rPr>
              <a:t>спинами и </a:t>
            </a:r>
            <a:r>
              <a:rPr lang="ru-RU" sz="1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ММ.</a:t>
            </a:r>
            <a:endParaRPr lang="ru-RU" sz="1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813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4648203"/>
            <a:ext cx="628650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76802" name="Rectangle 3"/>
          <p:cNvSpPr>
            <a:spLocks noChangeArrowheads="1"/>
          </p:cNvSpPr>
          <p:nvPr/>
        </p:nvSpPr>
        <p:spPr bwMode="auto">
          <a:xfrm>
            <a:off x="1908176" y="3541692"/>
            <a:ext cx="184716" cy="4001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3" tIns="45716" rIns="91433" bIns="45716" anchor="ctr">
            <a:spAutoFit/>
          </a:bodyPr>
          <a:lstStyle/>
          <a:p>
            <a:endParaRPr lang="ru-RU" altLang="ru-RU"/>
          </a:p>
        </p:txBody>
      </p:sp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611188" y="115889"/>
            <a:ext cx="8532812" cy="64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6" rIns="91433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600" b="1">
                <a:solidFill>
                  <a:schemeClr val="bg1"/>
                </a:solidFill>
                <a:latin typeface="Palatino Linotype" pitchFamily="18" charset="0"/>
              </a:rPr>
              <a:t>Conclusions</a:t>
            </a:r>
            <a:endParaRPr lang="ru-RU" altLang="ru-RU" sz="3200" b="1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76804" name="Text Box 7"/>
          <p:cNvSpPr txBox="1">
            <a:spLocks noChangeArrowheads="1"/>
          </p:cNvSpPr>
          <p:nvPr/>
        </p:nvSpPr>
        <p:spPr bwMode="auto">
          <a:xfrm>
            <a:off x="107504" y="731792"/>
            <a:ext cx="9036496" cy="535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3" tIns="45716" rIns="91433" bIns="45716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>
                <a:latin typeface="Comic Sans MS" pitchFamily="66" charset="0"/>
              </a:rPr>
              <a:t>in-source resonance-ionization </a:t>
            </a:r>
            <a:r>
              <a:rPr lang="en-US" dirty="0" smtClean="0">
                <a:latin typeface="Comic Sans MS" pitchFamily="66" charset="0"/>
              </a:rPr>
              <a:t>spectroscopy </a:t>
            </a:r>
            <a:r>
              <a:rPr lang="en-US" dirty="0" smtClean="0">
                <a:latin typeface="Comic Sans MS" pitchFamily="66" charset="0"/>
              </a:rPr>
              <a:t>(RIS) is </a:t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an </a:t>
            </a:r>
            <a:r>
              <a:rPr lang="en-US" dirty="0" smtClean="0">
                <a:latin typeface="Comic Sans MS" pitchFamily="66" charset="0"/>
              </a:rPr>
              <a:t>extremely </a:t>
            </a:r>
            <a:r>
              <a:rPr lang="en-US" dirty="0">
                <a:latin typeface="Comic Sans MS" pitchFamily="66" charset="0"/>
              </a:rPr>
              <a:t>sensitive method of probing the nuclear </a:t>
            </a:r>
            <a:r>
              <a:rPr lang="en-US" dirty="0" smtClean="0">
                <a:latin typeface="Comic Sans MS" pitchFamily="66" charset="0"/>
              </a:rPr>
              <a:t>ground and </a:t>
            </a:r>
            <a:r>
              <a:rPr lang="en-US" dirty="0">
                <a:latin typeface="Comic Sans MS" pitchFamily="66" charset="0"/>
              </a:rPr>
              <a:t>metastable states via measurements of isotopic shifts (</a:t>
            </a:r>
            <a:r>
              <a:rPr lang="en-US" dirty="0" smtClean="0">
                <a:latin typeface="Comic Sans MS" pitchFamily="66" charset="0"/>
              </a:rPr>
              <a:t>IS) and </a:t>
            </a:r>
            <a:r>
              <a:rPr lang="en-US" dirty="0">
                <a:latin typeface="Comic Sans MS" pitchFamily="66" charset="0"/>
              </a:rPr>
              <a:t>hyperfine structure (HFS) of atomic transitions. </a:t>
            </a:r>
            <a:endParaRPr lang="en-US" dirty="0" smtClean="0">
              <a:latin typeface="Comic Sans MS" pitchFamily="66" charset="0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en-US" dirty="0">
                <a:latin typeface="Comic Sans MS" pitchFamily="66" charset="0"/>
              </a:rPr>
              <a:t>The changes in the mean-square charge </a:t>
            </a:r>
            <a:r>
              <a:rPr lang="en-US" dirty="0" smtClean="0">
                <a:latin typeface="Comic Sans MS" pitchFamily="66" charset="0"/>
              </a:rPr>
              <a:t>radius, </a:t>
            </a:r>
            <a:r>
              <a:rPr lang="en-US" dirty="0">
                <a:latin typeface="Comic Sans MS" pitchFamily="66" charset="0"/>
              </a:rPr>
              <a:t>magnetic </a:t>
            </a:r>
            <a:r>
              <a:rPr lang="en-US" dirty="0" smtClean="0">
                <a:latin typeface="Comic Sans MS" pitchFamily="66" charset="0"/>
              </a:rPr>
              <a:t>dipole </a:t>
            </a:r>
            <a:r>
              <a:rPr lang="en-US" dirty="0" smtClean="0">
                <a:latin typeface="Comic Sans MS" pitchFamily="66" charset="0"/>
              </a:rPr>
              <a:t/>
            </a:r>
            <a:br>
              <a:rPr lang="en-US" dirty="0" smtClean="0">
                <a:latin typeface="Comic Sans MS" pitchFamily="66" charset="0"/>
              </a:rPr>
            </a:br>
            <a:r>
              <a:rPr lang="en-US" dirty="0" smtClean="0">
                <a:latin typeface="Comic Sans MS" pitchFamily="66" charset="0"/>
              </a:rPr>
              <a:t>and </a:t>
            </a:r>
            <a:r>
              <a:rPr lang="en-US" dirty="0" smtClean="0">
                <a:latin typeface="Comic Sans MS" pitchFamily="66" charset="0"/>
              </a:rPr>
              <a:t>electric quadrupole </a:t>
            </a:r>
            <a:r>
              <a:rPr lang="en-US" dirty="0">
                <a:latin typeface="Comic Sans MS" pitchFamily="66" charset="0"/>
              </a:rPr>
              <a:t>moments </a:t>
            </a:r>
            <a:r>
              <a:rPr lang="en-US" dirty="0" smtClean="0">
                <a:latin typeface="Comic Sans MS" pitchFamily="66" charset="0"/>
              </a:rPr>
              <a:t>were </a:t>
            </a:r>
            <a:r>
              <a:rPr lang="en-US" dirty="0" smtClean="0">
                <a:latin typeface="Comic Sans MS" pitchFamily="66" charset="0"/>
              </a:rPr>
              <a:t>studied for neutron </a:t>
            </a:r>
            <a:r>
              <a:rPr lang="en-US" dirty="0" smtClean="0">
                <a:latin typeface="Comic Sans MS" pitchFamily="66" charset="0"/>
              </a:rPr>
              <a:t>deficient </a:t>
            </a:r>
            <a:r>
              <a:rPr lang="en-US" dirty="0" smtClean="0">
                <a:latin typeface="Comic Sans MS" pitchFamily="66" charset="0"/>
              </a:rPr>
              <a:t>gold isotopes using </a:t>
            </a:r>
            <a:r>
              <a:rPr lang="en-US" dirty="0">
                <a:latin typeface="Comic Sans MS" pitchFamily="66" charset="0"/>
              </a:rPr>
              <a:t>the </a:t>
            </a:r>
            <a:r>
              <a:rPr lang="en-US" dirty="0" smtClean="0">
                <a:latin typeface="Comic Sans MS" pitchFamily="66" charset="0"/>
              </a:rPr>
              <a:t>ultrasensitive RIS </a:t>
            </a:r>
            <a:r>
              <a:rPr lang="en-US" dirty="0" smtClean="0">
                <a:latin typeface="Comic Sans MS" pitchFamily="66" charset="0"/>
              </a:rPr>
              <a:t>technique</a:t>
            </a:r>
            <a:r>
              <a:rPr lang="en-US" dirty="0">
                <a:latin typeface="Comic Sans MS" pitchFamily="66" charset="0"/>
              </a:rPr>
              <a:t>. </a:t>
            </a:r>
            <a:endParaRPr lang="en-US" dirty="0" smtClean="0">
              <a:latin typeface="Comic Sans MS" pitchFamily="66" charset="0"/>
            </a:endParaRP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en-US" dirty="0" smtClean="0">
                <a:latin typeface="Comic Sans MS" pitchFamily="66" charset="0"/>
              </a:rPr>
              <a:t>The </a:t>
            </a:r>
            <a:r>
              <a:rPr lang="en-US" dirty="0" smtClean="0">
                <a:latin typeface="Comic Sans MS" pitchFamily="66" charset="0"/>
              </a:rPr>
              <a:t>new </a:t>
            </a:r>
            <a:r>
              <a:rPr lang="en-US" dirty="0">
                <a:latin typeface="Comic Sans MS" panose="030F0702030302020204" pitchFamily="66" charset="0"/>
              </a:rPr>
              <a:t>data </a:t>
            </a:r>
            <a:r>
              <a:rPr lang="en-US" dirty="0" smtClean="0">
                <a:latin typeface="Comic Sans MS" panose="030F0702030302020204" pitchFamily="66" charset="0"/>
              </a:rPr>
              <a:t>in gold show </a:t>
            </a:r>
            <a:r>
              <a:rPr lang="en-US" dirty="0">
                <a:latin typeface="Comic Sans MS" panose="030F0702030302020204" pitchFamily="66" charset="0"/>
              </a:rPr>
              <a:t>a competition between deformed and spherical </a:t>
            </a:r>
            <a:r>
              <a:rPr lang="en-US" dirty="0" smtClean="0">
                <a:latin typeface="Comic Sans MS" panose="030F0702030302020204" pitchFamily="66" charset="0"/>
              </a:rPr>
              <a:t>configurations,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with </a:t>
            </a:r>
            <a:r>
              <a:rPr lang="en-US" b="1" baseline="30000" dirty="0">
                <a:latin typeface="Comic Sans MS" panose="030F0702030302020204" pitchFamily="66" charset="0"/>
              </a:rPr>
              <a:t>180</a:t>
            </a:r>
            <a:r>
              <a:rPr lang="en-US" b="1" i="1" baseline="30000" dirty="0">
                <a:latin typeface="Comic Sans MS" panose="030F0702030302020204" pitchFamily="66" charset="0"/>
              </a:rPr>
              <a:t>,</a:t>
            </a:r>
            <a:r>
              <a:rPr lang="en-US" b="1" baseline="30000" dirty="0">
                <a:latin typeface="Comic Sans MS" panose="030F0702030302020204" pitchFamily="66" charset="0"/>
              </a:rPr>
              <a:t>181</a:t>
            </a:r>
            <a:r>
              <a:rPr lang="en-US" b="1" i="1" baseline="30000" dirty="0">
                <a:latin typeface="Comic Sans MS" panose="030F0702030302020204" pitchFamily="66" charset="0"/>
              </a:rPr>
              <a:t>,</a:t>
            </a:r>
            <a:r>
              <a:rPr lang="en-US" b="1" baseline="30000" dirty="0">
                <a:latin typeface="Comic Sans MS" panose="030F0702030302020204" pitchFamily="66" charset="0"/>
              </a:rPr>
              <a:t>182</a:t>
            </a:r>
            <a:r>
              <a:rPr lang="en-US" dirty="0">
                <a:latin typeface="Comic Sans MS" panose="030F0702030302020204" pitchFamily="66" charset="0"/>
              </a:rPr>
              <a:t>Au possessing well-deformed ground </a:t>
            </a:r>
            <a:r>
              <a:rPr lang="en-US" dirty="0" smtClean="0">
                <a:latin typeface="Comic Sans MS" panose="030F0702030302020204" pitchFamily="66" charset="0"/>
              </a:rPr>
              <a:t>states,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while the </a:t>
            </a:r>
            <a:r>
              <a:rPr lang="en-US" dirty="0">
                <a:latin typeface="Comic Sans MS" panose="030F0702030302020204" pitchFamily="66" charset="0"/>
              </a:rPr>
              <a:t>lightest isotopes </a:t>
            </a:r>
            <a:r>
              <a:rPr lang="en-US" b="1" baseline="30000" dirty="0">
                <a:latin typeface="Comic Sans MS" panose="030F0702030302020204" pitchFamily="66" charset="0"/>
              </a:rPr>
              <a:t>176</a:t>
            </a:r>
            <a:r>
              <a:rPr lang="en-US" b="1" i="1" baseline="30000" dirty="0">
                <a:latin typeface="Comic Sans MS" panose="030F0702030302020204" pitchFamily="66" charset="0"/>
              </a:rPr>
              <a:t>,</a:t>
            </a:r>
            <a:r>
              <a:rPr lang="en-US" b="1" baseline="30000" dirty="0">
                <a:latin typeface="Comic Sans MS" panose="030F0702030302020204" pitchFamily="66" charset="0"/>
              </a:rPr>
              <a:t>177</a:t>
            </a:r>
            <a:r>
              <a:rPr lang="en-US" b="1" i="1" baseline="30000" dirty="0">
                <a:latin typeface="Comic Sans MS" panose="030F0702030302020204" pitchFamily="66" charset="0"/>
              </a:rPr>
              <a:t>,</a:t>
            </a:r>
            <a:r>
              <a:rPr lang="en-US" b="1" baseline="30000" dirty="0">
                <a:latin typeface="Comic Sans MS" panose="030F0702030302020204" pitchFamily="66" charset="0"/>
              </a:rPr>
              <a:t>179</a:t>
            </a:r>
            <a:r>
              <a:rPr lang="en-US" dirty="0">
                <a:latin typeface="Comic Sans MS" panose="030F0702030302020204" pitchFamily="66" charset="0"/>
              </a:rPr>
              <a:t>Au return to </a:t>
            </a:r>
            <a:r>
              <a:rPr lang="en-US" dirty="0" smtClean="0">
                <a:latin typeface="Comic Sans MS" panose="030F0702030302020204" pitchFamily="66" charset="0"/>
              </a:rPr>
              <a:t>near-spherical shapes</a:t>
            </a:r>
            <a:r>
              <a:rPr lang="en-US" dirty="0" smtClean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ct val="50000"/>
              </a:spcBef>
              <a:buFontTx/>
              <a:buAutoNum type="arabicPeriod"/>
            </a:pPr>
            <a:r>
              <a:rPr lang="en-US" dirty="0" smtClean="0">
                <a:latin typeface="Comic Sans MS" panose="030F0702030302020204" pitchFamily="66" charset="0"/>
              </a:rPr>
              <a:t>A </a:t>
            </a:r>
            <a:r>
              <a:rPr lang="en-US" dirty="0">
                <a:latin typeface="Comic Sans MS" panose="030F0702030302020204" pitchFamily="66" charset="0"/>
              </a:rPr>
              <a:t>case of shape coexistence is identified in </a:t>
            </a:r>
            <a:r>
              <a:rPr lang="en-US" b="1" baseline="30000" dirty="0" smtClean="0">
                <a:latin typeface="Comic Sans MS" panose="030F0702030302020204" pitchFamily="66" charset="0"/>
              </a:rPr>
              <a:t>178</a:t>
            </a:r>
            <a:r>
              <a:rPr lang="en-US" dirty="0" smtClean="0">
                <a:latin typeface="Comic Sans MS" panose="030F0702030302020204" pitchFamily="66" charset="0"/>
              </a:rPr>
              <a:t>Au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which has a </a:t>
            </a:r>
            <a:r>
              <a:rPr lang="en-US" dirty="0">
                <a:latin typeface="Comic Sans MS" panose="030F0702030302020204" pitchFamily="66" charset="0"/>
              </a:rPr>
              <a:t>ground and isomeric </a:t>
            </a:r>
            <a:r>
              <a:rPr lang="en-US" dirty="0" smtClean="0">
                <a:latin typeface="Comic Sans MS" panose="030F0702030302020204" pitchFamily="66" charset="0"/>
              </a:rPr>
              <a:t>state with </a:t>
            </a:r>
            <a:r>
              <a:rPr lang="en-US" dirty="0">
                <a:latin typeface="Comic Sans MS" panose="030F0702030302020204" pitchFamily="66" charset="0"/>
              </a:rPr>
              <a:t>different deformations. </a:t>
            </a:r>
            <a:r>
              <a:rPr lang="en-US" dirty="0" smtClean="0">
                <a:latin typeface="Comic Sans MS" pitchFamily="66" charset="0"/>
              </a:rPr>
              <a:t> </a:t>
            </a:r>
            <a:endParaRPr lang="ru-RU" altLang="ru-RU" dirty="0">
              <a:latin typeface="Comic Sans MS" pitchFamily="66" charset="0"/>
            </a:endParaRPr>
          </a:p>
        </p:txBody>
      </p:sp>
      <p:sp>
        <p:nvSpPr>
          <p:cNvPr id="76805" name="Rectangle 20"/>
          <p:cNvSpPr>
            <a:spLocks noChangeArrowheads="1"/>
          </p:cNvSpPr>
          <p:nvPr/>
        </p:nvSpPr>
        <p:spPr bwMode="auto">
          <a:xfrm>
            <a:off x="0" y="4"/>
            <a:ext cx="9172575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800" b="1">
                <a:solidFill>
                  <a:srgbClr val="F8F8F8"/>
                </a:solidFill>
                <a:latin typeface="Comic Sans MS" pitchFamily="66" charset="0"/>
                <a:ea typeface="DotumChe"/>
                <a:cs typeface="Arial" charset="0"/>
              </a:rPr>
              <a:t>Conclusions</a:t>
            </a:r>
            <a:endParaRPr lang="ru-RU" altLang="ru-RU" sz="2800" b="1">
              <a:solidFill>
                <a:srgbClr val="F8F8F8"/>
              </a:solidFill>
              <a:latin typeface="Comic Sans MS" pitchFamily="66" charset="0"/>
              <a:ea typeface="DotumChe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6388" y="5372100"/>
            <a:ext cx="2786062" cy="135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79" name="Picture 6" descr="Image result for cern en departme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5419725"/>
            <a:ext cx="2428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20"/>
          <p:cNvSpPr txBox="1">
            <a:spLocks noChangeArrowheads="1"/>
          </p:cNvSpPr>
          <p:nvPr/>
        </p:nvSpPr>
        <p:spPr bwMode="auto">
          <a:xfrm>
            <a:off x="3760788" y="5624513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500">
                <a:solidFill>
                  <a:schemeClr val="tx2"/>
                </a:solidFill>
              </a:rPr>
              <a:t>ENGINEERING</a:t>
            </a:r>
          </a:p>
          <a:p>
            <a:pPr eaLnBrk="1" hangingPunct="1"/>
            <a:r>
              <a:rPr lang="en-GB" sz="500">
                <a:solidFill>
                  <a:schemeClr val="tx2"/>
                </a:solidFill>
              </a:rPr>
              <a:t>DEPARTMENT</a:t>
            </a:r>
            <a:endParaRPr lang="en-GB" sz="800">
              <a:solidFill>
                <a:schemeClr val="tx2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784600" y="5411788"/>
            <a:ext cx="0" cy="3968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82950" y="5372100"/>
            <a:ext cx="1117600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83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3228975" y="5384800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Image result for cern en departme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5414963"/>
            <a:ext cx="2428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25"/>
          <p:cNvSpPr txBox="1">
            <a:spLocks noChangeArrowheads="1"/>
          </p:cNvSpPr>
          <p:nvPr/>
        </p:nvSpPr>
        <p:spPr bwMode="auto">
          <a:xfrm>
            <a:off x="3756025" y="5619750"/>
            <a:ext cx="635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500">
                <a:solidFill>
                  <a:schemeClr val="tx2"/>
                </a:solidFill>
              </a:rPr>
              <a:t>ENGINEERING</a:t>
            </a:r>
          </a:p>
          <a:p>
            <a:pPr eaLnBrk="1" hangingPunct="1"/>
            <a:r>
              <a:rPr lang="en-GB" sz="500">
                <a:solidFill>
                  <a:schemeClr val="tx2"/>
                </a:solidFill>
              </a:rPr>
              <a:t>DEPARTMENT</a:t>
            </a:r>
            <a:endParaRPr lang="en-GB" sz="80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779838" y="5407025"/>
            <a:ext cx="0" cy="3968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587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3224213" y="5380038"/>
            <a:ext cx="5524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3779838" y="5400675"/>
            <a:ext cx="0" cy="3968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52788" y="5387975"/>
            <a:ext cx="1117600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r="4738"/>
          <a:stretch/>
        </p:blipFill>
        <p:spPr bwMode="auto">
          <a:xfrm>
            <a:off x="0" y="-62925"/>
            <a:ext cx="9157167" cy="319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Дмитрий\Google Диск\Exchange\2017\Seminar\Pics\x_d7bb34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128"/>
            <a:ext cx="5057189" cy="379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123728" y="2419147"/>
            <a:ext cx="5168403" cy="646331"/>
          </a:xfrm>
          <a:prstGeom prst="rect">
            <a:avLst/>
          </a:prstGeom>
          <a:solidFill>
            <a:srgbClr val="0070C0">
              <a:alpha val="53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Comic Sans MS" pitchFamily="66" charset="0"/>
              </a:rPr>
              <a:t>Спасибо за внимание !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4" name="Рисунок 8"/>
          <p:cNvPicPr>
            <a:picLocks noChangeAspect="1"/>
          </p:cNvPicPr>
          <p:nvPr/>
        </p:nvPicPr>
        <p:blipFill rotWithShape="1">
          <a:blip r:embed="rId7"/>
          <a:srcRect l="7304" t="-3353" r="21453" b="11937"/>
          <a:stretch/>
        </p:blipFill>
        <p:spPr bwMode="auto">
          <a:xfrm>
            <a:off x="5057188" y="2975879"/>
            <a:ext cx="4099979" cy="3944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94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95400" y="4648200"/>
            <a:ext cx="628650" cy="590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908175" y="3687763"/>
            <a:ext cx="144463" cy="10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6" rIns="91433" bIns="45716" anchor="ctr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611188" y="115888"/>
            <a:ext cx="8532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ru-RU" sz="3600" b="1">
                <a:solidFill>
                  <a:schemeClr val="bg1"/>
                </a:solidFill>
                <a:latin typeface="Palatino Linotype" pitchFamily="18" charset="0"/>
              </a:rPr>
              <a:t>Conclusions</a:t>
            </a:r>
            <a:endParaRPr lang="ru-RU" altLang="ru-RU" sz="3200" b="1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323528" y="1187360"/>
            <a:ext cx="7921625" cy="14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</a:pPr>
            <a:r>
              <a:rPr lang="en-US" altLang="ru-RU" sz="8800" dirty="0" smtClean="0"/>
              <a:t>Backup</a:t>
            </a:r>
            <a:endParaRPr lang="ru-RU" altLang="ru-RU" sz="8800" dirty="0"/>
          </a:p>
        </p:txBody>
      </p:sp>
    </p:spTree>
    <p:extLst>
      <p:ext uri="{BB962C8B-B14F-4D97-AF65-F5344CB8AC3E}">
        <p14:creationId xmlns:p14="http://schemas.microsoft.com/office/powerpoint/2010/main" val="299682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76671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Ion beam production  </a:t>
            </a:r>
            <a:r>
              <a:rPr lang="en-US" altLang="ru-RU" sz="2400" dirty="0">
                <a:solidFill>
                  <a:schemeClr val="bg1"/>
                </a:solidFill>
                <a:latin typeface="Comic Sans MS" pitchFamily="66" charset="0"/>
              </a:rPr>
              <a:t>at ISOL facilities</a:t>
            </a:r>
            <a:endParaRPr lang="ru-RU" alt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07504" y="980727"/>
            <a:ext cx="28376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ISOL technique step-by-step</a:t>
            </a:r>
            <a:r>
              <a:rPr lang="en-US" sz="1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</a:t>
            </a:r>
          </a:p>
          <a:p>
            <a:pPr marL="171450" indent="-1714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Comic Sans MS" panose="030F0702030302020204" pitchFamily="66" charset="0"/>
              </a:rPr>
              <a:t> Production of the radioactive </a:t>
            </a:r>
          </a:p>
          <a:p>
            <a:pPr>
              <a:spcBef>
                <a:spcPts val="0"/>
              </a:spcBef>
            </a:pPr>
            <a:r>
              <a:rPr lang="en-US" sz="1200" dirty="0" smtClean="0">
                <a:latin typeface="Comic Sans MS" panose="030F0702030302020204" pitchFamily="66" charset="0"/>
              </a:rPr>
              <a:t>     isotopes in target</a:t>
            </a:r>
          </a:p>
          <a:p>
            <a:pPr marL="171450" indent="-1714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Comic Sans MS" panose="030F0702030302020204" pitchFamily="66" charset="0"/>
              </a:rPr>
              <a:t>Ionization in hot cavity </a:t>
            </a:r>
          </a:p>
          <a:p>
            <a:pPr marL="171450" indent="-1714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Comic Sans MS" panose="030F0702030302020204" pitchFamily="66" charset="0"/>
              </a:rPr>
              <a:t>Extraction from </a:t>
            </a:r>
            <a:endParaRPr lang="en-US" sz="1200" dirty="0" smtClean="0"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buClr>
                <a:srgbClr val="0070C0"/>
              </a:buClr>
            </a:pPr>
            <a:r>
              <a:rPr lang="en-US" sz="1200" dirty="0">
                <a:latin typeface="Comic Sans MS" panose="030F0702030302020204" pitchFamily="66" charset="0"/>
              </a:rPr>
              <a:t> </a:t>
            </a:r>
            <a:r>
              <a:rPr lang="en-US" sz="1200" dirty="0" smtClean="0">
                <a:latin typeface="Comic Sans MS" panose="030F0702030302020204" pitchFamily="66" charset="0"/>
              </a:rPr>
              <a:t>   the </a:t>
            </a:r>
            <a:r>
              <a:rPr lang="en-US" sz="1200" dirty="0">
                <a:latin typeface="Comic Sans MS" panose="030F0702030302020204" pitchFamily="66" charset="0"/>
              </a:rPr>
              <a:t>target-ion source system</a:t>
            </a:r>
          </a:p>
          <a:p>
            <a:pPr marL="171450" indent="-1714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Comic Sans MS" panose="030F0702030302020204" pitchFamily="66" charset="0"/>
              </a:rPr>
              <a:t>Mass separation</a:t>
            </a:r>
          </a:p>
          <a:p>
            <a:pPr marL="171450" indent="-171450">
              <a:spcBef>
                <a:spcPts val="600"/>
              </a:spcBef>
              <a:buClr>
                <a:srgbClr val="0070C0"/>
              </a:buClr>
              <a:buFont typeface="Wingdings" panose="05000000000000000000" pitchFamily="2" charset="2"/>
              <a:buChar char="ü"/>
            </a:pPr>
            <a:r>
              <a:rPr lang="en-US" sz="1200" dirty="0">
                <a:latin typeface="Comic Sans MS" panose="030F0702030302020204" pitchFamily="66" charset="0"/>
              </a:rPr>
              <a:t>Transport to experimental </a:t>
            </a:r>
            <a:r>
              <a:rPr lang="en-US" sz="1200" dirty="0" smtClean="0">
                <a:latin typeface="Comic Sans MS" panose="030F0702030302020204" pitchFamily="66" charset="0"/>
              </a:rPr>
              <a:t>setups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graphicFrame>
        <p:nvGraphicFramePr>
          <p:cNvPr id="169" name="Таблица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621512"/>
              </p:ext>
            </p:extLst>
          </p:nvPr>
        </p:nvGraphicFramePr>
        <p:xfrm>
          <a:off x="1553756" y="3833932"/>
          <a:ext cx="6011636" cy="1766352"/>
        </p:xfrm>
        <a:graphic>
          <a:graphicData uri="http://schemas.openxmlformats.org/drawingml/2006/table">
            <a:tbl>
              <a:tblPr firstRow="1" bandRow="1"/>
              <a:tblGrid>
                <a:gridCol w="3005818"/>
                <a:gridCol w="3005818"/>
              </a:tblGrid>
              <a:tr h="486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baseline="0" dirty="0" smtClean="0">
                          <a:latin typeface="Comic Sans MS" panose="030F0702030302020204" pitchFamily="66" charset="0"/>
                        </a:rPr>
                        <a:t>Benefits</a:t>
                      </a:r>
                      <a:endParaRPr lang="ru-RU" sz="18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 smtClean="0">
                          <a:latin typeface="Comic Sans MS" panose="030F0702030302020204" pitchFamily="66" charset="0"/>
                        </a:rPr>
                        <a:t>Drawbacks</a:t>
                      </a:r>
                      <a:endParaRPr lang="ru-RU" sz="1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large production yield rates from the thick targets 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713232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slow release of the some radioactive products from the target matrix,</a:t>
                      </a:r>
                    </a:p>
                    <a:p>
                      <a:pPr marL="0" algn="l" defTabSz="713232" rtl="0" eaLnBrk="1" latinLnBrk="0" hangingPunct="1"/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some elements are irreversibly trapped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</a:tr>
              <a:tr h="64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dirty="0" smtClean="0">
                          <a:latin typeface="Comic Sans MS" panose="030F0702030302020204" pitchFamily="66" charset="0"/>
                        </a:rPr>
                        <a:t>efficient</a:t>
                      </a:r>
                      <a:r>
                        <a:rPr lang="en-US" sz="1200" baseline="0" dirty="0" smtClean="0">
                          <a:latin typeface="Comic Sans MS" panose="030F0702030302020204" pitchFamily="66" charset="0"/>
                        </a:rPr>
                        <a:t> surface ionization (for </a:t>
                      </a:r>
                      <a:r>
                        <a:rPr lang="en-US" sz="1200" baseline="0" dirty="0" err="1" smtClean="0">
                          <a:latin typeface="Comic Sans MS" panose="030F0702030302020204" pitchFamily="66" charset="0"/>
                        </a:rPr>
                        <a:t>alcali</a:t>
                      </a:r>
                      <a:r>
                        <a:rPr lang="en-US" sz="1200" baseline="0" dirty="0" smtClean="0">
                          <a:latin typeface="Comic Sans MS" panose="030F0702030302020204" pitchFamily="66" charset="0"/>
                        </a:rPr>
                        <a:t>),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Comic Sans MS" panose="030F0702030302020204" pitchFamily="66" charset="0"/>
                        </a:rPr>
                        <a:t>efficient laser ionization (for volatile) </a:t>
                      </a:r>
                      <a:endParaRPr lang="ru-RU" sz="1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7132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surface ionization of isobaric contaminants =&gt;</a:t>
                      </a:r>
                    </a:p>
                    <a:p>
                      <a:pPr algn="l"/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limited purity of RIB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933" y="689059"/>
            <a:ext cx="6060689" cy="264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08220" y="3718242"/>
            <a:ext cx="8410769" cy="2486026"/>
            <a:chOff x="251520" y="1021455"/>
            <a:chExt cx="8410769" cy="2486026"/>
          </a:xfrm>
        </p:grpSpPr>
        <p:pic>
          <p:nvPicPr>
            <p:cNvPr id="8" name="Picture 2" descr="Slide8"/>
            <p:cNvPicPr>
              <a:picLocks noChangeAspect="1" noChangeArrowheads="1"/>
            </p:cNvPicPr>
            <p:nvPr/>
          </p:nvPicPr>
          <p:blipFill>
            <a:blip r:embed="rId4"/>
            <a:srcRect l="3699" t="59259"/>
            <a:stretch>
              <a:fillRect/>
            </a:stretch>
          </p:blipFill>
          <p:spPr bwMode="auto">
            <a:xfrm>
              <a:off x="634720" y="1021455"/>
              <a:ext cx="7837487" cy="2486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37"/>
            <p:cNvSpPr txBox="1">
              <a:spLocks noChangeArrowheads="1"/>
            </p:cNvSpPr>
            <p:nvPr/>
          </p:nvSpPr>
          <p:spPr bwMode="auto">
            <a:xfrm>
              <a:off x="251520" y="1860318"/>
              <a:ext cx="171072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Comic Sans MS" pitchFamily="66" charset="0"/>
                </a:rPr>
                <a:t>Z-selectivity</a:t>
              </a:r>
              <a:endParaRPr lang="en-US" sz="1600" dirty="0">
                <a:solidFill>
                  <a:srgbClr val="FF0000"/>
                </a:solidFill>
                <a:latin typeface="Comic Sans MS" pitchFamily="66" charset="0"/>
              </a:endParaRPr>
            </a:p>
            <a:p>
              <a:pPr algn="ctr"/>
              <a:r>
                <a:rPr lang="en-US" sz="1600" dirty="0">
                  <a:solidFill>
                    <a:srgbClr val="FF0000"/>
                  </a:solidFill>
                  <a:latin typeface="Comic Sans MS" pitchFamily="66" charset="0"/>
                </a:rPr>
                <a:t> after </a:t>
              </a:r>
              <a:r>
                <a:rPr lang="en-US" sz="1600" b="1" i="1" dirty="0">
                  <a:solidFill>
                    <a:srgbClr val="FF0000"/>
                  </a:solidFill>
                  <a:latin typeface="Comic Sans MS" pitchFamily="66" charset="0"/>
                </a:rPr>
                <a:t>Laser IS</a:t>
              </a:r>
              <a:endParaRPr lang="ru-RU" sz="1600" b="1" i="1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777133" y="1021455"/>
                  <a:ext cx="2057486" cy="6892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</a:rPr>
                          <m:t>𝑆𝑒𝑙𝑒𝑐𝑡𝑖𝑣𝑖𝑡𝑦</m:t>
                        </m:r>
                        <m:r>
                          <a:rPr lang="en-US" sz="18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/>
                                    <a:ea typeface="Cambria Math"/>
                                  </a:rPr>
                                  <m:t>𝜮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/>
                                  </a:rPr>
                                  <m:t>𝑏𝑔𝑟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800" dirty="0"/>
                </a:p>
              </p:txBody>
            </p:sp>
          </mc:Choice>
          <mc:Fallback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7133" y="1021455"/>
                  <a:ext cx="2057486" cy="6892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37"/>
            <p:cNvSpPr txBox="1">
              <a:spLocks noChangeArrowheads="1"/>
            </p:cNvSpPr>
            <p:nvPr/>
          </p:nvSpPr>
          <p:spPr bwMode="auto">
            <a:xfrm rot="19298805">
              <a:off x="5975716" y="2790744"/>
              <a:ext cx="268657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A-selectivity</a:t>
              </a:r>
              <a:endPara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  <a:p>
              <a:pPr algn="r"/>
              <a:r>
                <a:rPr lang="en-US" sz="1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 after </a:t>
              </a:r>
              <a:r>
                <a:rPr lang="en-US" sz="1600" b="1" i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Mass-Separator</a:t>
              </a:r>
              <a:endParaRPr lang="ru-RU" sz="16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020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0"/>
          <p:cNvSpPr>
            <a:spLocks noChangeArrowheads="1"/>
          </p:cNvSpPr>
          <p:nvPr/>
        </p:nvSpPr>
        <p:spPr bwMode="auto">
          <a:xfrm>
            <a:off x="0" y="4"/>
            <a:ext cx="9144000" cy="5492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Laser ion source: ionization efficiency</a:t>
            </a:r>
            <a:endParaRPr lang="ru-RU" alt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3" name="TextBox 201"/>
          <p:cNvSpPr txBox="1">
            <a:spLocks noChangeArrowheads="1"/>
          </p:cNvSpPr>
          <p:nvPr/>
        </p:nvSpPr>
        <p:spPr bwMode="auto">
          <a:xfrm>
            <a:off x="323528" y="574796"/>
            <a:ext cx="3894015" cy="28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dirty="0" smtClean="0">
                <a:solidFill>
                  <a:srgbClr val="0070C0"/>
                </a:solidFill>
                <a:latin typeface="Comic Sans MS" pitchFamily="66" charset="0"/>
              </a:rPr>
              <a:t>Ionization </a:t>
            </a:r>
            <a:r>
              <a:rPr lang="en-US" sz="1300" dirty="0" smtClean="0">
                <a:solidFill>
                  <a:srgbClr val="0070C0"/>
                </a:solidFill>
                <a:latin typeface="Comic Sans MS" pitchFamily="66" charset="0"/>
              </a:rPr>
              <a:t>in a hot cavity:</a:t>
            </a:r>
            <a:endParaRPr lang="en-US" sz="1300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300" dirty="0">
                <a:latin typeface="Comic Sans MS" panose="030F0702030302020204" pitchFamily="66" charset="0"/>
              </a:rPr>
              <a:t>The hot cavity concept has </a:t>
            </a:r>
            <a:r>
              <a:rPr lang="en-US" sz="1300" dirty="0" smtClean="0">
                <a:latin typeface="Comic Sans MS" panose="030F0702030302020204" pitchFamily="66" charset="0"/>
              </a:rPr>
              <a:t>been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developed with </a:t>
            </a:r>
            <a:r>
              <a:rPr lang="en-US" sz="1300" dirty="0">
                <a:latin typeface="Comic Sans MS" panose="030F0702030302020204" pitchFamily="66" charset="0"/>
              </a:rPr>
              <a:t>the goal </a:t>
            </a:r>
            <a:r>
              <a:rPr lang="en-US" sz="1300" dirty="0" smtClean="0">
                <a:latin typeface="Comic Sans MS" panose="030F0702030302020204" pitchFamily="66" charset="0"/>
              </a:rPr>
              <a:t>of </a:t>
            </a:r>
            <a:r>
              <a:rPr lang="en-US" sz="1300" dirty="0" smtClean="0">
                <a:latin typeface="Comic Sans MS" panose="030F0702030302020204" pitchFamily="66" charset="0"/>
              </a:rPr>
              <a:t>increasing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the </a:t>
            </a:r>
            <a:r>
              <a:rPr lang="en-US" sz="1300" dirty="0">
                <a:latin typeface="Comic Sans MS" panose="030F0702030302020204" pitchFamily="66" charset="0"/>
              </a:rPr>
              <a:t>ionization </a:t>
            </a:r>
            <a:r>
              <a:rPr lang="en-US" sz="1300" dirty="0" smtClean="0">
                <a:latin typeface="Comic Sans MS" panose="030F0702030302020204" pitchFamily="66" charset="0"/>
              </a:rPr>
              <a:t>efficiency </a:t>
            </a:r>
            <a:r>
              <a:rPr lang="en-US" sz="1300" dirty="0">
                <a:latin typeface="Comic Sans MS" panose="030F0702030302020204" pitchFamily="66" charset="0"/>
              </a:rPr>
              <a:t>of </a:t>
            </a:r>
            <a:r>
              <a:rPr lang="en-US" sz="1300" dirty="0" smtClean="0">
                <a:latin typeface="Comic Sans MS" panose="030F0702030302020204" pitchFamily="66" charset="0"/>
              </a:rPr>
              <a:t>atoms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moving </a:t>
            </a:r>
            <a:r>
              <a:rPr lang="en-US" sz="1300" dirty="0" smtClean="0">
                <a:latin typeface="Comic Sans MS" panose="030F0702030302020204" pitchFamily="66" charset="0"/>
              </a:rPr>
              <a:t>in a </a:t>
            </a:r>
            <a:r>
              <a:rPr lang="en-US" sz="1300" dirty="0">
                <a:latin typeface="Comic Sans MS" panose="030F0702030302020204" pitchFamily="66" charset="0"/>
              </a:rPr>
              <a:t>vacuum through pulsed laser beams. </a:t>
            </a:r>
            <a:endParaRPr 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1300" dirty="0" smtClean="0">
                <a:latin typeface="Comic Sans MS" panose="030F0702030302020204" pitchFamily="66" charset="0"/>
              </a:rPr>
              <a:t>The </a:t>
            </a:r>
            <a:r>
              <a:rPr lang="en-US" sz="1300" dirty="0">
                <a:latin typeface="Comic Sans MS" panose="030F0702030302020204" pitchFamily="66" charset="0"/>
              </a:rPr>
              <a:t>geometry of the cavity provides </a:t>
            </a:r>
            <a:endParaRPr 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 smtClean="0">
                <a:latin typeface="Comic Sans MS" panose="030F0702030302020204" pitchFamily="66" charset="0"/>
              </a:rPr>
              <a:t>confinement </a:t>
            </a:r>
            <a:r>
              <a:rPr lang="en-US" sz="1300" dirty="0">
                <a:latin typeface="Comic Sans MS" panose="030F0702030302020204" pitchFamily="66" charset="0"/>
              </a:rPr>
              <a:t>of </a:t>
            </a:r>
            <a:r>
              <a:rPr lang="en-US" sz="1300" dirty="0" smtClean="0">
                <a:latin typeface="Comic Sans MS" panose="030F0702030302020204" pitchFamily="66" charset="0"/>
              </a:rPr>
              <a:t>atoms within </a:t>
            </a:r>
            <a:r>
              <a:rPr lang="en-US" sz="1300" dirty="0">
                <a:latin typeface="Comic Sans MS" panose="030F0702030302020204" pitchFamily="66" charset="0"/>
              </a:rPr>
              <a:t>the laser </a:t>
            </a:r>
            <a:r>
              <a:rPr lang="en-US" sz="1300" dirty="0" smtClean="0">
                <a:latin typeface="Comic Sans MS" panose="030F0702030302020204" pitchFamily="66" charset="0"/>
              </a:rPr>
              <a:t>beam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during </a:t>
            </a:r>
            <a:r>
              <a:rPr lang="en-US" sz="1300" dirty="0">
                <a:latin typeface="Comic Sans MS" panose="030F0702030302020204" pitchFamily="66" charset="0"/>
              </a:rPr>
              <a:t>the time interval between </a:t>
            </a:r>
            <a:endParaRPr lang="en-US" sz="13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 smtClean="0">
                <a:latin typeface="Comic Sans MS" panose="030F0702030302020204" pitchFamily="66" charset="0"/>
              </a:rPr>
              <a:t>consecutive </a:t>
            </a:r>
            <a:r>
              <a:rPr lang="en-US" sz="1300" dirty="0">
                <a:latin typeface="Comic Sans MS" panose="030F0702030302020204" pitchFamily="66" charset="0"/>
              </a:rPr>
              <a:t>laser pulses </a:t>
            </a:r>
            <a:r>
              <a:rPr lang="en-US" sz="1300" dirty="0" smtClean="0">
                <a:latin typeface="Comic Sans MS" panose="030F0702030302020204" pitchFamily="66" charset="0"/>
              </a:rPr>
              <a:t>while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the </a:t>
            </a:r>
            <a:r>
              <a:rPr lang="en-US" sz="1300" dirty="0">
                <a:latin typeface="Comic Sans MS" panose="030F0702030302020204" pitchFamily="66" charset="0"/>
              </a:rPr>
              <a:t>hot </a:t>
            </a:r>
            <a:r>
              <a:rPr lang="en-US" sz="1300" dirty="0" smtClean="0">
                <a:latin typeface="Comic Sans MS" panose="030F0702030302020204" pitchFamily="66" charset="0"/>
              </a:rPr>
              <a:t>environment prevents atoms</a:t>
            </a:r>
            <a:br>
              <a:rPr lang="en-US" sz="1300" dirty="0" smtClean="0">
                <a:latin typeface="Comic Sans MS" panose="030F0702030302020204" pitchFamily="66" charset="0"/>
              </a:rPr>
            </a:br>
            <a:r>
              <a:rPr lang="en-US" sz="1300" dirty="0" smtClean="0">
                <a:latin typeface="Comic Sans MS" panose="030F0702030302020204" pitchFamily="66" charset="0"/>
              </a:rPr>
              <a:t>from </a:t>
            </a:r>
            <a:r>
              <a:rPr lang="en-US" sz="1300" dirty="0">
                <a:latin typeface="Comic Sans MS" panose="030F0702030302020204" pitchFamily="66" charset="0"/>
              </a:rPr>
              <a:t>absorption on the cavity internal </a:t>
            </a:r>
            <a:r>
              <a:rPr lang="en-US" sz="1300" dirty="0" smtClean="0">
                <a:latin typeface="Comic Sans MS" panose="030F0702030302020204" pitchFamily="66" charset="0"/>
              </a:rPr>
              <a:t>walls. </a:t>
            </a:r>
            <a:endParaRPr lang="en-US" sz="1300" dirty="0">
              <a:latin typeface="Comic Sans MS" pitchFamily="66" charset="0"/>
            </a:endParaRPr>
          </a:p>
        </p:txBody>
      </p:sp>
      <p:grpSp>
        <p:nvGrpSpPr>
          <p:cNvPr id="87" name="Группа 86"/>
          <p:cNvGrpSpPr>
            <a:grpSpLocks/>
          </p:cNvGrpSpPr>
          <p:nvPr/>
        </p:nvGrpSpPr>
        <p:grpSpPr bwMode="auto">
          <a:xfrm>
            <a:off x="107504" y="3494008"/>
            <a:ext cx="3677667" cy="3275274"/>
            <a:chOff x="7649376" y="-1696235"/>
            <a:chExt cx="3677624" cy="3275110"/>
          </a:xfrm>
        </p:grpSpPr>
        <p:pic>
          <p:nvPicPr>
            <p:cNvPr id="89" name="Рисунок 34"/>
            <p:cNvPicPr>
              <a:picLocks noChangeAspect="1"/>
            </p:cNvPicPr>
            <p:nvPr/>
          </p:nvPicPr>
          <p:blipFill>
            <a:blip r:embed="rId3"/>
            <a:srcRect l="4353" t="5371" r="4797" b="5402"/>
            <a:stretch>
              <a:fillRect/>
            </a:stretch>
          </p:blipFill>
          <p:spPr bwMode="auto">
            <a:xfrm>
              <a:off x="7649376" y="-1173041"/>
              <a:ext cx="3677623" cy="2751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35"/>
            <p:cNvSpPr txBox="1">
              <a:spLocks noChangeArrowheads="1"/>
            </p:cNvSpPr>
            <p:nvPr/>
          </p:nvSpPr>
          <p:spPr bwMode="auto">
            <a:xfrm>
              <a:off x="8018120" y="-1696235"/>
              <a:ext cx="3308880" cy="523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70C0"/>
                  </a:solidFill>
                  <a:latin typeface="Comic Sans MS" pitchFamily="66" charset="0"/>
                </a:rPr>
                <a:t>Experimental alpha-spectra collected</a:t>
              </a:r>
            </a:p>
            <a:p>
              <a:pPr algn="ctr"/>
              <a:r>
                <a:rPr lang="en-US" sz="1400" dirty="0" smtClean="0">
                  <a:solidFill>
                    <a:srgbClr val="0070C0"/>
                  </a:solidFill>
                  <a:latin typeface="Comic Sans MS" pitchFamily="66" charset="0"/>
                </a:rPr>
                <a:t>in </a:t>
              </a:r>
              <a:r>
                <a:rPr lang="en-US" sz="1400" dirty="0">
                  <a:solidFill>
                    <a:srgbClr val="0070C0"/>
                  </a:solidFill>
                  <a:latin typeface="Comic Sans MS" pitchFamily="66" charset="0"/>
                </a:rPr>
                <a:t>“laser-on” and “laser-off” </a:t>
              </a:r>
              <a:r>
                <a:rPr lang="en-US" sz="1400" dirty="0" smtClean="0">
                  <a:solidFill>
                    <a:srgbClr val="0070C0"/>
                  </a:solidFill>
                  <a:latin typeface="Comic Sans MS" pitchFamily="66" charset="0"/>
                </a:rPr>
                <a:t>modes</a:t>
              </a:r>
              <a:endParaRPr lang="ru-RU" sz="1400" dirty="0">
                <a:solidFill>
                  <a:srgbClr val="0070C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595713" y="1027406"/>
            <a:ext cx="4385906" cy="5248992"/>
            <a:chOff x="4647060" y="844304"/>
            <a:chExt cx="4385906" cy="524899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" t="11655" r="4945" b="12805"/>
            <a:stretch/>
          </p:blipFill>
          <p:spPr>
            <a:xfrm>
              <a:off x="4729201" y="846044"/>
              <a:ext cx="4303765" cy="181304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5" t="15673" r="8913" b="11244"/>
            <a:stretch/>
          </p:blipFill>
          <p:spPr>
            <a:xfrm>
              <a:off x="4883345" y="3573016"/>
              <a:ext cx="4048724" cy="226794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4647060" y="844304"/>
              <a:ext cx="4385906" cy="52489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595713" y="700558"/>
            <a:ext cx="4385906" cy="2703026"/>
            <a:chOff x="4595713" y="700558"/>
            <a:chExt cx="4385906" cy="2703026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" t="6795" r="11661" b="30535"/>
            <a:stretch/>
          </p:blipFill>
          <p:spPr>
            <a:xfrm>
              <a:off x="4883345" y="1133225"/>
              <a:ext cx="3913827" cy="18962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423751" y="2924944"/>
              <a:ext cx="3096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ru-RU" sz="1000" dirty="0" smtClean="0">
                  <a:latin typeface="Comic Sans MS" pitchFamily="66" charset="0"/>
                </a:rPr>
                <a:t>1 – ionization cavity, 2 – target, 3 - laser beams,</a:t>
              </a:r>
            </a:p>
            <a:p>
              <a:r>
                <a:rPr lang="en-US" altLang="ru-RU" sz="1000" dirty="0" smtClean="0">
                  <a:latin typeface="Comic Sans MS" pitchFamily="66" charset="0"/>
                </a:rPr>
                <a:t>4 – extractor, 5 - ion beam</a:t>
              </a:r>
              <a:endParaRPr lang="ru-RU" sz="1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32950" y="747201"/>
              <a:ext cx="4214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Schematic </a:t>
              </a:r>
              <a:r>
                <a:rPr lang="en-US" sz="14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drawing of the </a:t>
              </a:r>
              <a:r>
                <a:rPr lang="en-US" sz="1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hot cavity </a:t>
              </a:r>
              <a:r>
                <a:rPr lang="en-US" sz="1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LIS (PNPI)</a:t>
              </a:r>
              <a:endParaRPr lang="ru-RU" sz="1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595713" y="700558"/>
              <a:ext cx="4385906" cy="27030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595713" y="3573016"/>
            <a:ext cx="4385906" cy="3024335"/>
            <a:chOff x="4595713" y="3573016"/>
            <a:chExt cx="4385906" cy="302433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592" y="4149079"/>
              <a:ext cx="3851920" cy="2382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732950" y="3709451"/>
              <a:ext cx="39725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70C0"/>
                  </a:solidFill>
                  <a:latin typeface="Comic Sans MS" panose="030F0702030302020204" pitchFamily="66" charset="0"/>
                </a:rPr>
                <a:t>3D model of the hot cavity RILIS (ISOLDE)</a:t>
              </a:r>
              <a:endParaRPr lang="ru-RU" sz="140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4595713" y="3573016"/>
              <a:ext cx="4385906" cy="30243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68320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06388" y="5372100"/>
            <a:ext cx="2786062" cy="1358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3" name="Picture 6" descr="Image result for cern en departme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5419725"/>
            <a:ext cx="2428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0"/>
          <p:cNvSpPr txBox="1">
            <a:spLocks noChangeArrowheads="1"/>
          </p:cNvSpPr>
          <p:nvPr/>
        </p:nvSpPr>
        <p:spPr bwMode="auto">
          <a:xfrm>
            <a:off x="3760788" y="5624513"/>
            <a:ext cx="635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ru-RU" sz="500">
                <a:solidFill>
                  <a:schemeClr val="tx2"/>
                </a:solidFill>
              </a:rPr>
              <a:t>ENGINEERING</a:t>
            </a:r>
          </a:p>
          <a:p>
            <a:pPr eaLnBrk="1" hangingPunct="1"/>
            <a:r>
              <a:rPr lang="en-GB" altLang="ru-RU" sz="500">
                <a:solidFill>
                  <a:schemeClr val="tx2"/>
                </a:solidFill>
              </a:rPr>
              <a:t>DEPARTMENT</a:t>
            </a:r>
            <a:endParaRPr lang="en-GB" altLang="ru-RU" sz="800">
              <a:solidFill>
                <a:schemeClr val="tx2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784600" y="5411788"/>
            <a:ext cx="0" cy="3968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282950" y="5372100"/>
            <a:ext cx="1117600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67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3228975" y="5384800"/>
            <a:ext cx="5540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6" descr="Image result for cern en departmen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5414963"/>
            <a:ext cx="24288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Box 25"/>
          <p:cNvSpPr txBox="1">
            <a:spLocks noChangeArrowheads="1"/>
          </p:cNvSpPr>
          <p:nvPr/>
        </p:nvSpPr>
        <p:spPr bwMode="auto">
          <a:xfrm>
            <a:off x="3756025" y="5619750"/>
            <a:ext cx="635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altLang="ru-RU" sz="500">
                <a:solidFill>
                  <a:schemeClr val="tx2"/>
                </a:solidFill>
              </a:rPr>
              <a:t>ENGINEERING</a:t>
            </a:r>
          </a:p>
          <a:p>
            <a:pPr eaLnBrk="1" hangingPunct="1"/>
            <a:r>
              <a:rPr lang="en-GB" altLang="ru-RU" sz="500">
                <a:solidFill>
                  <a:schemeClr val="tx2"/>
                </a:solidFill>
              </a:rPr>
              <a:t>DEPARTMENT</a:t>
            </a:r>
            <a:endParaRPr lang="en-GB" altLang="ru-RU" sz="800">
              <a:solidFill>
                <a:schemeClr val="tx2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779838" y="5407025"/>
            <a:ext cx="0" cy="396875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371" name="Picture 7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5" b="-2"/>
          <a:stretch>
            <a:fillRect/>
          </a:stretch>
        </p:blipFill>
        <p:spPr bwMode="auto">
          <a:xfrm>
            <a:off x="3224213" y="5380038"/>
            <a:ext cx="5524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>
          <a:xfrm>
            <a:off x="3779838" y="5400675"/>
            <a:ext cx="0" cy="396875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52788" y="5387975"/>
            <a:ext cx="1117600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37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77" y="640345"/>
            <a:ext cx="2132720" cy="280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80" name="Прямоугольник 2"/>
          <p:cNvSpPr>
            <a:spLocks noChangeArrowheads="1"/>
          </p:cNvSpPr>
          <p:nvPr/>
        </p:nvSpPr>
        <p:spPr bwMode="auto">
          <a:xfrm>
            <a:off x="82132" y="814932"/>
            <a:ext cx="6610821" cy="367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RILIS</a:t>
            </a:r>
            <a:r>
              <a:rPr lang="en-US" sz="1800" dirty="0">
                <a:latin typeface="Comic Sans MS" panose="030F0702030302020204" pitchFamily="66" charset="0"/>
              </a:rPr>
              <a:t> </a:t>
            </a:r>
            <a:r>
              <a:rPr lang="en-US" sz="1800" dirty="0" smtClean="0">
                <a:latin typeface="Comic Sans MS" panose="030F0702030302020204" pitchFamily="66" charset="0"/>
              </a:rPr>
              <a:t>(Resonance </a:t>
            </a:r>
            <a:r>
              <a:rPr lang="en-US" sz="1800" dirty="0">
                <a:latin typeface="Comic Sans MS" panose="030F0702030302020204" pitchFamily="66" charset="0"/>
              </a:rPr>
              <a:t>Ionization Laser Ion </a:t>
            </a:r>
            <a:r>
              <a:rPr lang="en-US" sz="1800" dirty="0" smtClean="0">
                <a:latin typeface="Comic Sans MS" panose="030F0702030302020204" pitchFamily="66" charset="0"/>
              </a:rPr>
              <a:t>Source) is</a:t>
            </a:r>
          </a:p>
          <a:p>
            <a:pPr eaLnBrk="1" hangingPunct="1"/>
            <a:r>
              <a:rPr lang="en-US" sz="1800" dirty="0" smtClean="0">
                <a:latin typeface="Comic Sans MS" panose="030F0702030302020204" pitchFamily="66" charset="0"/>
              </a:rPr>
              <a:t>the most commonly used ion source of the ISOLDE facility</a:t>
            </a:r>
          </a:p>
          <a:p>
            <a:pPr eaLnBrk="1" hangingPunct="1"/>
            <a:endParaRPr lang="en-US" altLang="ru-RU" sz="1600" dirty="0" smtClean="0">
              <a:latin typeface="Comic Sans MS" panose="030F0702030302020204" pitchFamily="66" charset="0"/>
            </a:endParaRPr>
          </a:p>
          <a:p>
            <a:pPr eaLnBrk="1" hangingPunct="1"/>
            <a:r>
              <a:rPr lang="en-US" altLang="ru-RU" sz="1600" dirty="0" smtClean="0">
                <a:latin typeface="Comic Sans MS" panose="030F0702030302020204" pitchFamily="66" charset="0"/>
              </a:rPr>
              <a:t>The </a:t>
            </a:r>
            <a:r>
              <a:rPr lang="en-US" altLang="ru-RU" sz="1600" dirty="0">
                <a:latin typeface="Comic Sans MS" panose="030F0702030302020204" pitchFamily="66" charset="0"/>
              </a:rPr>
              <a:t>ability to combine high efficiency and</a:t>
            </a:r>
          </a:p>
          <a:p>
            <a:r>
              <a:rPr lang="en-US" altLang="ru-RU" sz="1600" dirty="0">
                <a:latin typeface="Comic Sans MS" panose="030F0702030302020204" pitchFamily="66" charset="0"/>
              </a:rPr>
              <a:t>element selectivity makes LIS an important </a:t>
            </a:r>
            <a:r>
              <a:rPr lang="en-US" altLang="ru-RU" sz="1600" dirty="0" smtClean="0">
                <a:latin typeface="Comic Sans MS" panose="030F0702030302020204" pitchFamily="66" charset="0"/>
              </a:rPr>
              <a:t>component</a:t>
            </a:r>
            <a:br>
              <a:rPr lang="en-US" altLang="ru-RU" sz="1600" dirty="0" smtClean="0">
                <a:latin typeface="Comic Sans MS" panose="030F0702030302020204" pitchFamily="66" charset="0"/>
              </a:rPr>
            </a:br>
            <a:r>
              <a:rPr lang="en-US" altLang="ru-RU" sz="1600" dirty="0" smtClean="0">
                <a:latin typeface="Comic Sans MS" panose="030F0702030302020204" pitchFamily="66" charset="0"/>
              </a:rPr>
              <a:t>for </a:t>
            </a:r>
            <a:r>
              <a:rPr lang="en-US" altLang="ru-RU" sz="1600" dirty="0">
                <a:latin typeface="Comic Sans MS" panose="030F0702030302020204" pitchFamily="66" charset="0"/>
              </a:rPr>
              <a:t>production of </a:t>
            </a:r>
            <a:r>
              <a:rPr lang="en-US" altLang="ru-RU" sz="1600" b="1" dirty="0">
                <a:latin typeface="Comic Sans MS" panose="030F0702030302020204" pitchFamily="66" charset="0"/>
              </a:rPr>
              <a:t>clean RIB </a:t>
            </a:r>
            <a:r>
              <a:rPr lang="en-US" altLang="ru-RU" sz="1600" dirty="0">
                <a:latin typeface="Comic Sans MS" panose="030F0702030302020204" pitchFamily="66" charset="0"/>
              </a:rPr>
              <a:t>at ISOL facilities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GB" sz="18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RILIS </a:t>
            </a:r>
            <a:r>
              <a:rPr lang="en-GB" sz="1800" b="1" u="sng" dirty="0">
                <a:solidFill>
                  <a:srgbClr val="0070C0"/>
                </a:solidFill>
                <a:latin typeface="Comic Sans MS" panose="030F0702030302020204" pitchFamily="66" charset="0"/>
              </a:rPr>
              <a:t>in </a:t>
            </a:r>
            <a:r>
              <a:rPr lang="en-GB" sz="18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2016</a:t>
            </a:r>
            <a:endParaRPr lang="en-GB" sz="1800" b="1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69069" indent="-169069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600" dirty="0" smtClean="0">
                <a:latin typeface="Comic Sans MS" panose="030F0702030302020204" pitchFamily="66" charset="0"/>
              </a:rPr>
              <a:t>130 </a:t>
            </a:r>
            <a:r>
              <a:rPr lang="en-GB" sz="1600" dirty="0">
                <a:latin typeface="Comic Sans MS" panose="030F0702030302020204" pitchFamily="66" charset="0"/>
              </a:rPr>
              <a:t>days of RILIS operation (mostly 24-hr on-call operation</a:t>
            </a:r>
            <a:r>
              <a:rPr lang="en-GB" sz="1600" dirty="0" smtClean="0">
                <a:latin typeface="Comic Sans MS" panose="030F0702030302020204" pitchFamily="66" charset="0"/>
              </a:rPr>
              <a:t>)</a:t>
            </a:r>
          </a:p>
          <a:p>
            <a:pPr marL="169069" indent="-169069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600" dirty="0">
                <a:latin typeface="Comic Sans MS" panose="030F0702030302020204" pitchFamily="66" charset="0"/>
              </a:rPr>
              <a:t>3120 hours (~75% of ISOLDE physics</a:t>
            </a:r>
            <a:r>
              <a:rPr lang="en-GB" sz="1600" dirty="0" smtClean="0">
                <a:latin typeface="Comic Sans MS" panose="030F0702030302020204" pitchFamily="66" charset="0"/>
              </a:rPr>
              <a:t>)</a:t>
            </a:r>
          </a:p>
          <a:p>
            <a:pPr marL="169069" indent="-169069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600" dirty="0" smtClean="0">
                <a:latin typeface="Comic Sans MS" panose="030F0702030302020204" pitchFamily="66" charset="0"/>
              </a:rPr>
              <a:t>22 </a:t>
            </a:r>
            <a:r>
              <a:rPr lang="en-GB" sz="1600" dirty="0">
                <a:latin typeface="Comic Sans MS" panose="030F0702030302020204" pitchFamily="66" charset="0"/>
              </a:rPr>
              <a:t>separate RILIS </a:t>
            </a:r>
            <a:r>
              <a:rPr lang="en-GB" sz="1600" dirty="0" smtClean="0">
                <a:latin typeface="Comic Sans MS" panose="030F0702030302020204" pitchFamily="66" charset="0"/>
              </a:rPr>
              <a:t>runs</a:t>
            </a:r>
          </a:p>
          <a:p>
            <a:pPr marL="169069" indent="-169069" fontAlgn="auto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GB" sz="1600" dirty="0" smtClean="0">
                <a:latin typeface="Comic Sans MS" panose="030F0702030302020204" pitchFamily="66" charset="0"/>
              </a:rPr>
              <a:t>14 </a:t>
            </a:r>
            <a:r>
              <a:rPr lang="en-GB" sz="1600" dirty="0">
                <a:latin typeface="Comic Sans MS" panose="030F0702030302020204" pitchFamily="66" charset="0"/>
              </a:rPr>
              <a:t>different elements: </a:t>
            </a:r>
            <a:r>
              <a:rPr lang="en-GB" sz="1600" dirty="0" smtClean="0">
                <a:latin typeface="Comic Sans MS" panose="030F0702030302020204" pitchFamily="66" charset="0"/>
              </a:rPr>
              <a:t/>
            </a:r>
            <a:br>
              <a:rPr lang="en-GB" sz="1600" dirty="0" smtClean="0">
                <a:latin typeface="Comic Sans MS" panose="030F0702030302020204" pitchFamily="66" charset="0"/>
              </a:rPr>
            </a:br>
            <a:r>
              <a:rPr lang="en-GB" sz="1600" dirty="0" smtClean="0">
                <a:latin typeface="Comic Sans MS" panose="030F0702030302020204" pitchFamily="66" charset="0"/>
              </a:rPr>
              <a:t>Be</a:t>
            </a:r>
            <a:r>
              <a:rPr lang="en-GB" sz="1600" dirty="0">
                <a:latin typeface="Comic Sans MS" panose="030F0702030302020204" pitchFamily="66" charset="0"/>
              </a:rPr>
              <a:t>, Cr, Cu, Mg, Ni, Dy, Mn, In, Bi, Sn, Ra, Cd, Al, Zn 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400" dirty="0" smtClean="0">
                <a:solidFill>
                  <a:schemeClr val="bg1"/>
                </a:solidFill>
                <a:latin typeface="Comic Sans MS" pitchFamily="66" charset="0"/>
              </a:rPr>
              <a:t>RILIS @ ISOLDE (CERN)</a:t>
            </a:r>
            <a:endParaRPr lang="en-US" alt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149632" y="4681061"/>
            <a:ext cx="4464496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ja-JP" sz="1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RILIS</a:t>
            </a:r>
            <a:r>
              <a:rPr lang="en-US" altLang="ja-JP" sz="1600" dirty="0" smtClean="0">
                <a:latin typeface="Comic Sans MS" panose="030F0702030302020204" pitchFamily="66" charset="0"/>
              </a:rPr>
              <a:t> is used for: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1600" dirty="0" smtClean="0">
                <a:latin typeface="Comic Sans MS" panose="030F0702030302020204" pitchFamily="66" charset="0"/>
              </a:rPr>
              <a:t>radioactive ion beam production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en-US" altLang="ja-JP" sz="1600" dirty="0" smtClean="0">
                <a:latin typeface="Comic Sans MS" panose="030F0702030302020204" pitchFamily="66" charset="0"/>
              </a:rPr>
              <a:t>atomic and nuclear spectroscopy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ja-JP" sz="1600" dirty="0" smtClean="0">
                <a:latin typeface="Comic Sans MS" panose="030F0702030302020204" pitchFamily="66" charset="0"/>
              </a:rPr>
              <a:t>     of rare isotopes produced in very small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altLang="ja-JP" sz="1600" dirty="0">
                <a:latin typeface="Comic Sans MS" panose="030F0702030302020204" pitchFamily="66" charset="0"/>
              </a:rPr>
              <a:t> </a:t>
            </a:r>
            <a:r>
              <a:rPr lang="en-US" altLang="ja-JP" sz="1600" dirty="0" smtClean="0">
                <a:latin typeface="Comic Sans MS" panose="030F0702030302020204" pitchFamily="66" charset="0"/>
              </a:rPr>
              <a:t>    quantities (less than 1 ion/s)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3644644"/>
            <a:ext cx="3823860" cy="27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7467600" y="5567363"/>
            <a:ext cx="152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GB" altLang="ru-RU" sz="2400">
              <a:latin typeface="Times" pitchFamily="18" charset="0"/>
            </a:endParaRPr>
          </a:p>
        </p:txBody>
      </p:sp>
      <p:sp>
        <p:nvSpPr>
          <p:cNvPr id="38915" name="Rectangle 20"/>
          <p:cNvSpPr>
            <a:spLocks noChangeArrowheads="1"/>
          </p:cNvSpPr>
          <p:nvPr/>
        </p:nvSpPr>
        <p:spPr bwMode="auto">
          <a:xfrm>
            <a:off x="0" y="3"/>
            <a:ext cx="9144000" cy="62071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ru-RU" sz="2800">
                <a:solidFill>
                  <a:schemeClr val="bg1"/>
                </a:solidFill>
                <a:latin typeface="Comic Sans MS" pitchFamily="66" charset="0"/>
              </a:rPr>
              <a:t>ISOLDE RILIS laser system</a:t>
            </a:r>
            <a:endParaRPr lang="ru-RU" altLang="ru-RU" sz="280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242" r="9329" b="6294"/>
          <a:stretch/>
        </p:blipFill>
        <p:spPr>
          <a:xfrm>
            <a:off x="80053" y="671267"/>
            <a:ext cx="5392222" cy="34456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20372" r="7642" b="21028"/>
          <a:stretch/>
        </p:blipFill>
        <p:spPr>
          <a:xfrm>
            <a:off x="77107" y="4161013"/>
            <a:ext cx="8887150" cy="25916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51101" y="3853236"/>
            <a:ext cx="3025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Key parameters of RILIS lasers</a:t>
            </a:r>
            <a:endParaRPr lang="en-US" sz="12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5217" y="980728"/>
            <a:ext cx="355374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40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7467600" y="5567363"/>
            <a:ext cx="1524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GB" altLang="ru-RU" sz="2400">
              <a:latin typeface="Times" pitchFamily="18" charset="0"/>
            </a:endParaRPr>
          </a:p>
        </p:txBody>
      </p:sp>
      <p:sp>
        <p:nvSpPr>
          <p:cNvPr id="38915" name="Rectangle 20"/>
          <p:cNvSpPr>
            <a:spLocks noChangeArrowheads="1"/>
          </p:cNvSpPr>
          <p:nvPr/>
        </p:nvSpPr>
        <p:spPr bwMode="auto">
          <a:xfrm>
            <a:off x="4175" y="1"/>
            <a:ext cx="9144000" cy="47667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b-NO" altLang="ru-RU" sz="2400" dirty="0">
                <a:solidFill>
                  <a:schemeClr val="bg1"/>
                </a:solidFill>
                <a:latin typeface="Comic Sans MS" pitchFamily="66" charset="0"/>
              </a:rPr>
              <a:t>Dye laser and Ti:Sa laser systems</a:t>
            </a:r>
            <a:endParaRPr lang="ru-RU" altLang="ru-RU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8918" name="Рисунок 4"/>
          <p:cNvPicPr>
            <a:picLocks noChangeAspect="1"/>
          </p:cNvPicPr>
          <p:nvPr/>
        </p:nvPicPr>
        <p:blipFill>
          <a:blip r:embed="rId3"/>
          <a:srcRect l="14168" t="26646" r="12276" b="27144"/>
          <a:stretch>
            <a:fillRect/>
          </a:stretch>
        </p:blipFill>
        <p:spPr bwMode="auto">
          <a:xfrm>
            <a:off x="179512" y="6206025"/>
            <a:ext cx="1933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5" y="6080437"/>
            <a:ext cx="6318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5" y="649161"/>
            <a:ext cx="895017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84816" y="575811"/>
            <a:ext cx="7574959" cy="5630214"/>
            <a:chOff x="784816" y="575811"/>
            <a:chExt cx="7574959" cy="5630214"/>
          </a:xfrm>
        </p:grpSpPr>
        <p:sp>
          <p:nvSpPr>
            <p:cNvPr id="9" name="TextBox 17"/>
            <p:cNvSpPr txBox="1">
              <a:spLocks noChangeArrowheads="1"/>
            </p:cNvSpPr>
            <p:nvPr/>
          </p:nvSpPr>
          <p:spPr bwMode="auto">
            <a:xfrm>
              <a:off x="2059983" y="575811"/>
              <a:ext cx="50405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ru-RU" sz="1800" dirty="0" smtClean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Comparison of wavelength </a:t>
              </a:r>
              <a:r>
                <a:rPr lang="en-US" altLang="ru-RU" sz="1800" dirty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ranges and powers </a:t>
              </a:r>
              <a:endParaRPr lang="en-US" altLang="ru-RU" sz="1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7" t="9680" r="6258" b="6819"/>
            <a:stretch/>
          </p:blipFill>
          <p:spPr>
            <a:xfrm>
              <a:off x="784816" y="899328"/>
              <a:ext cx="7350484" cy="3778370"/>
            </a:xfrm>
            <a:prstGeom prst="rect">
              <a:avLst/>
            </a:prstGeom>
          </p:spPr>
        </p:pic>
        <p:sp>
          <p:nvSpPr>
            <p:cNvPr id="12" name="TextBox 201"/>
            <p:cNvSpPr txBox="1">
              <a:spLocks noChangeArrowheads="1"/>
            </p:cNvSpPr>
            <p:nvPr/>
          </p:nvSpPr>
          <p:spPr bwMode="auto">
            <a:xfrm>
              <a:off x="1719816" y="4750242"/>
              <a:ext cx="6639959" cy="1455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The </a:t>
              </a:r>
              <a:r>
                <a:rPr lang="en-US" sz="1600" dirty="0" err="1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Ti:Sa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 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laser system benefits</a:t>
              </a:r>
              <a:r>
                <a:rPr lang="en-US" sz="1600" dirty="0" smtClean="0">
                  <a:solidFill>
                    <a:schemeClr val="accent1">
                      <a:lumMod val="75000"/>
                    </a:schemeClr>
                  </a:solidFill>
                  <a:latin typeface="Comic Sans MS" pitchFamily="66" charset="0"/>
                </a:rPr>
                <a:t>:</a:t>
              </a:r>
              <a:endParaRPr lang="en-US" sz="16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endParaRP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latin typeface="Comic Sans MS" panose="030F0702030302020204" pitchFamily="66" charset="0"/>
                </a:rPr>
                <a:t>Extension </a:t>
              </a:r>
              <a:r>
                <a:rPr lang="en-US" sz="1600" dirty="0">
                  <a:latin typeface="Comic Sans MS" panose="030F0702030302020204" pitchFamily="66" charset="0"/>
                </a:rPr>
                <a:t>the accessible wavelength range to the near </a:t>
              </a:r>
              <a:r>
                <a:rPr lang="en-US" sz="1600" dirty="0" smtClean="0">
                  <a:latin typeface="Comic Sans MS" panose="030F0702030302020204" pitchFamily="66" charset="0"/>
                </a:rPr>
                <a:t>infra-red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600" dirty="0">
                  <a:latin typeface="Comic Sans MS" panose="030F0702030302020204" pitchFamily="66" charset="0"/>
                </a:rPr>
                <a:t>long-term power </a:t>
              </a:r>
              <a:r>
                <a:rPr lang="en-US" sz="1600" dirty="0" smtClean="0">
                  <a:latin typeface="Comic Sans MS" panose="030F0702030302020204" pitchFamily="66" charset="0"/>
                </a:rPr>
                <a:t>stability</a:t>
              </a:r>
            </a:p>
            <a:p>
              <a:pPr marL="285750" indent="-285750">
                <a:lnSpc>
                  <a:spcPct val="120000"/>
                </a:lnSpc>
                <a:spcBef>
                  <a:spcPts val="600"/>
                </a:spcBef>
                <a:buFont typeface="Wingdings" panose="05000000000000000000" pitchFamily="2" charset="2"/>
                <a:buChar char="ü"/>
              </a:pPr>
              <a:r>
                <a:rPr lang="en-US" sz="1600" dirty="0" smtClean="0">
                  <a:latin typeface="Comic Sans MS" panose="030F0702030302020204" pitchFamily="66" charset="0"/>
                </a:rPr>
                <a:t>almost </a:t>
              </a:r>
              <a:r>
                <a:rPr lang="en-US" sz="1600" dirty="0">
                  <a:latin typeface="Comic Sans MS" panose="030F0702030302020204" pitchFamily="66" charset="0"/>
                </a:rPr>
                <a:t>maintenance-free </a:t>
              </a:r>
              <a:r>
                <a:rPr lang="en-US" sz="1600" dirty="0" smtClean="0">
                  <a:latin typeface="Comic Sans MS" panose="030F0702030302020204" pitchFamily="66" charset="0"/>
                </a:rPr>
                <a:t>operation</a:t>
              </a:r>
              <a:r>
                <a:rPr lang="en-US" sz="1600" dirty="0" smtClean="0">
                  <a:latin typeface="Comic Sans MS" panose="030F0702030302020204" pitchFamily="66" charset="0"/>
                </a:rPr>
                <a:t> </a:t>
              </a:r>
              <a:endParaRPr lang="en-US" sz="1600" dirty="0" smtClean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922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6400800" cy="343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7"/>
          <p:cNvSpPr>
            <a:spLocks noChangeArrowheads="1"/>
          </p:cNvSpPr>
          <p:nvPr/>
        </p:nvSpPr>
        <p:spPr bwMode="auto">
          <a:xfrm>
            <a:off x="2705764" y="2181225"/>
            <a:ext cx="6096000" cy="29035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GB" altLang="ru-RU" sz="2400">
              <a:latin typeface="Times" pitchFamily="18" charset="0"/>
            </a:endParaRPr>
          </a:p>
        </p:txBody>
      </p:sp>
      <p:grpSp>
        <p:nvGrpSpPr>
          <p:cNvPr id="2" name="Group 114"/>
          <p:cNvGrpSpPr>
            <a:grpSpLocks/>
          </p:cNvGrpSpPr>
          <p:nvPr/>
        </p:nvGrpSpPr>
        <p:grpSpPr bwMode="auto">
          <a:xfrm>
            <a:off x="2424245" y="2629350"/>
            <a:ext cx="3683206" cy="708096"/>
            <a:chOff x="2438516" y="2633030"/>
            <a:chExt cx="3682980" cy="708005"/>
          </a:xfrm>
        </p:grpSpPr>
        <p:cxnSp>
          <p:nvCxnSpPr>
            <p:cNvPr id="36879" name="Straight Connector 99"/>
            <p:cNvCxnSpPr>
              <a:cxnSpLocks noChangeShapeType="1"/>
            </p:cNvCxnSpPr>
            <p:nvPr/>
          </p:nvCxnSpPr>
          <p:spPr bwMode="auto">
            <a:xfrm>
              <a:off x="3214623" y="2971800"/>
              <a:ext cx="112877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  <p:cxnSp>
          <p:nvCxnSpPr>
            <p:cNvPr id="36880" name="Straight Connector 100"/>
            <p:cNvCxnSpPr>
              <a:cxnSpLocks noChangeShapeType="1"/>
            </p:cNvCxnSpPr>
            <p:nvPr/>
          </p:nvCxnSpPr>
          <p:spPr bwMode="auto">
            <a:xfrm>
              <a:off x="2438516" y="2861629"/>
              <a:ext cx="190488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</p:cxnSp>
        <p:cxnSp>
          <p:nvCxnSpPr>
            <p:cNvPr id="36881" name="Straight Arrow Connector 103"/>
            <p:cNvCxnSpPr>
              <a:cxnSpLocks noChangeShapeType="1"/>
            </p:cNvCxnSpPr>
            <p:nvPr/>
          </p:nvCxnSpPr>
          <p:spPr bwMode="auto">
            <a:xfrm>
              <a:off x="3657600" y="2633030"/>
              <a:ext cx="0" cy="228600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triangle" w="sm" len="sm"/>
            </a:ln>
          </p:spPr>
        </p:cxnSp>
        <p:cxnSp>
          <p:nvCxnSpPr>
            <p:cNvPr id="36882" name="Straight Arrow Connector 104"/>
            <p:cNvCxnSpPr>
              <a:cxnSpLocks noChangeShapeType="1"/>
            </p:cNvCxnSpPr>
            <p:nvPr/>
          </p:nvCxnSpPr>
          <p:spPr bwMode="auto">
            <a:xfrm flipV="1">
              <a:off x="3657600" y="2971800"/>
              <a:ext cx="0" cy="228600"/>
            </a:xfrm>
            <a:prstGeom prst="straightConnector1">
              <a:avLst/>
            </a:prstGeom>
            <a:noFill/>
            <a:ln w="22225" algn="ctr">
              <a:solidFill>
                <a:schemeClr val="tx1"/>
              </a:solidFill>
              <a:round/>
              <a:headEnd/>
              <a:tailEnd type="triangle" w="sm" len="sm"/>
            </a:ln>
          </p:spPr>
        </p:cxnSp>
        <p:sp>
          <p:nvSpPr>
            <p:cNvPr id="36883" name="TextBox 108"/>
            <p:cNvSpPr txBox="1">
              <a:spLocks noChangeArrowheads="1"/>
            </p:cNvSpPr>
            <p:nvPr/>
          </p:nvSpPr>
          <p:spPr bwMode="auto">
            <a:xfrm>
              <a:off x="3657511" y="2971750"/>
              <a:ext cx="2463985" cy="369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ru-RU" sz="1800" dirty="0">
                  <a:solidFill>
                    <a:srgbClr val="0070C0"/>
                  </a:solidFill>
                  <a:latin typeface="Comic Sans MS" panose="030F0702030302020204" pitchFamily="66" charset="0"/>
                  <a:cs typeface="Arial" charset="0"/>
                </a:rPr>
                <a:t>Isotope/isomer shift</a:t>
              </a:r>
            </a:p>
          </p:txBody>
        </p:sp>
      </p:grpSp>
      <p:sp>
        <p:nvSpPr>
          <p:cNvPr id="36869" name="TextBox 191"/>
          <p:cNvSpPr txBox="1">
            <a:spLocks noChangeArrowheads="1"/>
          </p:cNvSpPr>
          <p:nvPr/>
        </p:nvSpPr>
        <p:spPr bwMode="auto">
          <a:xfrm>
            <a:off x="1447806" y="4114801"/>
            <a:ext cx="5437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ru-RU" sz="1800">
                <a:cs typeface="Arial" charset="0"/>
              </a:rPr>
              <a:t>A,Z</a:t>
            </a:r>
          </a:p>
        </p:txBody>
      </p:sp>
      <p:grpSp>
        <p:nvGrpSpPr>
          <p:cNvPr id="3" name="Group 193"/>
          <p:cNvGrpSpPr>
            <a:grpSpLocks/>
          </p:cNvGrpSpPr>
          <p:nvPr/>
        </p:nvGrpSpPr>
        <p:grpSpPr bwMode="auto">
          <a:xfrm>
            <a:off x="2124075" y="2962279"/>
            <a:ext cx="2209800" cy="1512544"/>
            <a:chOff x="2133600" y="2971800"/>
            <a:chExt cx="2209800" cy="1512263"/>
          </a:xfrm>
        </p:grpSpPr>
        <p:grpSp>
          <p:nvGrpSpPr>
            <p:cNvPr id="36874" name="Group 112"/>
            <p:cNvGrpSpPr>
              <a:grpSpLocks/>
            </p:cNvGrpSpPr>
            <p:nvPr/>
          </p:nvGrpSpPr>
          <p:grpSpPr bwMode="auto">
            <a:xfrm>
              <a:off x="2133600" y="2971800"/>
              <a:ext cx="2209800" cy="1066800"/>
              <a:chOff x="2133600" y="2971800"/>
              <a:chExt cx="2209800" cy="1066800"/>
            </a:xfrm>
          </p:grpSpPr>
          <p:cxnSp>
            <p:nvCxnSpPr>
              <p:cNvPr id="36876" name="Straight Connector 93"/>
              <p:cNvCxnSpPr>
                <a:cxnSpLocks noChangeShapeType="1"/>
              </p:cNvCxnSpPr>
              <p:nvPr/>
            </p:nvCxnSpPr>
            <p:spPr bwMode="auto">
              <a:xfrm>
                <a:off x="2286000" y="2971800"/>
                <a:ext cx="914400" cy="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36877" name="Straight Arrow Connector 95"/>
              <p:cNvCxnSpPr>
                <a:cxnSpLocks noChangeShapeType="1"/>
              </p:cNvCxnSpPr>
              <p:nvPr/>
            </p:nvCxnSpPr>
            <p:spPr bwMode="auto">
              <a:xfrm flipV="1">
                <a:off x="2667000" y="2971800"/>
                <a:ext cx="0" cy="1066800"/>
              </a:xfrm>
              <a:prstGeom prst="straightConnector1">
                <a:avLst/>
              </a:prstGeom>
              <a:noFill/>
              <a:ln w="92075" algn="ctr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36878" name="Straight Connector 110"/>
              <p:cNvCxnSpPr>
                <a:cxnSpLocks noChangeShapeType="1"/>
              </p:cNvCxnSpPr>
              <p:nvPr/>
            </p:nvCxnSpPr>
            <p:spPr bwMode="auto">
              <a:xfrm>
                <a:off x="2133600" y="4038600"/>
                <a:ext cx="22098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prstDash val="lgDash"/>
                <a:round/>
                <a:headEnd/>
                <a:tailEnd/>
              </a:ln>
            </p:spPr>
          </p:cxnSp>
        </p:grpSp>
        <p:sp>
          <p:nvSpPr>
            <p:cNvPr id="36875" name="TextBox 192"/>
            <p:cNvSpPr txBox="1">
              <a:spLocks noChangeArrowheads="1"/>
            </p:cNvSpPr>
            <p:nvPr/>
          </p:nvSpPr>
          <p:spPr bwMode="auto">
            <a:xfrm>
              <a:off x="2438400" y="4114800"/>
              <a:ext cx="748923" cy="36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ru-RU" sz="1800">
                  <a:cs typeface="Arial" charset="0"/>
                </a:rPr>
                <a:t>A-1,Z</a:t>
              </a:r>
            </a:p>
          </p:txBody>
        </p:sp>
      </p:grpSp>
      <p:sp>
        <p:nvSpPr>
          <p:cNvPr id="36871" name="TextBox 5"/>
          <p:cNvSpPr txBox="1">
            <a:spLocks noChangeArrowheads="1"/>
          </p:cNvSpPr>
          <p:nvPr/>
        </p:nvSpPr>
        <p:spPr bwMode="auto">
          <a:xfrm>
            <a:off x="739774" y="4891748"/>
            <a:ext cx="74898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b="1" dirty="0" smtClean="0">
                <a:latin typeface="Comic Sans MS" pitchFamily="66" charset="0"/>
              </a:rPr>
              <a:t>In-Source Resonance </a:t>
            </a:r>
            <a:r>
              <a:rPr lang="en-US" altLang="ru-RU" sz="1600" b="1" dirty="0">
                <a:latin typeface="Comic Sans MS" pitchFamily="66" charset="0"/>
              </a:rPr>
              <a:t>Ionization </a:t>
            </a:r>
            <a:r>
              <a:rPr lang="en-US" altLang="ru-RU" sz="1600" b="1" dirty="0" smtClean="0">
                <a:latin typeface="Comic Sans MS" pitchFamily="66" charset="0"/>
              </a:rPr>
              <a:t>Spectroscopy </a:t>
            </a:r>
            <a:r>
              <a:rPr lang="en-US" altLang="ru-RU" sz="1600" dirty="0" smtClean="0">
                <a:latin typeface="Comic Sans MS" pitchFamily="66" charset="0"/>
              </a:rPr>
              <a:t>relies </a:t>
            </a:r>
            <a:r>
              <a:rPr lang="en-US" altLang="ru-RU" sz="1600" dirty="0">
                <a:latin typeface="Comic Sans MS" pitchFamily="66" charset="0"/>
              </a:rPr>
              <a:t>on the production </a:t>
            </a:r>
            <a:r>
              <a:rPr lang="ru-RU" altLang="ru-RU" sz="1600" dirty="0" smtClean="0">
                <a:latin typeface="Comic Sans MS" pitchFamily="66" charset="0"/>
              </a:rPr>
              <a:t>(</a:t>
            </a:r>
            <a:r>
              <a:rPr lang="en-US" altLang="ru-RU" sz="1600" dirty="0" smtClean="0">
                <a:latin typeface="Comic Sans MS" pitchFamily="66" charset="0"/>
              </a:rPr>
              <a:t>inside the laser ion source) and </a:t>
            </a:r>
            <a:r>
              <a:rPr lang="en-US" altLang="ru-RU" sz="1600" dirty="0">
                <a:latin typeface="Comic Sans MS" pitchFamily="66" charset="0"/>
              </a:rPr>
              <a:t>detection </a:t>
            </a:r>
            <a:r>
              <a:rPr lang="en-US" altLang="ru-RU" sz="1600" dirty="0" smtClean="0">
                <a:latin typeface="Comic Sans MS" pitchFamily="66" charset="0"/>
              </a:rPr>
              <a:t>of photo-ions </a:t>
            </a:r>
            <a:r>
              <a:rPr lang="en-US" altLang="ru-RU" sz="1600" dirty="0">
                <a:latin typeface="Comic Sans MS" pitchFamily="66" charset="0"/>
              </a:rPr>
              <a:t>during a laser </a:t>
            </a:r>
            <a:r>
              <a:rPr lang="en-US" altLang="ru-RU" sz="1600" dirty="0" smtClean="0">
                <a:latin typeface="Comic Sans MS" pitchFamily="66" charset="0"/>
              </a:rPr>
              <a:t>scan.</a:t>
            </a:r>
            <a:endParaRPr lang="ru-RU" altLang="ru-RU" sz="1600" dirty="0" smtClean="0">
              <a:latin typeface="Comic Sans MS" pitchFamily="66" charset="0"/>
            </a:endParaRPr>
          </a:p>
          <a:p>
            <a:pPr>
              <a:spcBef>
                <a:spcPts val="1200"/>
              </a:spcBef>
            </a:pPr>
            <a:r>
              <a:rPr lang="en-US" sz="1600" b="1" dirty="0" smtClean="0">
                <a:latin typeface="Comic Sans MS" pitchFamily="66" charset="0"/>
              </a:rPr>
              <a:t>In-source spectroscopy </a:t>
            </a:r>
            <a:r>
              <a:rPr lang="en-US" sz="1600" dirty="0" smtClean="0">
                <a:latin typeface="Comic Sans MS" pitchFamily="66" charset="0"/>
              </a:rPr>
              <a:t>is </a:t>
            </a:r>
            <a:r>
              <a:rPr lang="en-US" sz="1600" dirty="0">
                <a:latin typeface="Comic Sans MS" pitchFamily="66" charset="0"/>
              </a:rPr>
              <a:t>an extremely sensitive </a:t>
            </a:r>
            <a:r>
              <a:rPr lang="en-US" sz="1600" dirty="0" smtClean="0">
                <a:latin typeface="Comic Sans MS" pitchFamily="66" charset="0"/>
              </a:rPr>
              <a:t>technique of probing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dirty="0" smtClean="0">
                <a:latin typeface="Comic Sans MS" pitchFamily="66" charset="0"/>
              </a:rPr>
              <a:t>the </a:t>
            </a:r>
            <a:r>
              <a:rPr lang="en-US" sz="1600" dirty="0">
                <a:latin typeface="Comic Sans MS" pitchFamily="66" charset="0"/>
              </a:rPr>
              <a:t>nuclear ground and metastable </a:t>
            </a:r>
            <a:r>
              <a:rPr lang="en-US" sz="1600" dirty="0" smtClean="0">
                <a:latin typeface="Comic Sans MS" pitchFamily="66" charset="0"/>
              </a:rPr>
              <a:t>states via measurements of </a:t>
            </a:r>
            <a:br>
              <a:rPr lang="en-US" sz="1600" dirty="0" smtClean="0">
                <a:latin typeface="Comic Sans MS" pitchFamily="66" charset="0"/>
              </a:rPr>
            </a:br>
            <a:r>
              <a:rPr lang="en-US" sz="1600" b="1" dirty="0" smtClean="0">
                <a:latin typeface="Comic Sans MS" pitchFamily="66" charset="0"/>
              </a:rPr>
              <a:t>isotopic shifts (IS)</a:t>
            </a:r>
            <a:r>
              <a:rPr lang="en-US" sz="1600" dirty="0" smtClean="0">
                <a:latin typeface="Comic Sans MS" pitchFamily="66" charset="0"/>
              </a:rPr>
              <a:t> and </a:t>
            </a:r>
            <a:r>
              <a:rPr lang="en-US" sz="1600" b="1" dirty="0" smtClean="0">
                <a:latin typeface="Comic Sans MS" pitchFamily="66" charset="0"/>
              </a:rPr>
              <a:t>hyperfine structure (</a:t>
            </a:r>
            <a:r>
              <a:rPr lang="en-US" sz="1600" b="1" dirty="0" err="1" smtClean="0">
                <a:latin typeface="Comic Sans MS" pitchFamily="66" charset="0"/>
              </a:rPr>
              <a:t>hfs</a:t>
            </a:r>
            <a:r>
              <a:rPr lang="en-US" sz="1600" b="1" dirty="0" smtClean="0">
                <a:latin typeface="Comic Sans MS" pitchFamily="66" charset="0"/>
              </a:rPr>
              <a:t>) </a:t>
            </a:r>
            <a:r>
              <a:rPr lang="en-US" sz="1600" dirty="0" smtClean="0">
                <a:latin typeface="Comic Sans MS" pitchFamily="66" charset="0"/>
              </a:rPr>
              <a:t>of atomic transitions. </a:t>
            </a:r>
            <a:endParaRPr lang="en-GB" altLang="ru-RU" sz="1600" dirty="0" smtClean="0">
              <a:latin typeface="Comic Sans MS" pitchFamily="66" charset="0"/>
            </a:endParaRPr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0" y="0"/>
            <a:ext cx="9144000" cy="54867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in-source resonance-ionization 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laser spectroscopy technique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1" t="8105" r="12563" b="9306"/>
          <a:stretch/>
        </p:blipFill>
        <p:spPr>
          <a:xfrm>
            <a:off x="6918385" y="897147"/>
            <a:ext cx="1557272" cy="340232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07504" y="573939"/>
            <a:ext cx="6650966" cy="4272698"/>
            <a:chOff x="1259632" y="947927"/>
            <a:chExt cx="6650966" cy="427269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259632" y="947927"/>
              <a:ext cx="6650966" cy="427269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8" t="13007" r="5448" b="8175"/>
            <a:stretch/>
          </p:blipFill>
          <p:spPr>
            <a:xfrm>
              <a:off x="1473682" y="1049722"/>
              <a:ext cx="6196635" cy="40730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00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66239</TotalTime>
  <Words>3269</Words>
  <Application>Microsoft Office PowerPoint</Application>
  <PresentationFormat>Экран (4:3)</PresentationFormat>
  <Paragraphs>439</Paragraphs>
  <Slides>35</Slides>
  <Notes>35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Microsoft Equation 3.0</vt:lpstr>
      <vt:lpstr>Презентация PowerPoint</vt:lpstr>
      <vt:lpstr>Презентация PowerPoint</vt:lpstr>
      <vt:lpstr>Method of laser resonance photoionization </vt:lpstr>
      <vt:lpstr>Ion beam production  at ISOL facilities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PNPI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ИРИС. Исследование нейтроноизбыточных и нейтронодефицитных ядер, удаленных от полосы  -стабильности</dc:title>
  <dc:creator>Jozef</dc:creator>
  <cp:lastModifiedBy>Pavel Molkanov</cp:lastModifiedBy>
  <cp:revision>844</cp:revision>
  <cp:lastPrinted>1601-01-01T00:00:00Z</cp:lastPrinted>
  <dcterms:created xsi:type="dcterms:W3CDTF">2004-11-09T08:39:06Z</dcterms:created>
  <dcterms:modified xsi:type="dcterms:W3CDTF">2023-06-13T06:54:04Z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